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5"/>
  </p:notesMasterIdLst>
  <p:sldIdLst>
    <p:sldId id="1270" r:id="rId2"/>
    <p:sldId id="1271" r:id="rId3"/>
    <p:sldId id="1272" r:id="rId4"/>
    <p:sldId id="1273" r:id="rId5"/>
    <p:sldId id="256" r:id="rId6"/>
    <p:sldId id="991" r:id="rId7"/>
    <p:sldId id="1004" r:id="rId8"/>
    <p:sldId id="1078" r:id="rId9"/>
    <p:sldId id="1097" r:id="rId10"/>
    <p:sldId id="1017" r:id="rId11"/>
    <p:sldId id="1018" r:id="rId12"/>
    <p:sldId id="1100" r:id="rId13"/>
    <p:sldId id="1101" r:id="rId14"/>
    <p:sldId id="1102" r:id="rId15"/>
    <p:sldId id="1103" r:id="rId16"/>
    <p:sldId id="1104" r:id="rId17"/>
    <p:sldId id="1105" r:id="rId18"/>
    <p:sldId id="1106" r:id="rId19"/>
    <p:sldId id="1108" r:id="rId20"/>
    <p:sldId id="1109" r:id="rId21"/>
    <p:sldId id="1110" r:id="rId22"/>
    <p:sldId id="1111" r:id="rId23"/>
    <p:sldId id="1028" r:id="rId24"/>
    <p:sldId id="1029" r:id="rId25"/>
    <p:sldId id="1217" r:id="rId26"/>
    <p:sldId id="1218" r:id="rId27"/>
    <p:sldId id="1219" r:id="rId28"/>
    <p:sldId id="1221" r:id="rId29"/>
    <p:sldId id="1220" r:id="rId30"/>
    <p:sldId id="1222" r:id="rId31"/>
    <p:sldId id="1223" r:id="rId32"/>
    <p:sldId id="1244" r:id="rId33"/>
    <p:sldId id="1225" r:id="rId34"/>
    <p:sldId id="1240" r:id="rId35"/>
    <p:sldId id="1241" r:id="rId36"/>
    <p:sldId id="1242" r:id="rId37"/>
    <p:sldId id="1243" r:id="rId38"/>
    <p:sldId id="1224" r:id="rId39"/>
    <p:sldId id="1226" r:id="rId40"/>
    <p:sldId id="1227" r:id="rId41"/>
    <p:sldId id="1228" r:id="rId42"/>
    <p:sldId id="1229" r:id="rId43"/>
    <p:sldId id="1230" r:id="rId44"/>
    <p:sldId id="1231" r:id="rId45"/>
    <p:sldId id="1232" r:id="rId46"/>
    <p:sldId id="1253" r:id="rId47"/>
    <p:sldId id="1257" r:id="rId48"/>
    <p:sldId id="1258" r:id="rId49"/>
    <p:sldId id="1259" r:id="rId50"/>
    <p:sldId id="1269" r:id="rId51"/>
    <p:sldId id="1262" r:id="rId52"/>
    <p:sldId id="1263" r:id="rId53"/>
    <p:sldId id="1266" r:id="rId54"/>
    <p:sldId id="1267" r:id="rId55"/>
    <p:sldId id="1264" r:id="rId56"/>
    <p:sldId id="1265" r:id="rId57"/>
    <p:sldId id="1006" r:id="rId58"/>
    <p:sldId id="1081" r:id="rId59"/>
    <p:sldId id="1082" r:id="rId60"/>
    <p:sldId id="1083" r:id="rId61"/>
    <p:sldId id="1084" r:id="rId62"/>
    <p:sldId id="1085" r:id="rId63"/>
    <p:sldId id="1086" r:id="rId64"/>
    <p:sldId id="1087" r:id="rId65"/>
    <p:sldId id="1088" r:id="rId66"/>
    <p:sldId id="1089" r:id="rId67"/>
    <p:sldId id="1090" r:id="rId68"/>
    <p:sldId id="1091" r:id="rId69"/>
    <p:sldId id="1092" r:id="rId70"/>
    <p:sldId id="1093" r:id="rId71"/>
    <p:sldId id="1129" r:id="rId72"/>
    <p:sldId id="1131" r:id="rId73"/>
    <p:sldId id="1007" r:id="rId74"/>
    <p:sldId id="259" r:id="rId75"/>
    <p:sldId id="1033" r:id="rId76"/>
    <p:sldId id="997" r:id="rId77"/>
    <p:sldId id="269" r:id="rId78"/>
    <p:sldId id="998" r:id="rId79"/>
    <p:sldId id="1196" r:id="rId80"/>
    <p:sldId id="1197" r:id="rId81"/>
    <p:sldId id="1000" r:id="rId82"/>
    <p:sldId id="1001" r:id="rId83"/>
    <p:sldId id="1003" r:id="rId84"/>
    <p:sldId id="1173" r:id="rId85"/>
    <p:sldId id="1174" r:id="rId86"/>
    <p:sldId id="1198" r:id="rId87"/>
    <p:sldId id="1199" r:id="rId88"/>
    <p:sldId id="1207" r:id="rId89"/>
    <p:sldId id="1216" r:id="rId90"/>
    <p:sldId id="1201" r:id="rId91"/>
    <p:sldId id="1215" r:id="rId92"/>
    <p:sldId id="1009" r:id="rId93"/>
    <p:sldId id="1213" r:id="rId94"/>
    <p:sldId id="1245" r:id="rId95"/>
    <p:sldId id="1246" r:id="rId96"/>
    <p:sldId id="1247" r:id="rId97"/>
    <p:sldId id="1203" r:id="rId98"/>
    <p:sldId id="1204" r:id="rId99"/>
    <p:sldId id="1205" r:id="rId100"/>
    <p:sldId id="1248" r:id="rId101"/>
    <p:sldId id="1210" r:id="rId102"/>
    <p:sldId id="1212" r:id="rId103"/>
    <p:sldId id="1008" r:id="rId104"/>
    <p:sldId id="1052" r:id="rId105"/>
    <p:sldId id="1179" r:id="rId106"/>
    <p:sldId id="1178" r:id="rId107"/>
    <p:sldId id="1180" r:id="rId108"/>
    <p:sldId id="1058" r:id="rId109"/>
    <p:sldId id="287" r:id="rId110"/>
    <p:sldId id="1059" r:id="rId111"/>
    <p:sldId id="284" r:id="rId112"/>
    <p:sldId id="285" r:id="rId113"/>
    <p:sldId id="286" r:id="rId114"/>
    <p:sldId id="1060" r:id="rId115"/>
    <p:sldId id="1239" r:id="rId116"/>
    <p:sldId id="1062" r:id="rId117"/>
    <p:sldId id="1063" r:id="rId118"/>
    <p:sldId id="292" r:id="rId119"/>
    <p:sldId id="297" r:id="rId120"/>
    <p:sldId id="304" r:id="rId121"/>
    <p:sldId id="1064" r:id="rId122"/>
    <p:sldId id="298" r:id="rId123"/>
    <p:sldId id="1065" r:id="rId124"/>
    <p:sldId id="299" r:id="rId125"/>
    <p:sldId id="296" r:id="rId126"/>
    <p:sldId id="300" r:id="rId127"/>
    <p:sldId id="1066" r:id="rId128"/>
    <p:sldId id="301" r:id="rId129"/>
    <p:sldId id="1238" r:id="rId130"/>
    <p:sldId id="1181" r:id="rId131"/>
    <p:sldId id="1183" r:id="rId132"/>
    <p:sldId id="1184" r:id="rId133"/>
    <p:sldId id="1185" r:id="rId134"/>
    <p:sldId id="1186" r:id="rId135"/>
    <p:sldId id="1188" r:id="rId136"/>
    <p:sldId id="1190" r:id="rId137"/>
    <p:sldId id="1191" r:id="rId138"/>
    <p:sldId id="1192" r:id="rId139"/>
    <p:sldId id="1193" r:id="rId140"/>
    <p:sldId id="1194" r:id="rId141"/>
    <p:sldId id="994" r:id="rId142"/>
    <p:sldId id="267" r:id="rId143"/>
    <p:sldId id="1214"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A2D3"/>
    <a:srgbClr val="6600FF"/>
    <a:srgbClr val="6666FF"/>
    <a:srgbClr val="6900B0"/>
    <a:srgbClr val="5B307E"/>
    <a:srgbClr val="FDCB0B"/>
    <a:srgbClr val="FFD700"/>
    <a:srgbClr val="F9BC12"/>
    <a:srgbClr val="FFD801"/>
    <a:srgbClr val="EFB9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8024" autoAdjust="0"/>
  </p:normalViewPr>
  <p:slideViewPr>
    <p:cSldViewPr snapToGrid="0" snapToObjects="1">
      <p:cViewPr varScale="1">
        <p:scale>
          <a:sx n="97" d="100"/>
          <a:sy n="97" d="100"/>
        </p:scale>
        <p:origin x="1048" y="184"/>
      </p:cViewPr>
      <p:guideLst/>
    </p:cSldViewPr>
  </p:slideViewPr>
  <p:outlineViewPr>
    <p:cViewPr>
      <p:scale>
        <a:sx n="33" d="100"/>
        <a:sy n="33" d="100"/>
      </p:scale>
      <p:origin x="0" y="-2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a:t>
            </a:fld>
            <a:endParaRPr kumimoji="1" lang="zh-CN" altLang="en-US"/>
          </a:p>
        </p:txBody>
      </p:sp>
    </p:spTree>
    <p:extLst>
      <p:ext uri="{BB962C8B-B14F-4D97-AF65-F5344CB8AC3E}">
        <p14:creationId xmlns:p14="http://schemas.microsoft.com/office/powerpoint/2010/main" val="113254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接收方：对所有接收到的数据进行检查。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19520012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在“网络层协议”（</a:t>
            </a:r>
            <a:r>
              <a:rPr lang="en-US" altLang="zh-CN" dirty="0"/>
              <a:t>Network-Layer Protocol</a:t>
            </a:r>
            <a:r>
              <a:rPr lang="zh-CN" altLang="en-US" dirty="0"/>
              <a:t>）状态，</a:t>
            </a:r>
            <a:r>
              <a:rPr lang="en-US" altLang="zh-CN" dirty="0"/>
              <a:t>PPP</a:t>
            </a:r>
            <a:r>
              <a:rPr lang="zh-CN" altLang="en-US" dirty="0"/>
              <a:t>链路的两端的网络控制协议</a:t>
            </a:r>
            <a:r>
              <a:rPr lang="en-US" altLang="zh-CN" dirty="0"/>
              <a:t>NCP</a:t>
            </a:r>
            <a:r>
              <a:rPr lang="zh-CN" altLang="en-US" dirty="0"/>
              <a:t>根据网络层的不同协议互相交换网络层特定的网络控制分组，进行配置网络层。</a:t>
            </a:r>
            <a:r>
              <a:rPr lang="en-US" altLang="zh-CN" dirty="0"/>
              <a:t>PPP</a:t>
            </a:r>
            <a:r>
              <a:rPr lang="zh-CN" altLang="en-US" dirty="0"/>
              <a:t>两端可能运行了不同的网络层协议。</a:t>
            </a:r>
          </a:p>
          <a:p>
            <a:r>
              <a:rPr lang="zh-CN" altLang="en-US" dirty="0"/>
              <a:t>若在</a:t>
            </a:r>
            <a:r>
              <a:rPr lang="en-US" altLang="zh-CN" dirty="0"/>
              <a:t>PPP</a:t>
            </a:r>
            <a:r>
              <a:rPr lang="zh-CN" altLang="en-US" dirty="0"/>
              <a:t>链路上运行的是</a:t>
            </a:r>
            <a:r>
              <a:rPr lang="en-US" altLang="zh-CN" dirty="0"/>
              <a:t>IP</a:t>
            </a:r>
            <a:r>
              <a:rPr lang="zh-CN" altLang="en-US" dirty="0"/>
              <a:t>协议，则对</a:t>
            </a:r>
            <a:r>
              <a:rPr lang="en-US" altLang="zh-CN" dirty="0"/>
              <a:t>PPP</a:t>
            </a:r>
            <a:r>
              <a:rPr lang="zh-CN" altLang="en-US" dirty="0"/>
              <a:t>链路的每一端配置</a:t>
            </a:r>
            <a:r>
              <a:rPr lang="en-US" altLang="zh-CN" dirty="0"/>
              <a:t>IP</a:t>
            </a:r>
            <a:r>
              <a:rPr lang="zh-CN" altLang="en-US" dirty="0"/>
              <a:t>协议模块时要使用</a:t>
            </a:r>
            <a:r>
              <a:rPr lang="en-US" altLang="zh-CN" dirty="0"/>
              <a:t>NCP</a:t>
            </a:r>
            <a:r>
              <a:rPr lang="zh-CN" altLang="en-US" dirty="0"/>
              <a:t>中支持</a:t>
            </a:r>
            <a:r>
              <a:rPr lang="en-US" altLang="zh-CN" dirty="0"/>
              <a:t>IP</a:t>
            </a:r>
            <a:r>
              <a:rPr lang="zh-CN" altLang="en-US" dirty="0"/>
              <a:t>的协议</a:t>
            </a:r>
            <a:r>
              <a:rPr lang="en-US" altLang="zh-CN" dirty="0"/>
              <a:t>——IP</a:t>
            </a:r>
            <a:r>
              <a:rPr lang="zh-CN" altLang="en-US" dirty="0"/>
              <a:t>控制协议</a:t>
            </a:r>
            <a:r>
              <a:rPr lang="en-US" altLang="zh-CN" dirty="0" err="1"/>
              <a:t>IPCP</a:t>
            </a:r>
            <a:r>
              <a:rPr lang="zh-CN" altLang="en-US" dirty="0"/>
              <a:t>（</a:t>
            </a:r>
            <a:r>
              <a:rPr lang="en-US" altLang="zh-CN" dirty="0"/>
              <a:t>IP Control Protocol</a:t>
            </a:r>
            <a:r>
              <a:rPr lang="zh-CN" altLang="en-US" dirty="0"/>
              <a:t>）。</a:t>
            </a:r>
            <a:r>
              <a:rPr lang="en-US" altLang="zh-CN" dirty="0" err="1"/>
              <a:t>IPCP</a:t>
            </a:r>
            <a:r>
              <a:rPr lang="zh-CN" altLang="en-US" dirty="0"/>
              <a:t>分组封装成</a:t>
            </a:r>
            <a:r>
              <a:rPr lang="en-US" altLang="zh-CN" dirty="0"/>
              <a:t>PPP</a:t>
            </a:r>
            <a:r>
              <a:rPr lang="zh-CN" altLang="en-US" dirty="0"/>
              <a:t>帧，在链路上传送，协议字段为</a:t>
            </a:r>
            <a:r>
              <a:rPr lang="en-US" altLang="zh-CN" dirty="0" err="1"/>
              <a:t>0x8201</a:t>
            </a:r>
            <a:r>
              <a:rPr lang="zh-CN" altLang="en-US" dirty="0"/>
              <a:t>。</a:t>
            </a:r>
          </a:p>
          <a:p>
            <a:r>
              <a:rPr lang="zh-CN" altLang="en-US" dirty="0"/>
              <a:t>不同的</a:t>
            </a:r>
            <a:r>
              <a:rPr lang="en-US" altLang="zh-CN" dirty="0"/>
              <a:t>NCP</a:t>
            </a:r>
            <a:r>
              <a:rPr lang="zh-CN" altLang="en-US" dirty="0"/>
              <a:t>协议支持针对某种特定的网络层协议。 </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124</a:t>
            </a:fld>
            <a:endParaRPr kumimoji="1" lang="zh-CN" altLang="en-US"/>
          </a:p>
        </p:txBody>
      </p:sp>
    </p:spTree>
    <p:extLst>
      <p:ext uri="{BB962C8B-B14F-4D97-AF65-F5344CB8AC3E}">
        <p14:creationId xmlns:p14="http://schemas.microsoft.com/office/powerpoint/2010/main" val="207827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Terminate--request</a:t>
            </a:r>
            <a:r>
              <a:rPr lang="zh-CN" altLang="en-US" dirty="0"/>
              <a:t>帧终止链路，收到对方的</a:t>
            </a:r>
            <a:r>
              <a:rPr lang="en-US" altLang="zh-CN" dirty="0"/>
              <a:t>Terminate-</a:t>
            </a:r>
            <a:r>
              <a:rPr lang="en-US" altLang="zh-CN" dirty="0" err="1"/>
              <a:t>Ack</a:t>
            </a:r>
            <a:r>
              <a:rPr lang="zh-CN" altLang="en-US" dirty="0"/>
              <a:t>帧</a:t>
            </a:r>
            <a:endParaRPr lang="en-US" altLang="zh-CN" dirty="0"/>
          </a:p>
          <a:p>
            <a:r>
              <a:rPr lang="zh-CN" altLang="en-US" dirty="0"/>
              <a:t>数据传输结束后，可以使用</a:t>
            </a:r>
            <a:r>
              <a:rPr lang="en-US" altLang="zh-CN" dirty="0"/>
              <a:t>Terminate-*</a:t>
            </a:r>
            <a:r>
              <a:rPr lang="zh-CN" altLang="en-US" dirty="0"/>
              <a:t>帧终止链路，收到对方的</a:t>
            </a:r>
            <a:r>
              <a:rPr lang="en-US" altLang="zh-CN" dirty="0"/>
              <a:t>Terminate-</a:t>
            </a:r>
            <a:r>
              <a:rPr lang="en-US" altLang="zh-CN" dirty="0" err="1"/>
              <a:t>Ack</a:t>
            </a:r>
            <a:r>
              <a:rPr lang="zh-CN" altLang="en-US" dirty="0"/>
              <a:t>帧后进入“链路终止”状态，当调制解调器的载波停止后，回到“链路静止”状态。</a:t>
            </a: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128</a:t>
            </a:fld>
            <a:endParaRPr kumimoji="1" lang="zh-CN" altLang="en-US"/>
          </a:p>
        </p:txBody>
      </p:sp>
    </p:spTree>
    <p:extLst>
      <p:ext uri="{BB962C8B-B14F-4D97-AF65-F5344CB8AC3E}">
        <p14:creationId xmlns:p14="http://schemas.microsoft.com/office/powerpoint/2010/main" val="14976341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a:t>
            </a:r>
            <a:r>
              <a:rPr lang="en-US" altLang="zh-CN" dirty="0"/>
              <a:t>Ethernet</a:t>
            </a:r>
            <a:r>
              <a:rPr lang="zh-CN" altLang="en-US" dirty="0"/>
              <a:t>和</a:t>
            </a:r>
            <a:r>
              <a:rPr lang="en-US" altLang="zh-CN" dirty="0"/>
              <a:t>PPP</a:t>
            </a:r>
            <a:r>
              <a:rPr lang="zh-CN" altLang="en-US" dirty="0"/>
              <a:t>的优点和缺点介绍，引入</a:t>
            </a:r>
            <a:r>
              <a:rPr lang="en-US" altLang="zh-CN" dirty="0" err="1"/>
              <a:t>PPPoE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130</a:t>
            </a:fld>
            <a:endParaRPr kumimoji="1" lang="zh-CN" altLang="en-US"/>
          </a:p>
        </p:txBody>
      </p:sp>
    </p:spTree>
    <p:extLst>
      <p:ext uri="{BB962C8B-B14F-4D97-AF65-F5344CB8AC3E}">
        <p14:creationId xmlns:p14="http://schemas.microsoft.com/office/powerpoint/2010/main" val="33004101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Ethernet</a:t>
            </a:r>
            <a:r>
              <a:rPr lang="zh-CN" altLang="en-US" dirty="0"/>
              <a:t>和</a:t>
            </a:r>
            <a:r>
              <a:rPr lang="en-US" altLang="zh-CN" dirty="0"/>
              <a:t>PPP</a:t>
            </a:r>
            <a:r>
              <a:rPr lang="zh-CN" altLang="en-US" dirty="0"/>
              <a:t>的优点和缺点介绍，引入</a:t>
            </a:r>
            <a:r>
              <a:rPr lang="en-US" altLang="zh-CN" dirty="0" err="1"/>
              <a:t>PPPoE</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131</a:t>
            </a:fld>
            <a:endParaRPr kumimoji="1" lang="zh-CN" altLang="en-US"/>
          </a:p>
        </p:txBody>
      </p:sp>
    </p:spTree>
    <p:extLst>
      <p:ext uri="{BB962C8B-B14F-4D97-AF65-F5344CB8AC3E}">
        <p14:creationId xmlns:p14="http://schemas.microsoft.com/office/powerpoint/2010/main" val="10200197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组网方式</a:t>
            </a:r>
            <a:r>
              <a:rPr lang="en-US" altLang="zh-CN" dirty="0"/>
              <a:t>1</a:t>
            </a:r>
            <a:r>
              <a:rPr lang="zh-CN" altLang="en-US" dirty="0"/>
              <a:t>与家庭中常用的路由器拨号方式一致</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132</a:t>
            </a:fld>
            <a:endParaRPr kumimoji="1" lang="zh-CN" altLang="en-US"/>
          </a:p>
        </p:txBody>
      </p:sp>
    </p:spTree>
    <p:extLst>
      <p:ext uri="{BB962C8B-B14F-4D97-AF65-F5344CB8AC3E}">
        <p14:creationId xmlns:p14="http://schemas.microsoft.com/office/powerpoint/2010/main" val="37521621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组网方式</a:t>
            </a:r>
            <a:r>
              <a:rPr lang="en-US" altLang="zh-CN" dirty="0"/>
              <a:t>2</a:t>
            </a:r>
            <a:r>
              <a:rPr lang="zh-CN" altLang="en-US" dirty="0"/>
              <a:t>：通过计算机直接拨号上网</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133</a:t>
            </a:fld>
            <a:endParaRPr kumimoji="1" lang="zh-CN" altLang="en-US"/>
          </a:p>
        </p:txBody>
      </p:sp>
    </p:spTree>
    <p:extLst>
      <p:ext uri="{BB962C8B-B14F-4D97-AF65-F5344CB8AC3E}">
        <p14:creationId xmlns:p14="http://schemas.microsoft.com/office/powerpoint/2010/main" val="18977763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134</a:t>
            </a:fld>
            <a:endParaRPr kumimoji="1" lang="zh-CN" altLang="en-US"/>
          </a:p>
        </p:txBody>
      </p:sp>
    </p:spTree>
    <p:extLst>
      <p:ext uri="{BB962C8B-B14F-4D97-AF65-F5344CB8AC3E}">
        <p14:creationId xmlns:p14="http://schemas.microsoft.com/office/powerpoint/2010/main" val="1431114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通过代码字段值的不同，标识有效载荷数据的不同</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135</a:t>
            </a:fld>
            <a:endParaRPr kumimoji="1" lang="zh-CN" altLang="en-US"/>
          </a:p>
        </p:txBody>
      </p:sp>
    </p:spTree>
    <p:extLst>
      <p:ext uri="{BB962C8B-B14F-4D97-AF65-F5344CB8AC3E}">
        <p14:creationId xmlns:p14="http://schemas.microsoft.com/office/powerpoint/2010/main" val="29301950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136</a:t>
            </a:fld>
            <a:endParaRPr kumimoji="1" lang="zh-CN" altLang="en-US"/>
          </a:p>
        </p:txBody>
      </p:sp>
    </p:spTree>
    <p:extLst>
      <p:ext uri="{BB962C8B-B14F-4D97-AF65-F5344CB8AC3E}">
        <p14:creationId xmlns:p14="http://schemas.microsoft.com/office/powerpoint/2010/main" val="1293615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140</a:t>
            </a:fld>
            <a:endParaRPr kumimoji="1" lang="zh-CN" altLang="en-US"/>
          </a:p>
        </p:txBody>
      </p:sp>
    </p:spTree>
    <p:extLst>
      <p:ext uri="{BB962C8B-B14F-4D97-AF65-F5344CB8AC3E}">
        <p14:creationId xmlns:p14="http://schemas.microsoft.com/office/powerpoint/2010/main" val="1556199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接收方：对所有接收到的数据进行检查。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9492516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142</a:t>
            </a:fld>
            <a:endParaRPr kumimoji="1" lang="zh-CN" altLang="en-US"/>
          </a:p>
        </p:txBody>
      </p:sp>
    </p:spTree>
    <p:extLst>
      <p:ext uri="{BB962C8B-B14F-4D97-AF65-F5344CB8AC3E}">
        <p14:creationId xmlns:p14="http://schemas.microsoft.com/office/powerpoint/2010/main" val="19053354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143</a:t>
            </a:fld>
            <a:endParaRPr kumimoji="1" lang="zh-CN" altLang="en-US"/>
          </a:p>
        </p:txBody>
      </p:sp>
    </p:spTree>
    <p:extLst>
      <p:ext uri="{BB962C8B-B14F-4D97-AF65-F5344CB8AC3E}">
        <p14:creationId xmlns:p14="http://schemas.microsoft.com/office/powerpoint/2010/main" val="228194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用一个特殊位组合标识帧的开始和结束。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54886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、比特填充：对有效载荷部分中出现定界符的处理，即避免连续六个</a:t>
            </a:r>
            <a:r>
              <a:rPr lang="en-US" altLang="zh-CN" dirty="0"/>
              <a:t>1</a:t>
            </a:r>
            <a:r>
              <a:rPr lang="zh-CN" altLang="en-US" dirty="0"/>
              <a:t>出现，在连续</a:t>
            </a:r>
            <a:r>
              <a:rPr lang="en-US" altLang="zh-CN" dirty="0"/>
              <a:t>5</a:t>
            </a:r>
            <a:r>
              <a:rPr lang="zh-CN" altLang="en-US" dirty="0"/>
              <a:t>个</a:t>
            </a:r>
            <a:r>
              <a:rPr lang="en-US" altLang="zh-CN" dirty="0"/>
              <a:t>1</a:t>
            </a:r>
            <a:r>
              <a:rPr lang="zh-CN" altLang="en-US" dirty="0"/>
              <a:t>比特之后插入</a:t>
            </a:r>
            <a:r>
              <a:rPr lang="en-US" altLang="zh-CN" dirty="0"/>
              <a:t>1</a:t>
            </a:r>
            <a:r>
              <a:rPr lang="zh-CN" altLang="en-US" dirty="0"/>
              <a:t>个</a:t>
            </a:r>
            <a:r>
              <a:rPr lang="en-US" altLang="zh-CN" dirty="0"/>
              <a:t>0</a:t>
            </a:r>
            <a:r>
              <a:rPr lang="zh-CN" altLang="en-US" dirty="0"/>
              <a:t>比特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、发送方：仅对</a:t>
            </a:r>
            <a:r>
              <a:rPr lang="zh-CN" altLang="en-US" baseline="0" dirty="0"/>
              <a:t> 有效载荷 部分，进行填充。</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134155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、接收方：对所有接收到的数据进行检查。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、比特填充和字节填充均会带来帧的长度与携带的内容相关，即取决于填充字节或比特的数量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58077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核心思想：使用特殊的定界符，保证在正常的编码中不太容易产生或不会产生相应的信号</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220076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乱序在点到点链路中一般不会出现。</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127994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pPr marL="171450" indent="-171450">
              <a:buFont typeface="Arial" panose="020B0604020202020204" pitchFamily="34" charset="0"/>
              <a:buChar char="•"/>
            </a:pPr>
            <a:r>
              <a:rPr lang="zh-CN" altLang="en-US" dirty="0"/>
              <a:t>发送发：每个比特传三份</a:t>
            </a:r>
            <a:endParaRPr lang="en-US" altLang="zh-CN" dirty="0"/>
          </a:p>
          <a:p>
            <a:pPr marL="171450" indent="-171450">
              <a:buFont typeface="Arial" panose="020B0604020202020204" pitchFamily="34" charset="0"/>
              <a:buChar char="•"/>
            </a:pPr>
            <a:r>
              <a:rPr lang="zh-CN" altLang="en-US" dirty="0"/>
              <a:t>接收方：</a:t>
            </a:r>
            <a:endParaRPr lang="en-US" altLang="zh-CN" dirty="0"/>
          </a:p>
          <a:p>
            <a:pPr marL="171450" indent="-171450">
              <a:buFont typeface="微软雅黑" panose="020B0503020204020204" pitchFamily="34" charset="-122"/>
              <a:buChar char="−"/>
            </a:pPr>
            <a:r>
              <a:rPr lang="zh-CN" altLang="en-US" dirty="0"/>
              <a:t>比较每个比特的三份，如果不一致，能识别出传输错误；</a:t>
            </a:r>
            <a:endParaRPr lang="en-US" altLang="zh-CN" dirty="0"/>
          </a:p>
          <a:p>
            <a:pPr marL="171450" indent="-171450">
              <a:buFont typeface="微软雅黑" panose="020B0503020204020204" pitchFamily="34" charset="-122"/>
              <a:buChar char="−"/>
            </a:pPr>
            <a:r>
              <a:rPr lang="zh-CN" altLang="en-US" dirty="0"/>
              <a:t>如果三比特中只有一位错，则可以以其中相同的两位为准，对不同的位进行纠正。</a:t>
            </a:r>
            <a:endParaRPr lang="en-US" altLang="zh-CN" dirty="0"/>
          </a:p>
          <a:p>
            <a:pPr marL="171450" indent="-171450">
              <a:buFont typeface="Arial" panose="020B0604020202020204" pitchFamily="34" charset="0"/>
              <a:buChar char="•"/>
            </a:pPr>
            <a:r>
              <a:rPr lang="zh-CN" altLang="en-US" dirty="0"/>
              <a:t>携带</a:t>
            </a:r>
            <a:r>
              <a:rPr lang="en-US" altLang="zh-CN" dirty="0"/>
              <a:t>2/3</a:t>
            </a:r>
            <a:r>
              <a:rPr lang="zh-CN" altLang="en-US" dirty="0"/>
              <a:t>的冗余信息，冗余信息量大，如蓝牙中的</a:t>
            </a:r>
            <a:r>
              <a:rPr lang="en-US" altLang="zh-CN" dirty="0"/>
              <a:t>1/3FEC</a:t>
            </a:r>
            <a:r>
              <a:rPr lang="zh-CN" altLang="en-US" dirty="0"/>
              <a:t>采用了类似的方法</a:t>
            </a:r>
            <a:endParaRPr lang="en-US" altLang="zh-CN" dirty="0"/>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134380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选择错略具体策略取决于信道特征：例如，误码率较高的无线链路和误码率较低的光纤链路，需要不同的策略。</a:t>
            </a: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74947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根据信道的不同会选择不同的码率：在有噪声信道上可能为</a:t>
            </a:r>
            <a:r>
              <a:rPr lang="en-US" altLang="zh-CN" dirty="0"/>
              <a:t>1/2</a:t>
            </a:r>
            <a:r>
              <a:rPr lang="zh-CN" altLang="en-US" dirty="0"/>
              <a:t>，在高质量信道上可能接近</a:t>
            </a: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57793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r>
              <a:rPr lang="en-US" altLang="zh-CN" dirty="0"/>
              <a:t>1</a:t>
            </a:r>
            <a:r>
              <a:rPr lang="zh-CN" altLang="en-US" dirty="0"/>
              <a:t>、数据链路层位于物理层之上</a:t>
            </a:r>
            <a:endParaRPr lang="en-US" altLang="zh-CN" dirty="0"/>
          </a:p>
          <a:p>
            <a:r>
              <a:rPr lang="en-US" altLang="zh-CN" dirty="0"/>
              <a:t>2</a:t>
            </a:r>
            <a:r>
              <a:rPr lang="zh-CN" altLang="en-US" dirty="0"/>
              <a:t>、对于局域网，数据链路层被划分成介质访问控制层和逻辑链路控制层</a:t>
            </a:r>
            <a:endParaRPr lang="en-US" altLang="zh-CN" dirty="0"/>
          </a:p>
          <a:p>
            <a:r>
              <a:rPr lang="en-US" altLang="zh-CN" dirty="0"/>
              <a:t>3</a:t>
            </a:r>
            <a:r>
              <a:rPr lang="zh-CN" altLang="en-US" dirty="0"/>
              <a:t>、本章主要以点到点链路为基础（相邻的两个节点之间），介绍数据链路层的基本功能和提供的服务类型，对于局域网的介质访问控制方法及相关局域网技术将在下一章进行介绍</a:t>
            </a:r>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8</a:t>
            </a:fld>
            <a:endParaRPr kumimoji="1" lang="zh-CN" altLang="en-US"/>
          </a:p>
        </p:txBody>
      </p:sp>
    </p:spTree>
    <p:extLst>
      <p:ext uri="{BB962C8B-B14F-4D97-AF65-F5344CB8AC3E}">
        <p14:creationId xmlns:p14="http://schemas.microsoft.com/office/powerpoint/2010/main" val="454041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402586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0BE1D19-F9E4-41D8-88AB-F75072E4C5D4}" type="slidenum">
              <a:rPr lang="en-US" altLang="zh-CN"/>
              <a:pPr>
                <a:spcBef>
                  <a:spcPct val="0"/>
                </a:spcBef>
              </a:pPr>
              <a:t>32</a:t>
            </a:fld>
            <a:endParaRPr lang="en-US" altLang="zh-CN"/>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2803163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要点：</a:t>
            </a:r>
            <a:endParaRPr lang="en-US" altLang="zh-CN" dirty="0"/>
          </a:p>
          <a:p>
            <a:r>
              <a:rPr lang="en-US" altLang="zh-CN" dirty="0"/>
              <a:t>1</a:t>
            </a:r>
            <a:r>
              <a:rPr lang="zh-CN" altLang="en-US" dirty="0"/>
              <a:t>、海明码利用奇偶校验，是奇偶校验的扩展，首先向学生介绍基本的奇偶校验方法</a:t>
            </a:r>
            <a:endParaRPr lang="en-US" altLang="zh-CN" dirty="0"/>
          </a:p>
          <a:p>
            <a:r>
              <a:rPr lang="en-US" altLang="zh-CN" dirty="0"/>
              <a:t>2</a:t>
            </a:r>
            <a:r>
              <a:rPr lang="zh-CN" altLang="en-US" dirty="0"/>
              <a:t>、</a:t>
            </a:r>
            <a:r>
              <a:rPr lang="en-US" altLang="zh-CN" dirty="0"/>
              <a:t>1</a:t>
            </a:r>
            <a:r>
              <a:rPr lang="zh-CN" altLang="en-US" dirty="0"/>
              <a:t>位奇偶校验，只能检错，不能纠错，校验能力很弱，但可以作为更为复杂方案的重要基础</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3536168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2278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要点：可以引导学生思考接收端的计算方法：直接做除法运算，余数为</a:t>
            </a:r>
            <a:r>
              <a:rPr kumimoji="1" lang="en-US" altLang="zh-CN" dirty="0"/>
              <a:t>0</a:t>
            </a:r>
            <a:r>
              <a:rPr kumimoji="1" lang="zh-CN" altLang="en-US" dirty="0"/>
              <a:t>，则未监测出错误。</a:t>
            </a:r>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3966463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233490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B0F6816-A5B4-4674-8788-E4794043BB64}" type="slidenum">
              <a:rPr lang="en-US" altLang="zh-CN"/>
              <a:pPr>
                <a:spcBef>
                  <a:spcPct val="0"/>
                </a:spcBef>
              </a:pPr>
              <a:t>37</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2422507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1994202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299960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40</a:t>
            </a:fld>
            <a:endParaRPr kumimoji="1" lang="zh-CN" altLang="en-US"/>
          </a:p>
        </p:txBody>
      </p:sp>
    </p:spTree>
    <p:extLst>
      <p:ext uri="{BB962C8B-B14F-4D97-AF65-F5344CB8AC3E}">
        <p14:creationId xmlns:p14="http://schemas.microsoft.com/office/powerpoint/2010/main" val="288429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数据链路层主要通过成帧（</a:t>
            </a:r>
            <a:r>
              <a:rPr lang="en-US" altLang="zh-CN" sz="1200" dirty="0"/>
              <a:t>framing</a:t>
            </a:r>
            <a:r>
              <a:rPr lang="zh-CN" altLang="en-US" sz="1200" dirty="0"/>
              <a:t>），提供差错控制 和 流量控制 能力，并对网络层提供服务。</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4067662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477865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134764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369715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872946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45</a:t>
            </a:fld>
            <a:endParaRPr kumimoji="1" lang="zh-CN" altLang="en-US"/>
          </a:p>
        </p:txBody>
      </p:sp>
    </p:spTree>
    <p:extLst>
      <p:ext uri="{BB962C8B-B14F-4D97-AF65-F5344CB8AC3E}">
        <p14:creationId xmlns:p14="http://schemas.microsoft.com/office/powerpoint/2010/main" val="1299614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1056701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871778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编码的数学过程：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将原始需要编码的数据后面补</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（图中「取余」运算符左侧部分，补</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意思是为校验码占位）</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除以生成多项式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  取余下的多项式为校验多项式</a:t>
            </a:r>
            <a:r>
              <a:rPr lang="en-US" altLang="zh-CN" sz="1200" b="0" i="0" kern="1200" dirty="0">
                <a:solidFill>
                  <a:schemeClr val="tx1"/>
                </a:solidFill>
                <a:effectLst/>
                <a:latin typeface="+mn-lt"/>
                <a:ea typeface="+mn-ea"/>
                <a:cs typeface="+mn-cs"/>
              </a:rPr>
              <a:t>p(x)</a:t>
            </a:r>
            <a:r>
              <a:rPr lang="zh-CN" altLang="en-US"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将校验多项式加到刚才补过</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的编码数据多项式中，就是最终生成的编码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48</a:t>
            </a:fld>
            <a:endParaRPr kumimoji="1" lang="zh-CN" altLang="en-US"/>
          </a:p>
        </p:txBody>
      </p:sp>
    </p:spTree>
    <p:extLst>
      <p:ext uri="{BB962C8B-B14F-4D97-AF65-F5344CB8AC3E}">
        <p14:creationId xmlns:p14="http://schemas.microsoft.com/office/powerpoint/2010/main" val="1257961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21212"/>
                </a:solidFill>
                <a:latin typeface="Microsoft YaHei" charset="0"/>
                <a:ea typeface="Microsoft YaHei" charset="0"/>
                <a:cs typeface="Microsoft YaHei" charset="0"/>
              </a:rPr>
              <a:t>类似于</a:t>
            </a:r>
            <a:r>
              <a:rPr lang="en-US" altLang="zh-CN" sz="1200" dirty="0">
                <a:solidFill>
                  <a:srgbClr val="121212"/>
                </a:solidFill>
                <a:latin typeface="Microsoft YaHei" charset="0"/>
                <a:ea typeface="Microsoft YaHei" charset="0"/>
                <a:cs typeface="Microsoft YaHei" charset="0"/>
              </a:rPr>
              <a:t>CRC</a:t>
            </a:r>
            <a:r>
              <a:rPr lang="zh-CN" altLang="en-US" sz="1200" dirty="0">
                <a:solidFill>
                  <a:srgbClr val="121212"/>
                </a:solidFill>
                <a:latin typeface="Microsoft YaHei" charset="0"/>
                <a:ea typeface="Microsoft YaHei" charset="0"/>
                <a:cs typeface="Microsoft YaHei" charset="0"/>
              </a:rPr>
              <a:t>校验码的生成过程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有限域上的四则运算请参考：</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blog.csdn.net</a:t>
            </a:r>
            <a:r>
              <a:rPr kumimoji="1" lang="en-US" altLang="zh-CN" dirty="0"/>
              <a:t>/</a:t>
            </a:r>
            <a:r>
              <a:rPr kumimoji="1" lang="en-US" altLang="zh-CN" dirty="0" err="1"/>
              <a:t>shelldon</a:t>
            </a:r>
            <a:r>
              <a:rPr kumimoji="1" lang="en-US" altLang="zh-CN" dirty="0"/>
              <a:t>/article/details/54729687</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1526636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有限域上的四则运算请参考：</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blog.csdn.net</a:t>
            </a:r>
            <a:r>
              <a:rPr kumimoji="1" lang="en-US" altLang="zh-CN" dirty="0"/>
              <a:t>/</a:t>
            </a:r>
            <a:r>
              <a:rPr kumimoji="1" lang="en-US" altLang="zh-CN" dirty="0" err="1"/>
              <a:t>shelldon</a:t>
            </a:r>
            <a:r>
              <a:rPr kumimoji="1" lang="en-US" altLang="zh-CN" dirty="0"/>
              <a:t>/article/details/54729687</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50</a:t>
            </a:fld>
            <a:endParaRPr kumimoji="1" lang="zh-CN" altLang="en-US"/>
          </a:p>
        </p:txBody>
      </p:sp>
    </p:spTree>
    <p:extLst>
      <p:ext uri="{BB962C8B-B14F-4D97-AF65-F5344CB8AC3E}">
        <p14:creationId xmlns:p14="http://schemas.microsoft.com/office/powerpoint/2010/main" val="78155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1992427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参考 </a:t>
            </a:r>
            <a:r>
              <a:rPr kumimoji="1" lang="en-US" altLang="zh-CN" dirty="0"/>
              <a:t>https://</a:t>
            </a:r>
            <a:r>
              <a:rPr kumimoji="1" lang="en-US" altLang="zh-CN" dirty="0" err="1"/>
              <a:t>zhuanlan.zhihu.com</a:t>
            </a:r>
            <a:r>
              <a:rPr kumimoji="1" lang="en-US" altLang="zh-CN" dirty="0"/>
              <a:t>/p/103888948?utm_source=</a:t>
            </a:r>
            <a:r>
              <a:rPr kumimoji="1" lang="en-US" altLang="zh-CN" dirty="0" err="1"/>
              <a:t>wechat_session</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1437494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参考 </a:t>
            </a:r>
            <a:r>
              <a:rPr kumimoji="1" lang="en-US" altLang="zh-CN" dirty="0"/>
              <a:t>https://zhuanlan.zhihu.com/p/103888948?utm_source=wechat_session</a:t>
            </a:r>
          </a:p>
          <a:p>
            <a:endParaRPr kumimoji="1" lang="en-US" altLang="zh-CN" dirty="0"/>
          </a:p>
          <a:p>
            <a:r>
              <a:rPr kumimoji="1" lang="zh-CN" altLang="en-US" dirty="0"/>
              <a:t>后面两张隐藏的</a:t>
            </a:r>
            <a:r>
              <a:rPr kumimoji="1" lang="en-US" altLang="zh-CN" dirty="0"/>
              <a:t>PPT</a:t>
            </a:r>
            <a:r>
              <a:rPr kumimoji="1" lang="zh-CN" altLang="en-US" dirty="0"/>
              <a:t>给出了关于有限域的一些参考</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1058232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加法和减法都是做异或运算，比较简单，因此没有给出加法表。如</a:t>
            </a:r>
            <a:r>
              <a:rPr kumimoji="1" lang="en-US" altLang="zh-CN" dirty="0"/>
              <a:t>2+3=1,</a:t>
            </a:r>
            <a:r>
              <a:rPr kumimoji="1" lang="zh-CN" altLang="en-US" dirty="0"/>
              <a:t>因为</a:t>
            </a:r>
            <a:r>
              <a:rPr kumimoji="1" lang="en-US" altLang="zh-CN" dirty="0"/>
              <a:t>(0010)</a:t>
            </a:r>
            <a:r>
              <a:rPr kumimoji="1" lang="en-US" altLang="zh-CN" baseline="-25000" dirty="0"/>
              <a:t>2</a:t>
            </a:r>
            <a:r>
              <a:rPr kumimoji="1" lang="en-US" altLang="zh-CN" dirty="0"/>
              <a:t>+(0011)</a:t>
            </a:r>
            <a:r>
              <a:rPr kumimoji="1" lang="en-US" altLang="zh-CN" baseline="-25000" dirty="0"/>
              <a:t>2</a:t>
            </a:r>
            <a:r>
              <a:rPr kumimoji="1" lang="en-US" altLang="zh-CN" dirty="0"/>
              <a:t>=(0001)</a:t>
            </a:r>
            <a:r>
              <a:rPr kumimoji="1" lang="en-US" altLang="zh-CN" baseline="-25000" dirty="0"/>
              <a:t>2</a:t>
            </a:r>
            <a:endParaRPr kumimoji="1" lang="zh-CN" altLang="en-US" baseline="-25000"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1616641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除法是乘法的逆运算，如</a:t>
            </a:r>
            <a:r>
              <a:rPr kumimoji="1" lang="en-US" altLang="zh-CN" dirty="0"/>
              <a:t>2/14=2*(14</a:t>
            </a:r>
            <a:r>
              <a:rPr kumimoji="1" lang="zh-CN" altLang="en-US" dirty="0"/>
              <a:t>的逆元）</a:t>
            </a:r>
            <a:r>
              <a:rPr kumimoji="1" lang="en-US" altLang="zh-CN" dirty="0"/>
              <a:t>=2</a:t>
            </a:r>
            <a:r>
              <a:rPr kumimoji="1" lang="zh-CN" altLang="en-US" dirty="0"/>
              <a:t>*</a:t>
            </a:r>
            <a:r>
              <a:rPr kumimoji="1" lang="en-US" altLang="zh-CN" dirty="0"/>
              <a:t>3=6</a:t>
            </a:r>
            <a:r>
              <a:rPr kumimoji="1" lang="zh-CN" altLang="en-US" baseline="0" dirty="0"/>
              <a:t>       </a:t>
            </a:r>
            <a:r>
              <a:rPr kumimoji="1" lang="en-US" altLang="zh-CN" baseline="0" dirty="0"/>
              <a:t>//</a:t>
            </a:r>
            <a:r>
              <a:rPr kumimoji="1" lang="zh-CN" altLang="en-US" baseline="0" dirty="0"/>
              <a:t>查上表可知 </a:t>
            </a:r>
            <a:r>
              <a:rPr kumimoji="1" lang="en-US" altLang="zh-CN" baseline="0" dirty="0"/>
              <a:t>3</a:t>
            </a:r>
            <a:r>
              <a:rPr kumimoji="1" lang="zh-CN" altLang="en-US" baseline="0" dirty="0"/>
              <a:t>*</a:t>
            </a:r>
            <a:r>
              <a:rPr kumimoji="1" lang="en-US" altLang="zh-CN" baseline="0" dirty="0"/>
              <a:t>14=1</a:t>
            </a:r>
            <a:r>
              <a:rPr kumimoji="1" lang="zh-CN" altLang="en-US" baseline="0" dirty="0"/>
              <a:t>，因此</a:t>
            </a:r>
            <a:r>
              <a:rPr kumimoji="1" lang="en-US" altLang="zh-CN" baseline="0" dirty="0"/>
              <a:t>14</a:t>
            </a:r>
            <a:r>
              <a:rPr kumimoji="1" lang="zh-CN" altLang="en-US" baseline="0" dirty="0"/>
              <a:t>的逆元为</a:t>
            </a:r>
            <a:r>
              <a:rPr kumimoji="1" lang="en-US" altLang="zh-CN" baseline="0" dirty="0"/>
              <a:t>3</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54</a:t>
            </a:fld>
            <a:endParaRPr kumimoji="1" lang="zh-CN" altLang="en-US"/>
          </a:p>
        </p:txBody>
      </p:sp>
    </p:spTree>
    <p:extLst>
      <p:ext uri="{BB962C8B-B14F-4D97-AF65-F5344CB8AC3E}">
        <p14:creationId xmlns:p14="http://schemas.microsoft.com/office/powerpoint/2010/main" val="1738694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红色运算都是</a:t>
            </a:r>
            <a:r>
              <a:rPr kumimoji="1" lang="en-US" altLang="zh-CN" dirty="0"/>
              <a:t>GF(2^4)</a:t>
            </a:r>
            <a:r>
              <a:rPr kumimoji="1" lang="zh-CN" altLang="en-US" dirty="0"/>
              <a:t>中的运算。例如：本例中</a:t>
            </a:r>
            <a:r>
              <a:rPr kumimoji="1" lang="en-US" altLang="zh-CN" dirty="0"/>
              <a:t>a=2</a:t>
            </a:r>
            <a:r>
              <a:rPr kumimoji="1" lang="zh-CN" altLang="en-US" dirty="0"/>
              <a:t>，在</a:t>
            </a:r>
            <a:r>
              <a:rPr kumimoji="1" lang="en-US" altLang="zh-CN" dirty="0"/>
              <a:t>GF(2^4)</a:t>
            </a:r>
            <a:r>
              <a:rPr kumimoji="1" lang="zh-CN" altLang="en-US" dirty="0"/>
              <a:t>中 </a:t>
            </a:r>
            <a:r>
              <a:rPr kumimoji="1" lang="en-US" altLang="zh-CN" dirty="0"/>
              <a:t>2^2=4,2^9=10</a:t>
            </a:r>
            <a:r>
              <a:rPr kumimoji="1" lang="zh-CN" altLang="en-US" dirty="0"/>
              <a:t>，因此</a:t>
            </a:r>
            <a:r>
              <a:rPr kumimoji="1" lang="en-US" altLang="zh-CN" dirty="0"/>
              <a:t>e_1=2,e_2=9</a:t>
            </a:r>
          </a:p>
          <a:p>
            <a:r>
              <a:rPr kumimoji="1" lang="zh-CN" altLang="en-US" dirty="0"/>
              <a:t>参考 </a:t>
            </a:r>
            <a:r>
              <a:rPr kumimoji="1" lang="en-US" altLang="zh-CN" dirty="0"/>
              <a:t>https://</a:t>
            </a:r>
            <a:r>
              <a:rPr kumimoji="1" lang="en-US" altLang="zh-CN" dirty="0" err="1"/>
              <a:t>zhuanlan.zhihu.com</a:t>
            </a:r>
            <a:r>
              <a:rPr kumimoji="1" lang="en-US" altLang="zh-CN" dirty="0"/>
              <a:t>/p/103888948?utm_source=</a:t>
            </a:r>
            <a:r>
              <a:rPr kumimoji="1" lang="en-US" altLang="zh-CN" dirty="0" err="1"/>
              <a:t>wechat_session</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55</a:t>
            </a:fld>
            <a:endParaRPr kumimoji="1" lang="zh-CN" altLang="en-US"/>
          </a:p>
        </p:txBody>
      </p:sp>
    </p:spTree>
    <p:extLst>
      <p:ext uri="{BB962C8B-B14F-4D97-AF65-F5344CB8AC3E}">
        <p14:creationId xmlns:p14="http://schemas.microsoft.com/office/powerpoint/2010/main" val="605285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参考 </a:t>
            </a:r>
            <a:r>
              <a:rPr kumimoji="1" lang="en-US" altLang="zh-CN" dirty="0"/>
              <a:t>https://</a:t>
            </a:r>
            <a:r>
              <a:rPr kumimoji="1" lang="en-US" altLang="zh-CN" dirty="0" err="1"/>
              <a:t>zhuanlan.zhihu.com</a:t>
            </a:r>
            <a:r>
              <a:rPr kumimoji="1" lang="en-US" altLang="zh-CN" dirty="0"/>
              <a:t>/p/103888948?utm_source=</a:t>
            </a:r>
            <a:r>
              <a:rPr kumimoji="1" lang="en-US" altLang="zh-CN" dirty="0" err="1"/>
              <a:t>wechat_session</a:t>
            </a:r>
            <a:endParaRPr kumimoji="1"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56</a:t>
            </a:fld>
            <a:endParaRPr kumimoji="1" lang="zh-CN" altLang="en-US"/>
          </a:p>
        </p:txBody>
      </p:sp>
    </p:spTree>
    <p:extLst>
      <p:ext uri="{BB962C8B-B14F-4D97-AF65-F5344CB8AC3E}">
        <p14:creationId xmlns:p14="http://schemas.microsoft.com/office/powerpoint/2010/main" val="1010388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3.3</a:t>
            </a:r>
            <a:r>
              <a:rPr lang="zh-CN" altLang="en-US" dirty="0"/>
              <a:t>节主要讨论基本数据链层协议的设计方法，从理想情况入手，介绍</a:t>
            </a:r>
            <a:r>
              <a:rPr lang="zh-CN" altLang="en-US" sz="1200" dirty="0">
                <a:solidFill>
                  <a:schemeClr val="tx1"/>
                </a:solidFill>
                <a:latin typeface="微软雅黑" panose="020B0503020204020204" pitchFamily="34" charset="-122"/>
                <a:ea typeface="微软雅黑" panose="020B0503020204020204" pitchFamily="34" charset="-122"/>
                <a:sym typeface="+mn-ea"/>
              </a:rPr>
              <a:t>无错信道单工停止</a:t>
            </a:r>
            <a:r>
              <a:rPr lang="en-US" altLang="zh-CN" sz="1200" dirty="0">
                <a:solidFill>
                  <a:schemeClr val="tx1"/>
                </a:solidFill>
                <a:latin typeface="微软雅黑" panose="020B0503020204020204" pitchFamily="34" charset="-122"/>
                <a:ea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sym typeface="+mn-ea"/>
              </a:rPr>
              <a:t>等待协议和无错信道单工停止</a:t>
            </a:r>
            <a:r>
              <a:rPr lang="en-US" altLang="zh-CN" sz="1200" dirty="0">
                <a:solidFill>
                  <a:schemeClr val="tx1"/>
                </a:solidFill>
                <a:latin typeface="微软雅黑" panose="020B0503020204020204" pitchFamily="34" charset="-122"/>
                <a:ea typeface="微软雅黑" panose="020B0503020204020204" pitchFamily="34" charset="-122"/>
                <a:sym typeface="+mn-ea"/>
              </a:rPr>
              <a:t>-</a:t>
            </a:r>
            <a:r>
              <a:rPr lang="zh-CN" altLang="en-US" sz="1200" dirty="0">
                <a:solidFill>
                  <a:schemeClr val="tx1"/>
                </a:solidFill>
                <a:latin typeface="微软雅黑" panose="020B0503020204020204" pitchFamily="34" charset="-122"/>
                <a:ea typeface="微软雅黑" panose="020B0503020204020204" pitchFamily="34" charset="-122"/>
                <a:sym typeface="+mn-ea"/>
              </a:rPr>
              <a:t>等待协议的实现，主要集中在如何解决差错问题</a:t>
            </a:r>
            <a:endParaRPr lang="en-US" altLang="zh-CN" sz="120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57</a:t>
            </a:fld>
            <a:endParaRPr kumimoji="1" lang="zh-CN" altLang="en-US"/>
          </a:p>
        </p:txBody>
      </p:sp>
    </p:spTree>
    <p:extLst>
      <p:ext uri="{BB962C8B-B14F-4D97-AF65-F5344CB8AC3E}">
        <p14:creationId xmlns:p14="http://schemas.microsoft.com/office/powerpoint/2010/main" val="809704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关注数据链路层与上下层之间的关系</a:t>
            </a:r>
          </a:p>
          <a:p>
            <a:r>
              <a:rPr lang="zh-CN" altLang="en-US" dirty="0"/>
              <a:t>以及数据链路层的实现方式</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58</a:t>
            </a:fld>
            <a:endParaRPr kumimoji="1" lang="zh-CN" altLang="en-US"/>
          </a:p>
        </p:txBody>
      </p:sp>
    </p:spTree>
    <p:extLst>
      <p:ext uri="{BB962C8B-B14F-4D97-AF65-F5344CB8AC3E}">
        <p14:creationId xmlns:p14="http://schemas.microsoft.com/office/powerpoint/2010/main" val="1389926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各层为相互独立的进程，进程间通过传递消息实现通信</a:t>
            </a:r>
          </a:p>
          <a:p>
            <a:r>
              <a:rPr lang="zh-CN" altLang="en-US" dirty="0"/>
              <a:t>发送数据时，假设网络层随时可以为数据链路层提供数据 </a:t>
            </a:r>
          </a:p>
          <a:p>
            <a:r>
              <a:rPr lang="zh-CN" altLang="en-US" dirty="0"/>
              <a:t>仅考虑通信错误，不考虑由于设备断电、重启等引起的错误。</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2411628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帧f</a:t>
            </a:r>
            <a:r>
              <a:rPr lang="en-US" altLang="zh-CN" dirty="0" err="1"/>
              <a:t>rame</a:t>
            </a:r>
            <a:r>
              <a:rPr lang="zh-CN" altLang="en-US" dirty="0"/>
              <a:t>的数据结构声明；</a:t>
            </a:r>
          </a:p>
          <a:p>
            <a:r>
              <a:rPr lang="zh-CN" altLang="en-US" dirty="0"/>
              <a:t>协议代码实现中可能出现的主要方法声明和事件声明</a:t>
            </a:r>
            <a:endParaRPr lang="zh-CN" altLang="en-US" u="sng"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60</a:t>
            </a:fld>
            <a:endParaRPr kumimoji="1" lang="zh-CN" altLang="en-US"/>
          </a:p>
        </p:txBody>
      </p:sp>
    </p:spTree>
    <p:extLst>
      <p:ext uri="{BB962C8B-B14F-4D97-AF65-F5344CB8AC3E}">
        <p14:creationId xmlns:p14="http://schemas.microsoft.com/office/powerpoint/2010/main" val="312101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数据链路层数据单元称为帧（</a:t>
            </a:r>
            <a:r>
              <a:rPr lang="en-US" altLang="zh-CN" dirty="0"/>
              <a:t>Frame</a:t>
            </a:r>
            <a:r>
              <a:rPr lang="zh-CN" altLang="en-US" dirty="0"/>
              <a:t>），通常由头标（</a:t>
            </a:r>
            <a:r>
              <a:rPr lang="en-US" altLang="zh-CN" dirty="0"/>
              <a:t>Header</a:t>
            </a:r>
            <a:r>
              <a:rPr lang="zh-CN" altLang="en-US" dirty="0"/>
              <a:t>）、尾标（</a:t>
            </a:r>
            <a:r>
              <a:rPr lang="en-US" altLang="zh-CN" dirty="0"/>
              <a:t>Trailer</a:t>
            </a:r>
            <a:r>
              <a:rPr lang="zh-CN" altLang="en-US" dirty="0"/>
              <a:t>）、有效载荷构成，有效载荷部分封装上层（网络层）数据单元（分组，</a:t>
            </a:r>
            <a:r>
              <a:rPr lang="en-US" altLang="zh-CN" dirty="0"/>
              <a:t>packet</a:t>
            </a:r>
            <a:r>
              <a:rPr lang="zh-CN" altLang="en-US" dirty="0"/>
              <a:t>），帧之间有帧分隔符（帧定界符）</a:t>
            </a:r>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387174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完美但不现实的协议</a:t>
            </a:r>
          </a:p>
          <a:p>
            <a:r>
              <a:rPr lang="zh-CN" altLang="en-US" dirty="0"/>
              <a:t>假设条件过于完美，现实中不可能实现。</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61</a:t>
            </a:fld>
            <a:endParaRPr kumimoji="1" lang="zh-CN" altLang="en-US"/>
          </a:p>
        </p:txBody>
      </p:sp>
    </p:spTree>
    <p:extLst>
      <p:ext uri="{BB962C8B-B14F-4D97-AF65-F5344CB8AC3E}">
        <p14:creationId xmlns:p14="http://schemas.microsoft.com/office/powerpoint/2010/main" val="39049380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发送方在</a:t>
            </a:r>
            <a:r>
              <a:rPr lang="en-US" altLang="zh-CN" dirty="0"/>
              <a:t>while</a:t>
            </a:r>
            <a:r>
              <a:rPr lang="zh-CN" altLang="en-US" dirty="0"/>
              <a:t>循环中不停发送</a:t>
            </a:r>
          </a:p>
          <a:p>
            <a:r>
              <a:rPr lang="zh-CN" altLang="en-US" dirty="0"/>
              <a:t>接收方在</a:t>
            </a:r>
            <a:r>
              <a:rPr lang="en-US" altLang="zh-CN" dirty="0"/>
              <a:t>while</a:t>
            </a:r>
            <a:r>
              <a:rPr lang="zh-CN" altLang="en-US" dirty="0"/>
              <a:t>循环中持续接收</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62</a:t>
            </a:fld>
            <a:endParaRPr kumimoji="1" lang="zh-CN" altLang="en-US"/>
          </a:p>
        </p:txBody>
      </p:sp>
    </p:spTree>
    <p:extLst>
      <p:ext uri="{BB962C8B-B14F-4D97-AF65-F5344CB8AC3E}">
        <p14:creationId xmlns:p14="http://schemas.microsoft.com/office/powerpoint/2010/main" val="152855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相对于乌托邦协议，去除了瞬间完成和无限缓存的假设，认为接收方处理达到的帧需要一定时间。</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63</a:t>
            </a:fld>
            <a:endParaRPr kumimoji="1" lang="zh-CN" altLang="en-US"/>
          </a:p>
        </p:txBody>
      </p:sp>
    </p:spTree>
    <p:extLst>
      <p:ext uri="{BB962C8B-B14F-4D97-AF65-F5344CB8AC3E}">
        <p14:creationId xmlns:p14="http://schemas.microsoft.com/office/powerpoint/2010/main" val="4127095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接收方在完成一帧接收后，回复确认通知发送方进行下一帧的发送。</a:t>
            </a:r>
          </a:p>
          <a:p>
            <a:r>
              <a:rPr lang="zh-CN" altLang="en-US" dirty="0"/>
              <a:t>确认以回复哑帧的形式实现，数据传输仍然是单向，协议仍然是单工协议。</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64</a:t>
            </a:fld>
            <a:endParaRPr kumimoji="1" lang="zh-CN" altLang="en-US"/>
          </a:p>
        </p:txBody>
      </p:sp>
    </p:spTree>
    <p:extLst>
      <p:ext uri="{BB962C8B-B14F-4D97-AF65-F5344CB8AC3E}">
        <p14:creationId xmlns:p14="http://schemas.microsoft.com/office/powerpoint/2010/main" val="436922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latin typeface="Arial" panose="020B0604020202090204" pitchFamily="34" charset="0"/>
                <a:cs typeface="Arial" panose="020B0604020202090204" pitchFamily="34" charset="0"/>
              </a:rPr>
              <a:t>typedef</a:t>
            </a:r>
            <a:r>
              <a:rPr lang="zh-CN" altLang="en-US" dirty="0">
                <a:latin typeface="Arial" panose="020B0604020202090204" pitchFamily="34" charset="0"/>
                <a:cs typeface="Arial" panose="020B0604020202090204" pitchFamily="34" charset="0"/>
              </a:rPr>
              <a:t> </a:t>
            </a:r>
            <a:r>
              <a:rPr lang="en-US" altLang="zh-CN" dirty="0" err="1">
                <a:latin typeface="Arial" panose="020B0604020202090204" pitchFamily="34" charset="0"/>
                <a:cs typeface="Arial" panose="020B0604020202090204" pitchFamily="34" charset="0"/>
              </a:rPr>
              <a:t>enum</a:t>
            </a:r>
            <a:r>
              <a:rPr lang="zh-CN" altLang="en-US" dirty="0">
                <a:latin typeface="Arial" panose="020B0604020202090204" pitchFamily="34" charset="0"/>
                <a:cs typeface="Arial" panose="020B0604020202090204" pitchFamily="34" charset="0"/>
              </a:rPr>
              <a:t> </a:t>
            </a:r>
            <a:r>
              <a:rPr lang="en-US" altLang="zh-CN" dirty="0">
                <a:latin typeface="Arial" panose="020B0604020202090204" pitchFamily="34" charset="0"/>
                <a:cs typeface="Arial" panose="020B0604020202090204" pitchFamily="34" charset="0"/>
              </a:rPr>
              <a:t>{</a:t>
            </a:r>
            <a:r>
              <a:rPr lang="en-US" altLang="zh-CN" dirty="0" err="1">
                <a:latin typeface="Arial" panose="020B0604020202090204" pitchFamily="34" charset="0"/>
                <a:cs typeface="Arial" panose="020B0604020202090204" pitchFamily="34" charset="0"/>
              </a:rPr>
              <a:t>fram_arrival</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a:t>
            </a:r>
            <a:r>
              <a:rPr lang="en-US" altLang="zh-CN" dirty="0" err="1">
                <a:latin typeface="Arial" panose="020B0604020202090204" pitchFamily="34" charset="0"/>
                <a:cs typeface="Arial" panose="020B0604020202090204" pitchFamily="34" charset="0"/>
              </a:rPr>
              <a:t>event_type</a:t>
            </a:r>
            <a:r>
              <a:rPr lang="en-US" altLang="zh-CN" dirty="0">
                <a:latin typeface="Arial" panose="020B0604020202090204" pitchFamily="34" charset="0"/>
                <a:cs typeface="Arial" panose="020B0604020202090204" pitchFamily="34" charset="0"/>
              </a:rPr>
              <a:t>;</a:t>
            </a:r>
          </a:p>
          <a:p>
            <a:r>
              <a:rPr kumimoji="1" lang="zh-CN" altLang="en-US" dirty="0"/>
              <a:t>接收方等待事件：数据帧达到</a:t>
            </a:r>
          </a:p>
          <a:p>
            <a:r>
              <a:rPr kumimoji="1" lang="zh-CN" altLang="en-US" dirty="0"/>
              <a:t>发送方等待事件：哑帧（确认帧）到达</a:t>
            </a:r>
          </a:p>
          <a:p>
            <a:endParaRPr lang="en-US" dirty="0"/>
          </a:p>
        </p:txBody>
      </p:sp>
      <p:sp>
        <p:nvSpPr>
          <p:cNvPr id="4" name="Slide Number Placeholder 3"/>
          <p:cNvSpPr>
            <a:spLocks noGrp="1"/>
          </p:cNvSpPr>
          <p:nvPr>
            <p:ph type="sldNum" sz="quarter" idx="5"/>
          </p:nvPr>
        </p:nvSpPr>
        <p:spPr/>
        <p:txBody>
          <a:bodyPr/>
          <a:lstStyle/>
          <a:p>
            <a:fld id="{840B8802-914A-7C41-BC77-CC54DEE99EEF}" type="slidenum">
              <a:rPr kumimoji="1" lang="zh-CN" altLang="en-US" smtClean="0"/>
              <a:t>65</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考虑通信出错的现实</a:t>
            </a:r>
          </a:p>
          <a:p>
            <a:r>
              <a:rPr lang="zh-CN" altLang="en-US" dirty="0"/>
              <a:t>提醒学生思考：</a:t>
            </a:r>
          </a:p>
          <a:p>
            <a:r>
              <a:rPr lang="zh-CN" altLang="en-US" dirty="0"/>
              <a:t>通过增加计时器，是否可以完美解决通信错误</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66</a:t>
            </a:fld>
            <a:endParaRPr kumimoji="1" lang="zh-CN" altLang="en-US"/>
          </a:p>
        </p:txBody>
      </p:sp>
    </p:spTree>
    <p:extLst>
      <p:ext uri="{BB962C8B-B14F-4D97-AF65-F5344CB8AC3E}">
        <p14:creationId xmlns:p14="http://schemas.microsoft.com/office/powerpoint/2010/main" val="17366279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两种情况可能产生致命问题</a:t>
            </a:r>
          </a:p>
          <a:p>
            <a:r>
              <a:rPr lang="en-US" altLang="zh-CN" dirty="0"/>
              <a:t>1.  </a:t>
            </a:r>
            <a:r>
              <a:rPr lang="zh-CN" altLang="en-US" dirty="0"/>
              <a:t>确认丢失，导致数据帧被重传</a:t>
            </a:r>
          </a:p>
          <a:p>
            <a:r>
              <a:rPr lang="en-US" altLang="zh-CN" dirty="0"/>
              <a:t>2. </a:t>
            </a:r>
            <a:r>
              <a:rPr lang="zh-CN" altLang="en-US" dirty="0"/>
              <a:t>网络延时过大，计时器超时前，未能收到确认，导致重传</a:t>
            </a:r>
          </a:p>
          <a:p>
            <a:r>
              <a:rPr lang="zh-CN" altLang="en-US" dirty="0"/>
              <a:t>但接收方无法识别重传的数据帧，导致同一帧被多次传递给接收方的网络层。</a:t>
            </a:r>
          </a:p>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r>
              <a:rPr kumimoji="1" lang="zh-CN" altLang="en-US" sz="2400" dirty="0">
                <a:solidFill>
                  <a:srgbClr val="FF0000"/>
                </a:solidFill>
                <a:sym typeface="+mn-ea"/>
              </a:rPr>
              <a:t>在计时器之外，加上序列号，用以识别前后两个不同的帧。</a:t>
            </a:r>
          </a:p>
          <a:p>
            <a:pPr lvl="0">
              <a:lnSpc>
                <a:spcPct val="120000"/>
              </a:lnSpc>
            </a:pPr>
            <a:r>
              <a:rPr kumimoji="1" lang="zh-CN" altLang="en-US" sz="2400" dirty="0">
                <a:solidFill>
                  <a:srgbClr val="FF0000"/>
                </a:solidFill>
                <a:sym typeface="+mn-ea"/>
              </a:rPr>
              <a:t>该协议中序列号仅需要</a:t>
            </a:r>
            <a:r>
              <a:rPr kumimoji="1" lang="en-US" altLang="zh-CN" sz="2400" dirty="0">
                <a:solidFill>
                  <a:srgbClr val="FF0000"/>
                </a:solidFill>
                <a:sym typeface="+mn-ea"/>
              </a:rPr>
              <a:t>1bit</a:t>
            </a:r>
            <a:r>
              <a:rPr kumimoji="1" lang="zh-CN" altLang="en-US" sz="2400" dirty="0">
                <a:solidFill>
                  <a:srgbClr val="FF0000"/>
                </a:solidFill>
                <a:sym typeface="+mn-ea"/>
              </a:rPr>
              <a:t>来标示，在</a:t>
            </a:r>
            <a:r>
              <a:rPr kumimoji="1" lang="en-US" altLang="zh-CN" sz="2400" dirty="0">
                <a:solidFill>
                  <a:srgbClr val="FF0000"/>
                </a:solidFill>
                <a:sym typeface="+mn-ea"/>
              </a:rPr>
              <a:t>0</a:t>
            </a:r>
            <a:r>
              <a:rPr kumimoji="1" lang="zh-CN" altLang="en-US" sz="2400" dirty="0">
                <a:solidFill>
                  <a:srgbClr val="FF0000"/>
                </a:solidFill>
                <a:sym typeface="+mn-ea"/>
              </a:rPr>
              <a:t>、</a:t>
            </a:r>
            <a:r>
              <a:rPr kumimoji="1" lang="en-US" altLang="zh-CN" sz="2400" dirty="0">
                <a:solidFill>
                  <a:srgbClr val="FF0000"/>
                </a:solidFill>
                <a:sym typeface="+mn-ea"/>
              </a:rPr>
              <a:t>1</a:t>
            </a:r>
            <a:r>
              <a:rPr kumimoji="1" lang="zh-CN" altLang="en-US" sz="2400" dirty="0">
                <a:solidFill>
                  <a:srgbClr val="FF0000"/>
                </a:solidFill>
                <a:sym typeface="+mn-ea"/>
              </a:rPr>
              <a:t>间切换。</a:t>
            </a:r>
          </a:p>
          <a:p>
            <a:pPr lvl="0">
              <a:lnSpc>
                <a:spcPct val="120000"/>
              </a:lnSpc>
            </a:pPr>
            <a:r>
              <a:rPr kumimoji="1" lang="zh-CN" altLang="en-US" sz="2400" dirty="0">
                <a:solidFill>
                  <a:srgbClr val="FF0000"/>
                </a:solidFill>
                <a:sym typeface="+mn-ea"/>
              </a:rPr>
              <a:t>自动重复请求</a:t>
            </a:r>
            <a:r>
              <a:rPr kumimoji="1" lang="zh-CN" altLang="en-US" sz="2400" dirty="0">
                <a:solidFill>
                  <a:schemeClr val="tx1"/>
                </a:solidFill>
                <a:sym typeface="+mn-ea"/>
              </a:rPr>
              <a:t>，或</a:t>
            </a:r>
            <a:r>
              <a:rPr kumimoji="1" lang="zh-CN" altLang="en-US" sz="2400" dirty="0">
                <a:solidFill>
                  <a:srgbClr val="FF0000"/>
                </a:solidFill>
                <a:sym typeface="+mn-ea"/>
              </a:rPr>
              <a:t>带有重传的肯定确认</a:t>
            </a:r>
            <a:endParaRPr kumimoji="1" lang="zh-CN" altLang="en-US" sz="2400" dirty="0">
              <a:solidFill>
                <a:schemeClr val="tx1"/>
              </a:solidFill>
              <a:sym typeface="+mn-ea"/>
            </a:endParaRPr>
          </a:p>
          <a:p>
            <a:pPr lvl="1">
              <a:lnSpc>
                <a:spcPct val="120000"/>
              </a:lnSpc>
            </a:pPr>
            <a:r>
              <a:rPr kumimoji="1" lang="en-US" altLang="zh-CN" sz="1800" dirty="0">
                <a:solidFill>
                  <a:schemeClr val="tx1"/>
                </a:solidFill>
                <a:sym typeface="+mn-ea"/>
              </a:rPr>
              <a:t>ARQ(Automatic Repeat </a:t>
            </a:r>
            <a:r>
              <a:rPr kumimoji="1" lang="en-US" altLang="zh-CN" sz="1800" dirty="0" err="1">
                <a:solidFill>
                  <a:schemeClr val="tx1"/>
                </a:solidFill>
                <a:sym typeface="+mn-ea"/>
              </a:rPr>
              <a:t>reQuest</a:t>
            </a:r>
            <a:r>
              <a:rPr kumimoji="1" lang="en-US" altLang="zh-CN" sz="1800" dirty="0">
                <a:solidFill>
                  <a:schemeClr val="tx1"/>
                </a:solidFill>
                <a:sym typeface="+mn-ea"/>
              </a:rPr>
              <a:t>)</a:t>
            </a:r>
          </a:p>
          <a:p>
            <a:pPr lvl="1">
              <a:lnSpc>
                <a:spcPct val="120000"/>
              </a:lnSpc>
            </a:pPr>
            <a:r>
              <a:rPr kumimoji="1" lang="en-US" altLang="zh-CN" sz="1800" dirty="0">
                <a:solidFill>
                  <a:schemeClr val="tx1"/>
                </a:solidFill>
                <a:sym typeface="+mn-ea"/>
              </a:rPr>
              <a:t>PAR(Positive Acknowledgement with Retransmission)</a:t>
            </a:r>
          </a:p>
          <a:p>
            <a:endParaRPr lang="en-US" dirty="0"/>
          </a:p>
        </p:txBody>
      </p:sp>
      <p:sp>
        <p:nvSpPr>
          <p:cNvPr id="4" name="Slide Number Placeholder 3"/>
          <p:cNvSpPr>
            <a:spLocks noGrp="1"/>
          </p:cNvSpPr>
          <p:nvPr>
            <p:ph type="sldNum" sz="quarter" idx="5"/>
          </p:nvPr>
        </p:nvSpPr>
        <p:spPr/>
        <p:txBody>
          <a:bodyPr/>
          <a:lstStyle/>
          <a:p>
            <a:fld id="{840B8802-914A-7C41-BC77-CC54DEE99EEF}" type="slidenum">
              <a:rPr kumimoji="1" lang="zh-CN" altLang="en-US" smtClean="0"/>
              <a:t>68</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latin typeface="Arial" panose="020B0604020202090204" pitchFamily="34" charset="0"/>
                <a:cs typeface="Arial" panose="020B0604020202090204" pitchFamily="34" charset="0"/>
                <a:sym typeface="+mn-ea"/>
              </a:rPr>
              <a:t>typedef</a:t>
            </a:r>
            <a:r>
              <a:rPr lang="zh-CN" altLang="en-US" dirty="0">
                <a:latin typeface="Arial" panose="020B0604020202090204" pitchFamily="34" charset="0"/>
                <a:cs typeface="Arial" panose="020B0604020202090204" pitchFamily="34" charset="0"/>
                <a:sym typeface="+mn-ea"/>
              </a:rPr>
              <a:t> </a:t>
            </a:r>
            <a:r>
              <a:rPr lang="en-US" altLang="zh-CN" dirty="0" err="1">
                <a:latin typeface="Arial" panose="020B0604020202090204" pitchFamily="34" charset="0"/>
                <a:cs typeface="Arial" panose="020B0604020202090204" pitchFamily="34" charset="0"/>
                <a:sym typeface="+mn-ea"/>
              </a:rPr>
              <a:t>enum</a:t>
            </a:r>
            <a:r>
              <a:rPr lang="zh-CN" altLang="en-US" dirty="0">
                <a:latin typeface="Arial" panose="020B0604020202090204" pitchFamily="34" charset="0"/>
                <a:cs typeface="Arial" panose="020B0604020202090204" pitchFamily="34" charset="0"/>
                <a:sym typeface="+mn-ea"/>
              </a:rPr>
              <a:t> </a:t>
            </a:r>
            <a:r>
              <a:rPr lang="en-US" altLang="zh-CN" dirty="0">
                <a:latin typeface="Arial" panose="020B0604020202090204" pitchFamily="34" charset="0"/>
                <a:cs typeface="Arial" panose="020B0604020202090204" pitchFamily="34" charset="0"/>
                <a:sym typeface="+mn-ea"/>
              </a:rPr>
              <a:t>{</a:t>
            </a:r>
            <a:r>
              <a:rPr lang="en-US" altLang="zh-CN" dirty="0" err="1">
                <a:latin typeface="Arial" panose="020B0604020202090204" pitchFamily="34" charset="0"/>
                <a:cs typeface="Arial" panose="020B0604020202090204" pitchFamily="34" charset="0"/>
                <a:sym typeface="+mn-ea"/>
              </a:rPr>
              <a:t>fram_arrival</a:t>
            </a:r>
            <a:r>
              <a:rPr lang="en-US" altLang="zh-CN" dirty="0">
                <a:latin typeface="Arial" panose="020B0604020202090204" pitchFamily="34" charset="0"/>
                <a:cs typeface="Arial" panose="020B0604020202090204" pitchFamily="34" charset="0"/>
                <a:sym typeface="+mn-ea"/>
              </a:rPr>
              <a:t>}</a:t>
            </a:r>
            <a:r>
              <a:rPr lang="zh-CN" altLang="en-US" dirty="0">
                <a:latin typeface="Arial" panose="020B0604020202090204" pitchFamily="34" charset="0"/>
                <a:cs typeface="Arial" panose="020B0604020202090204" pitchFamily="34" charset="0"/>
                <a:sym typeface="+mn-ea"/>
              </a:rPr>
              <a:t> </a:t>
            </a:r>
            <a:r>
              <a:rPr lang="en-US" altLang="zh-CN" dirty="0" err="1">
                <a:latin typeface="Arial" panose="020B0604020202090204" pitchFamily="34" charset="0"/>
                <a:cs typeface="Arial" panose="020B0604020202090204" pitchFamily="34" charset="0"/>
                <a:sym typeface="+mn-ea"/>
              </a:rPr>
              <a:t>event_type</a:t>
            </a:r>
            <a:r>
              <a:rPr lang="en-US" altLang="zh-CN" dirty="0">
                <a:latin typeface="Arial" panose="020B0604020202090204" pitchFamily="34" charset="0"/>
                <a:cs typeface="Arial" panose="020B0604020202090204" pitchFamily="34" charset="0"/>
                <a:sym typeface="+mn-ea"/>
              </a:rPr>
              <a:t>;</a:t>
            </a:r>
            <a:endParaRPr lang="en-US" altLang="zh-CN" dirty="0">
              <a:latin typeface="Arial" panose="020B0604020202090204" pitchFamily="34" charset="0"/>
              <a:cs typeface="Arial" panose="020B0604020202090204" pitchFamily="34" charset="0"/>
            </a:endParaRPr>
          </a:p>
          <a:p>
            <a:r>
              <a:rPr kumimoji="1" lang="zh-CN" altLang="en-US" dirty="0">
                <a:sym typeface="+mn-ea"/>
              </a:rPr>
              <a:t>接收方等待事件：正确帧达到（回复确认）、错误帧达到（回复上一个正确接收帧的确认）</a:t>
            </a:r>
            <a:endParaRPr kumimoji="1" lang="zh-CN" altLang="en-US" dirty="0"/>
          </a:p>
          <a:p>
            <a:r>
              <a:rPr kumimoji="1" lang="zh-CN" altLang="en-US" dirty="0">
                <a:sym typeface="+mn-ea"/>
              </a:rPr>
              <a:t>发送方等待事件：确认帧到达（发送下一帧）、超时或收到错误的确认 （重发）</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69</a:t>
            </a:fld>
            <a:endParaRPr kumimoji="1" lang="zh-CN" altLang="en-US"/>
          </a:p>
        </p:txBody>
      </p:sp>
    </p:spTree>
    <p:extLst>
      <p:ext uri="{BB962C8B-B14F-4D97-AF65-F5344CB8AC3E}">
        <p14:creationId xmlns:p14="http://schemas.microsoft.com/office/powerpoint/2010/main" val="23578326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提醒学生关注单工停等协议的效率问题</a:t>
            </a:r>
          </a:p>
          <a:p>
            <a:r>
              <a:rPr lang="zh-CN" altLang="en-US" dirty="0"/>
              <a:t>重点介绍信道利用率</a:t>
            </a:r>
          </a:p>
          <a:p>
            <a:r>
              <a:rPr lang="zh-CN" altLang="en-US" dirty="0"/>
              <a:t>利用信道利用率来表示协议的效率，引出后续的滑动窗口、</a:t>
            </a:r>
            <a:r>
              <a:rPr lang="en-US" altLang="zh-CN" dirty="0"/>
              <a:t>Go Back N</a:t>
            </a:r>
            <a:r>
              <a:rPr lang="zh-CN" altLang="en-US" dirty="0"/>
              <a:t>、选择重传等概念</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70</a:t>
            </a:fld>
            <a:endParaRPr kumimoji="1" lang="zh-CN" altLang="en-US"/>
          </a:p>
        </p:txBody>
      </p:sp>
    </p:spTree>
    <p:extLst>
      <p:ext uri="{BB962C8B-B14F-4D97-AF65-F5344CB8AC3E}">
        <p14:creationId xmlns:p14="http://schemas.microsoft.com/office/powerpoint/2010/main" val="297846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、成帧中的一个关键问题：如何定界一个帧的开始？</a:t>
            </a:r>
            <a:endParaRPr lang="en-US" altLang="zh-CN" dirty="0"/>
          </a:p>
          <a:p>
            <a:r>
              <a:rPr lang="en-US" altLang="zh-CN" dirty="0"/>
              <a:t>2</a:t>
            </a:r>
            <a:r>
              <a:rPr lang="zh-CN" altLang="en-US" dirty="0"/>
              <a:t>、基于不同的定界方法，成帧方式可以包含所列四种类型，并在后面对四种类型进行介绍</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138979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以长肥网络为例</a:t>
            </a:r>
          </a:p>
          <a:p>
            <a:r>
              <a:rPr lang="zh-CN" altLang="en-US" dirty="0"/>
              <a:t>说明停等协议可能消耗大部分时间来等待确认的到达</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71</a:t>
            </a:fld>
            <a:endParaRPr kumimoji="1" lang="zh-CN" altLang="en-US"/>
          </a:p>
        </p:txBody>
      </p:sp>
    </p:spTree>
    <p:extLst>
      <p:ext uri="{BB962C8B-B14F-4D97-AF65-F5344CB8AC3E}">
        <p14:creationId xmlns:p14="http://schemas.microsoft.com/office/powerpoint/2010/main" val="3429594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卫星信道通信的例子中，信道利用率极低（</a:t>
            </a:r>
            <a:r>
              <a:rPr lang="en-US" altLang="zh-CN" dirty="0"/>
              <a:t>1/541</a:t>
            </a:r>
            <a:r>
              <a:rPr lang="zh-CN" altLang="en-US" dirty="0"/>
              <a:t>）</a:t>
            </a:r>
          </a:p>
          <a:p>
            <a:r>
              <a:rPr lang="zh-CN" altLang="en-US" dirty="0"/>
              <a:t>一种可能提高信道利用率的方式是：传输更大的帧</a:t>
            </a:r>
          </a:p>
          <a:p>
            <a:r>
              <a:rPr lang="zh-CN" altLang="en-US" dirty="0"/>
              <a:t>但是当帧变得更大，意味着帧出错的概率越高，可能需要更多的重传</a:t>
            </a:r>
          </a:p>
          <a:p>
            <a:r>
              <a:rPr lang="zh-CN" altLang="en-US" dirty="0"/>
              <a:t>引发学生思考更好的解决方案</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72</a:t>
            </a:fld>
            <a:endParaRPr kumimoji="1" lang="zh-CN" altLang="en-US"/>
          </a:p>
        </p:txBody>
      </p:sp>
    </p:spTree>
    <p:extLst>
      <p:ext uri="{BB962C8B-B14F-4D97-AF65-F5344CB8AC3E}">
        <p14:creationId xmlns:p14="http://schemas.microsoft.com/office/powerpoint/2010/main" val="703308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1408019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接收端是否接收后续帧？</a:t>
            </a:r>
          </a:p>
          <a:p>
            <a:r>
              <a:rPr lang="zh-CN" altLang="en-US" dirty="0"/>
              <a:t>发送端只重发出错帧，还是重发从出错帧开始的所有后续帧？</a:t>
            </a:r>
          </a:p>
          <a:p>
            <a:r>
              <a:rPr lang="zh-CN" altLang="en-US" dirty="0"/>
              <a:t>若只重发出错帧，帧的顺序如何保证？</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75</a:t>
            </a:fld>
            <a:endParaRPr kumimoji="1" lang="zh-CN" altLang="en-US"/>
          </a:p>
        </p:txBody>
      </p:sp>
    </p:spTree>
    <p:extLst>
      <p:ext uri="{BB962C8B-B14F-4D97-AF65-F5344CB8AC3E}">
        <p14:creationId xmlns:p14="http://schemas.microsoft.com/office/powerpoint/2010/main" val="1109990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zh-CN" altLang="en-US" dirty="0">
                <a:solidFill>
                  <a:srgbClr val="FF0000"/>
                </a:solidFill>
                <a:effectLst>
                  <a:outerShdw blurRad="38100" dist="38100" dir="2700000" algn="tl">
                    <a:srgbClr val="C0C0C0"/>
                  </a:outerShdw>
                </a:effectLst>
                <a:latin typeface="黑体" pitchFamily="2" charset="-122"/>
                <a:ea typeface="黑体" pitchFamily="2" charset="-122"/>
              </a:rPr>
              <a:t>发送窗口：</a:t>
            </a:r>
            <a:r>
              <a:rPr lang="zh-CN" altLang="en-US" dirty="0">
                <a:latin typeface="黑体" pitchFamily="2" charset="-122"/>
                <a:ea typeface="黑体" pitchFamily="2" charset="-122"/>
              </a:rPr>
              <a:t>是发送方允许发送的幀的序号表，发送端</a:t>
            </a:r>
            <a:r>
              <a:rPr lang="zh-CN" altLang="en-US" dirty="0">
                <a:solidFill>
                  <a:srgbClr val="0000FF"/>
                </a:solidFill>
                <a:latin typeface="黑体" pitchFamily="2" charset="-122"/>
                <a:ea typeface="黑体" pitchFamily="2" charset="-122"/>
              </a:rPr>
              <a:t>可以不等待应答而连续发送</a:t>
            </a:r>
            <a:r>
              <a:rPr lang="zh-CN" altLang="en-US" dirty="0">
                <a:latin typeface="黑体" pitchFamily="2" charset="-122"/>
                <a:ea typeface="黑体" pitchFamily="2" charset="-122"/>
              </a:rPr>
              <a:t>的最大幀数称为</a:t>
            </a:r>
            <a:r>
              <a:rPr lang="zh-CN" altLang="en-US" dirty="0">
                <a:solidFill>
                  <a:schemeClr val="hlink"/>
                </a:solidFill>
                <a:effectLst>
                  <a:outerShdw blurRad="38100" dist="38100" dir="2700000" algn="tl">
                    <a:srgbClr val="C0C0C0"/>
                  </a:outerShdw>
                </a:effectLst>
                <a:latin typeface="黑体" pitchFamily="2" charset="-122"/>
                <a:ea typeface="黑体" pitchFamily="2" charset="-122"/>
              </a:rPr>
              <a:t>发送窗口的尺寸</a:t>
            </a:r>
          </a:p>
          <a:p>
            <a:pPr lvl="1" eaLnBrk="1" hangingPunct="1">
              <a:defRPr/>
            </a:pPr>
            <a:r>
              <a:rPr lang="zh-CN" altLang="en-US" dirty="0">
                <a:latin typeface="黑体" pitchFamily="2" charset="-122"/>
                <a:ea typeface="黑体" pitchFamily="2" charset="-122"/>
              </a:rPr>
              <a:t>发送窗口中的帧都保留在缓冲区里以备重传</a:t>
            </a:r>
          </a:p>
          <a:p>
            <a:pPr eaLnBrk="1" hangingPunct="1">
              <a:defRPr/>
            </a:pPr>
            <a:r>
              <a:rPr lang="zh-CN" altLang="en-US" dirty="0">
                <a:solidFill>
                  <a:srgbClr val="FF0000"/>
                </a:solidFill>
                <a:effectLst>
                  <a:outerShdw blurRad="38100" dist="38100" dir="2700000" algn="tl">
                    <a:srgbClr val="C0C0C0"/>
                  </a:outerShdw>
                </a:effectLst>
                <a:latin typeface="黑体" pitchFamily="2" charset="-122"/>
                <a:ea typeface="黑体" pitchFamily="2" charset="-122"/>
              </a:rPr>
              <a:t>接收窗口：</a:t>
            </a:r>
            <a:r>
              <a:rPr lang="zh-CN" altLang="en-US" dirty="0">
                <a:latin typeface="黑体" pitchFamily="2" charset="-122"/>
                <a:ea typeface="黑体" pitchFamily="2" charset="-122"/>
              </a:rPr>
              <a:t>是接收方允许接收的幀的序号表，凡落在接收窗口内的幀，接收方都必须处理，落在接收窗口外的幀被丢弃</a:t>
            </a:r>
            <a:r>
              <a:rPr lang="en-US" altLang="zh-CN" dirty="0">
                <a:latin typeface="黑体" pitchFamily="2" charset="-122"/>
                <a:ea typeface="黑体" pitchFamily="2" charset="-122"/>
              </a:rPr>
              <a:t>.</a:t>
            </a:r>
            <a:r>
              <a:rPr lang="zh-CN" altLang="en-US" dirty="0">
                <a:solidFill>
                  <a:srgbClr val="0000FF"/>
                </a:solidFill>
                <a:latin typeface="黑体" pitchFamily="2" charset="-122"/>
                <a:ea typeface="黑体" pitchFamily="2" charset="-122"/>
              </a:rPr>
              <a:t>接收方每次允许接收的幀数</a:t>
            </a:r>
            <a:r>
              <a:rPr lang="zh-CN" altLang="en-US" dirty="0">
                <a:latin typeface="黑体" pitchFamily="2" charset="-122"/>
                <a:ea typeface="黑体" pitchFamily="2" charset="-122"/>
              </a:rPr>
              <a:t>称为</a:t>
            </a:r>
            <a:r>
              <a:rPr lang="zh-CN" altLang="en-US" dirty="0">
                <a:solidFill>
                  <a:schemeClr val="hlink"/>
                </a:solidFill>
                <a:effectLst>
                  <a:outerShdw blurRad="38100" dist="38100" dir="2700000" algn="tl">
                    <a:srgbClr val="C0C0C0"/>
                  </a:outerShdw>
                </a:effectLst>
                <a:latin typeface="黑体" pitchFamily="2" charset="-122"/>
                <a:ea typeface="黑体" pitchFamily="2" charset="-122"/>
              </a:rPr>
              <a:t>接收窗口的尺寸 </a:t>
            </a:r>
            <a:endParaRPr lang="en-US" altLang="zh-CN" dirty="0">
              <a:solidFill>
                <a:schemeClr val="hlink"/>
              </a:solidFill>
              <a:effectLst>
                <a:outerShdw blurRad="38100" dist="38100" dir="2700000" algn="tl">
                  <a:srgbClr val="C0C0C0"/>
                </a:outerShdw>
              </a:effectLst>
              <a:latin typeface="黑体" pitchFamily="2" charset="-122"/>
              <a:ea typeface="黑体" pitchFamily="2" charset="-122"/>
            </a:endParaRPr>
          </a:p>
          <a:p>
            <a:pPr eaLnBrk="1" hangingPunct="1">
              <a:defRPr/>
            </a:pPr>
            <a:endParaRPr lang="en-US" altLang="zh-CN" dirty="0">
              <a:solidFill>
                <a:schemeClr val="hlink"/>
              </a:solidFill>
              <a:effectLst>
                <a:outerShdw blurRad="38100" dist="38100" dir="2700000" algn="tl">
                  <a:srgbClr val="C0C0C0"/>
                </a:outerShdw>
              </a:effectLst>
              <a:latin typeface="黑体" pitchFamily="2" charset="-122"/>
              <a:ea typeface="黑体" pitchFamily="2" charset="-122"/>
            </a:endParaRPr>
          </a:p>
          <a:p>
            <a:pPr marL="342900" indent="-342900">
              <a:lnSpc>
                <a:spcPts val="3300"/>
              </a:lnSpc>
              <a:buClr>
                <a:srgbClr val="0070C0"/>
              </a:buClr>
              <a:buFont typeface="Wingdings" pitchFamily="2" charset="2"/>
              <a:buChar char="l"/>
            </a:pPr>
            <a:r>
              <a:rPr lang="zh-CN" altLang="en-US" sz="1200" b="1" dirty="0">
                <a:latin typeface="微软雅黑" pitchFamily="34" charset="-122"/>
                <a:ea typeface="微软雅黑" pitchFamily="34" charset="-122"/>
              </a:rPr>
              <a:t>接收方一般采用</a:t>
            </a:r>
            <a:r>
              <a:rPr lang="zh-CN" altLang="en-US" sz="1200" b="1" dirty="0">
                <a:solidFill>
                  <a:srgbClr val="0000FF"/>
                </a:solidFill>
                <a:latin typeface="微软雅黑" pitchFamily="34" charset="-122"/>
                <a:ea typeface="微软雅黑" pitchFamily="34" charset="-122"/>
              </a:rPr>
              <a:t>累积确认</a:t>
            </a:r>
            <a:r>
              <a:rPr lang="zh-CN" altLang="en-US" sz="1200" b="1" dirty="0">
                <a:latin typeface="微软雅黑" pitchFamily="34" charset="-122"/>
                <a:ea typeface="微软雅黑" pitchFamily="34" charset="-122"/>
              </a:rPr>
              <a:t>的方式。即不必对收到的分组逐个发送确认，而是</a:t>
            </a:r>
            <a:r>
              <a:rPr lang="zh-CN" altLang="en-US" sz="1200" b="1" dirty="0">
                <a:solidFill>
                  <a:srgbClr val="0000FF"/>
                </a:solidFill>
                <a:latin typeface="微软雅黑" pitchFamily="34" charset="-122"/>
                <a:ea typeface="微软雅黑" pitchFamily="34" charset="-122"/>
              </a:rPr>
              <a:t>对按序到达的最后一个分组发送确认</a:t>
            </a:r>
            <a:r>
              <a:rPr lang="zh-CN" altLang="en-US" sz="1200" b="1" dirty="0">
                <a:latin typeface="微软雅黑" pitchFamily="34" charset="-122"/>
                <a:ea typeface="微软雅黑" pitchFamily="34" charset="-122"/>
              </a:rPr>
              <a:t>，这样就表示：</a:t>
            </a:r>
            <a:r>
              <a:rPr lang="zh-CN" altLang="en-US" sz="1200" b="1" dirty="0">
                <a:solidFill>
                  <a:srgbClr val="0000FF"/>
                </a:solidFill>
                <a:latin typeface="微软雅黑" pitchFamily="34" charset="-122"/>
                <a:ea typeface="微软雅黑" pitchFamily="34" charset="-122"/>
              </a:rPr>
              <a:t>到这个分组为止的所有分组都已正确收到了。</a:t>
            </a:r>
          </a:p>
          <a:p>
            <a:pPr marL="342900" indent="-342900">
              <a:lnSpc>
                <a:spcPts val="3300"/>
              </a:lnSpc>
              <a:buClr>
                <a:srgbClr val="0070C0"/>
              </a:buClr>
              <a:buFont typeface="Wingdings" pitchFamily="2" charset="2"/>
              <a:buChar char="l"/>
            </a:pPr>
            <a:r>
              <a:rPr lang="zh-CN" altLang="en-US" sz="1200" b="1" dirty="0">
                <a:solidFill>
                  <a:srgbClr val="0000FF"/>
                </a:solidFill>
                <a:latin typeface="微软雅黑" pitchFamily="34" charset="-122"/>
                <a:ea typeface="微软雅黑" pitchFamily="34" charset="-122"/>
              </a:rPr>
              <a:t>优点</a:t>
            </a:r>
            <a:r>
              <a:rPr lang="zh-CN" altLang="en-US" sz="1200" b="1" dirty="0">
                <a:latin typeface="微软雅黑" pitchFamily="34" charset="-122"/>
                <a:ea typeface="微软雅黑" pitchFamily="34" charset="-122"/>
              </a:rPr>
              <a:t>：容易实现，即使确认丢失也不必重传。</a:t>
            </a:r>
          </a:p>
          <a:p>
            <a:pPr marL="342900" indent="-342900">
              <a:lnSpc>
                <a:spcPts val="3300"/>
              </a:lnSpc>
              <a:buClr>
                <a:srgbClr val="0070C0"/>
              </a:buClr>
              <a:buFont typeface="Wingdings" pitchFamily="2" charset="2"/>
              <a:buChar char="l"/>
            </a:pPr>
            <a:r>
              <a:rPr lang="zh-CN" altLang="en-US" sz="1200" b="1" dirty="0">
                <a:solidFill>
                  <a:srgbClr val="0000FF"/>
                </a:solidFill>
                <a:latin typeface="微软雅黑" pitchFamily="34" charset="-122"/>
                <a:ea typeface="微软雅黑" pitchFamily="34" charset="-122"/>
              </a:rPr>
              <a:t>缺点</a:t>
            </a:r>
            <a:r>
              <a:rPr lang="zh-CN" altLang="en-US" sz="1200" b="1" dirty="0">
                <a:latin typeface="微软雅黑" pitchFamily="34" charset="-122"/>
                <a:ea typeface="微软雅黑" pitchFamily="34" charset="-122"/>
              </a:rPr>
              <a:t>：不能向发送方反映出接收方已经正确收到的所有分组的信息。</a:t>
            </a:r>
          </a:p>
          <a:p>
            <a:pPr eaLnBrk="1" hangingPunct="1">
              <a:defRPr/>
            </a:pPr>
            <a:endParaRPr lang="zh-CN" altLang="en-US" dirty="0">
              <a:solidFill>
                <a:schemeClr val="hlink"/>
              </a:solidFill>
              <a:effectLst>
                <a:outerShdw blurRad="38100" dist="38100" dir="2700000" algn="tl">
                  <a:srgbClr val="C0C0C0"/>
                </a:outerShdw>
              </a:effectLst>
              <a:latin typeface="黑体" pitchFamily="2" charset="-122"/>
              <a:ea typeface="黑体" pitchFamily="2"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76</a:t>
            </a:fld>
            <a:endParaRPr kumimoji="1" lang="zh-CN" altLang="en-US"/>
          </a:p>
        </p:txBody>
      </p:sp>
    </p:spTree>
    <p:extLst>
      <p:ext uri="{BB962C8B-B14F-4D97-AF65-F5344CB8AC3E}">
        <p14:creationId xmlns:p14="http://schemas.microsoft.com/office/powerpoint/2010/main" val="574116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zh-CN" altLang="en-US" sz="3600" dirty="0">
                <a:solidFill>
                  <a:srgbClr val="FF0000"/>
                </a:solidFill>
                <a:effectLst>
                  <a:outerShdw blurRad="38100" dist="38100" dir="2700000" algn="tl">
                    <a:srgbClr val="C0C0C0"/>
                  </a:outerShdw>
                </a:effectLst>
                <a:latin typeface="黑体" pitchFamily="2" charset="-122"/>
                <a:ea typeface="黑体" pitchFamily="2" charset="-122"/>
                <a:sym typeface="Marlett" pitchFamily="2" charset="2"/>
              </a:rPr>
              <a:t>发送方：</a:t>
            </a:r>
          </a:p>
          <a:p>
            <a:pPr lvl="1" eaLnBrk="1" hangingPunct="1">
              <a:defRPr/>
            </a:pP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可连续发送多帧，每次发送的幀序号数为上次幀序号数加</a:t>
            </a:r>
            <a:r>
              <a:rPr lang="en-US" altLang="zh-CN" sz="3200" dirty="0">
                <a:effectLst>
                  <a:outerShdw blurRad="38100" dist="38100" dir="2700000" algn="tl">
                    <a:srgbClr val="C0C0C0"/>
                  </a:outerShdw>
                </a:effectLst>
                <a:latin typeface="黑体" pitchFamily="2" charset="-122"/>
                <a:ea typeface="黑体" pitchFamily="2" charset="-122"/>
                <a:sym typeface="Marlett" pitchFamily="2" charset="2"/>
              </a:rPr>
              <a:t>1</a:t>
            </a: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a:t>
            </a:r>
          </a:p>
          <a:p>
            <a:pPr lvl="1" eaLnBrk="1" hangingPunct="1">
              <a:defRPr/>
            </a:pP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发送方</a:t>
            </a:r>
            <a:r>
              <a:rPr lang="zh-CN" altLang="en-US" sz="3200" dirty="0">
                <a:solidFill>
                  <a:srgbClr val="0000FF"/>
                </a:solidFill>
                <a:effectLst>
                  <a:outerShdw blurRad="38100" dist="38100" dir="2700000" algn="tl">
                    <a:srgbClr val="C0C0C0"/>
                  </a:outerShdw>
                </a:effectLst>
                <a:latin typeface="黑体" pitchFamily="2" charset="-122"/>
                <a:ea typeface="黑体" pitchFamily="2" charset="-122"/>
                <a:sym typeface="Marlett" pitchFamily="2" charset="2"/>
              </a:rPr>
              <a:t>保存所有已发送、但未确认的数据帧</a:t>
            </a: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，以备出错重发</a:t>
            </a:r>
            <a:r>
              <a:rPr lang="en-US" altLang="zh-CN" sz="3200" dirty="0">
                <a:effectLst>
                  <a:outerShdw blurRad="38100" dist="38100" dir="2700000" algn="tl">
                    <a:srgbClr val="C0C0C0"/>
                  </a:outerShdw>
                </a:effectLst>
                <a:latin typeface="黑体" pitchFamily="2" charset="-122"/>
                <a:ea typeface="黑体" pitchFamily="2" charset="-122"/>
                <a:sym typeface="Marlett" pitchFamily="2" charset="2"/>
              </a:rPr>
              <a:t>-</a:t>
            </a: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重发表。</a:t>
            </a:r>
          </a:p>
          <a:p>
            <a:pPr lvl="1" eaLnBrk="1" hangingPunct="1">
              <a:defRPr/>
            </a:pP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连续发出多幀后，因还未收到对方确认信息，发送窗口缩小；</a:t>
            </a:r>
          </a:p>
          <a:p>
            <a:pPr lvl="1" eaLnBrk="1" hangingPunct="1">
              <a:defRPr/>
            </a:pPr>
            <a:r>
              <a:rPr lang="zh-CN" altLang="en-US" sz="3200" dirty="0">
                <a:effectLst>
                  <a:outerShdw blurRad="38100" dist="38100" dir="2700000" algn="tl">
                    <a:srgbClr val="C0C0C0"/>
                  </a:outerShdw>
                </a:effectLst>
                <a:latin typeface="黑体" pitchFamily="2" charset="-122"/>
                <a:ea typeface="黑体" pitchFamily="2" charset="-122"/>
                <a:sym typeface="Marlett" pitchFamily="2" charset="2"/>
              </a:rPr>
              <a:t>当收到对方确认回答后，清除已确认的幀所占的幀缓冲区，发送窗口扩大。</a:t>
            </a:r>
          </a:p>
          <a:p>
            <a:pPr eaLnBrk="1" hangingPunct="1">
              <a:defRPr/>
            </a:pPr>
            <a:r>
              <a:rPr lang="zh-CN" altLang="en-US" dirty="0">
                <a:solidFill>
                  <a:srgbClr val="FF0000"/>
                </a:solidFill>
                <a:effectLst>
                  <a:outerShdw blurRad="38100" dist="38100" dir="2700000" algn="tl">
                    <a:srgbClr val="C0C0C0"/>
                  </a:outerShdw>
                </a:effectLst>
                <a:latin typeface="CordiaUPC" pitchFamily="34" charset="-34"/>
                <a:ea typeface="黑体" pitchFamily="2" charset="-122"/>
                <a:sym typeface="Marlett" pitchFamily="2" charset="2"/>
              </a:rPr>
              <a:t>接收方</a:t>
            </a:r>
          </a:p>
          <a:p>
            <a:pPr lvl="1" eaLnBrk="1" hangingPunct="1">
              <a:defRPr/>
            </a:pPr>
            <a:r>
              <a:rPr lang="zh-CN" altLang="en-US" sz="3200" dirty="0">
                <a:effectLst>
                  <a:outerShdw blurRad="38100" dist="38100" dir="2700000" algn="tl">
                    <a:srgbClr val="C0C0C0"/>
                  </a:outerShdw>
                </a:effectLst>
                <a:latin typeface="CordiaUPC" pitchFamily="34" charset="-34"/>
                <a:ea typeface="黑体" pitchFamily="2" charset="-122"/>
                <a:sym typeface="Marlett" pitchFamily="2" charset="2"/>
              </a:rPr>
              <a:t>若接收幀后</a:t>
            </a:r>
            <a:r>
              <a:rPr lang="zh-CN" altLang="en-US" sz="3200" dirty="0">
                <a:solidFill>
                  <a:srgbClr val="0000FF"/>
                </a:solidFill>
                <a:effectLst>
                  <a:outerShdw blurRad="38100" dist="38100" dir="2700000" algn="tl">
                    <a:srgbClr val="C0C0C0"/>
                  </a:outerShdw>
                </a:effectLst>
                <a:latin typeface="CordiaUPC" pitchFamily="34" charset="-34"/>
                <a:ea typeface="黑体" pitchFamily="2" charset="-122"/>
                <a:sym typeface="Marlett" pitchFamily="2" charset="2"/>
              </a:rPr>
              <a:t>尚未回答</a:t>
            </a:r>
            <a:r>
              <a:rPr lang="zh-CN" altLang="en-US" sz="3200" dirty="0">
                <a:effectLst>
                  <a:outerShdw blurRad="38100" dist="38100" dir="2700000" algn="tl">
                    <a:srgbClr val="C0C0C0"/>
                  </a:outerShdw>
                </a:effectLst>
                <a:latin typeface="CordiaUPC" pitchFamily="34" charset="-34"/>
                <a:ea typeface="黑体" pitchFamily="2" charset="-122"/>
                <a:sym typeface="Marlett" pitchFamily="2" charset="2"/>
              </a:rPr>
              <a:t>，因幀数据还未交上层，其幀缓冲未释放，故</a:t>
            </a:r>
            <a:r>
              <a:rPr lang="zh-CN" altLang="en-US" sz="3200" dirty="0">
                <a:solidFill>
                  <a:srgbClr val="0000FF"/>
                </a:solidFill>
                <a:effectLst>
                  <a:outerShdw blurRad="38100" dist="38100" dir="2700000" algn="tl">
                    <a:srgbClr val="C0C0C0"/>
                  </a:outerShdw>
                </a:effectLst>
                <a:latin typeface="CordiaUPC" pitchFamily="34" charset="-34"/>
                <a:ea typeface="黑体" pitchFamily="2" charset="-122"/>
                <a:sym typeface="Marlett" pitchFamily="2" charset="2"/>
              </a:rPr>
              <a:t>接收窗口缩小</a:t>
            </a:r>
            <a:r>
              <a:rPr lang="zh-CN" altLang="en-US" sz="3200" dirty="0">
                <a:effectLst>
                  <a:outerShdw blurRad="38100" dist="38100" dir="2700000" algn="tl">
                    <a:srgbClr val="C0C0C0"/>
                  </a:outerShdw>
                </a:effectLst>
                <a:latin typeface="CordiaUPC" pitchFamily="34" charset="-34"/>
                <a:ea typeface="黑体" pitchFamily="2" charset="-122"/>
                <a:sym typeface="Marlett" pitchFamily="2" charset="2"/>
              </a:rPr>
              <a:t>；</a:t>
            </a:r>
          </a:p>
          <a:p>
            <a:pPr lvl="1" eaLnBrk="1" hangingPunct="1">
              <a:defRPr/>
            </a:pPr>
            <a:r>
              <a:rPr lang="zh-CN" altLang="en-US" sz="3200" dirty="0">
                <a:effectLst>
                  <a:outerShdw blurRad="38100" dist="38100" dir="2700000" algn="tl">
                    <a:srgbClr val="C0C0C0"/>
                  </a:outerShdw>
                </a:effectLst>
                <a:latin typeface="CordiaUPC" pitchFamily="34" charset="-34"/>
                <a:ea typeface="黑体" pitchFamily="2" charset="-122"/>
                <a:sym typeface="Marlett" pitchFamily="2" charset="2"/>
              </a:rPr>
              <a:t>若接收端</a:t>
            </a:r>
            <a:r>
              <a:rPr lang="zh-CN" altLang="en-US" sz="3200" dirty="0">
                <a:solidFill>
                  <a:srgbClr val="0000FF"/>
                </a:solidFill>
                <a:effectLst>
                  <a:outerShdw blurRad="38100" dist="38100" dir="2700000" algn="tl">
                    <a:srgbClr val="C0C0C0"/>
                  </a:outerShdw>
                </a:effectLst>
                <a:latin typeface="CordiaUPC" pitchFamily="34" charset="-34"/>
                <a:ea typeface="黑体" pitchFamily="2" charset="-122"/>
                <a:sym typeface="Marlett" pitchFamily="2" charset="2"/>
              </a:rPr>
              <a:t>回答后</a:t>
            </a:r>
            <a:r>
              <a:rPr lang="zh-CN" altLang="en-US" sz="3200" dirty="0">
                <a:effectLst>
                  <a:outerShdw blurRad="38100" dist="38100" dir="2700000" algn="tl">
                    <a:srgbClr val="C0C0C0"/>
                  </a:outerShdw>
                </a:effectLst>
                <a:latin typeface="CordiaUPC" pitchFamily="34" charset="-34"/>
                <a:ea typeface="黑体" pitchFamily="2" charset="-122"/>
                <a:sym typeface="Marlett" pitchFamily="2" charset="2"/>
              </a:rPr>
              <a:t>，表示幀数据已交上层，接收缓冲区空出，因此</a:t>
            </a:r>
            <a:r>
              <a:rPr lang="zh-CN" altLang="en-US" sz="3200" dirty="0">
                <a:solidFill>
                  <a:srgbClr val="0000FF"/>
                </a:solidFill>
                <a:effectLst>
                  <a:outerShdw blurRad="38100" dist="38100" dir="2700000" algn="tl">
                    <a:srgbClr val="C0C0C0"/>
                  </a:outerShdw>
                </a:effectLst>
                <a:latin typeface="CordiaUPC" pitchFamily="34" charset="-34"/>
                <a:ea typeface="黑体" pitchFamily="2" charset="-122"/>
                <a:sym typeface="Marlett" pitchFamily="2" charset="2"/>
              </a:rPr>
              <a:t>接收窗口相应扩大</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77</a:t>
            </a:fld>
            <a:endParaRPr kumimoji="1" lang="zh-CN" altLang="en-US"/>
          </a:p>
        </p:txBody>
      </p:sp>
    </p:spTree>
    <p:extLst>
      <p:ext uri="{BB962C8B-B14F-4D97-AF65-F5344CB8AC3E}">
        <p14:creationId xmlns:p14="http://schemas.microsoft.com/office/powerpoint/2010/main" val="34087846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3600" dirty="0">
                <a:latin typeface="Arial" pitchFamily="34" charset="0"/>
              </a:rPr>
              <a:t>一方面，在连续</a:t>
            </a:r>
            <a:r>
              <a:rPr lang="en-US" altLang="zh-CN" sz="3600" dirty="0">
                <a:latin typeface="Arial" pitchFamily="34" charset="0"/>
              </a:rPr>
              <a:t>ARQ</a:t>
            </a:r>
            <a:r>
              <a:rPr lang="zh-CN" altLang="zh-CN" sz="3600" dirty="0">
                <a:latin typeface="Arial" pitchFamily="34" charset="0"/>
              </a:rPr>
              <a:t>协议中，必须发送窗口的大小≤窗口总数</a:t>
            </a:r>
            <a:r>
              <a:rPr lang="en-US" altLang="zh-CN" sz="3600" dirty="0">
                <a:latin typeface="Arial" pitchFamily="34" charset="0"/>
              </a:rPr>
              <a:t>--1.</a:t>
            </a:r>
            <a:r>
              <a:rPr lang="zh-CN" altLang="zh-CN" sz="3600" dirty="0">
                <a:latin typeface="Arial" pitchFamily="34" charset="0"/>
              </a:rPr>
              <a:t>例如，窗口总数为</a:t>
            </a:r>
            <a:r>
              <a:rPr lang="en-US" altLang="zh-CN" sz="3600" dirty="0">
                <a:latin typeface="Arial" pitchFamily="34" charset="0"/>
              </a:rPr>
              <a:t>8</a:t>
            </a:r>
            <a:r>
              <a:rPr lang="zh-CN" altLang="zh-CN" sz="3600" dirty="0">
                <a:latin typeface="Arial" pitchFamily="34" charset="0"/>
              </a:rPr>
              <a:t>个，编号为</a:t>
            </a:r>
            <a:r>
              <a:rPr lang="en-US" altLang="zh-CN" sz="3600" dirty="0">
                <a:latin typeface="Arial" pitchFamily="34" charset="0"/>
              </a:rPr>
              <a:t>0~7</a:t>
            </a:r>
            <a:r>
              <a:rPr lang="zh-CN" altLang="zh-CN" sz="3600" dirty="0">
                <a:latin typeface="Arial" pitchFamily="34" charset="0"/>
              </a:rPr>
              <a:t>假设这</a:t>
            </a:r>
            <a:r>
              <a:rPr lang="en-US" altLang="zh-CN" sz="3600" dirty="0">
                <a:latin typeface="Arial" pitchFamily="34" charset="0"/>
              </a:rPr>
              <a:t>8</a:t>
            </a:r>
            <a:r>
              <a:rPr lang="zh-CN" altLang="zh-CN" sz="3600" dirty="0">
                <a:latin typeface="Arial" pitchFamily="34" charset="0"/>
              </a:rPr>
              <a:t>个帧都已发出，下一轮又发出编号为</a:t>
            </a:r>
            <a:r>
              <a:rPr lang="en-US" altLang="zh-CN" sz="3600" dirty="0">
                <a:latin typeface="Arial" pitchFamily="34" charset="0"/>
              </a:rPr>
              <a:t>0~7</a:t>
            </a:r>
            <a:r>
              <a:rPr lang="zh-CN" altLang="zh-CN" sz="3600" dirty="0">
                <a:latin typeface="Arial" pitchFamily="34" charset="0"/>
              </a:rPr>
              <a:t>帧共</a:t>
            </a:r>
            <a:r>
              <a:rPr lang="en-US" altLang="zh-CN" sz="3600" dirty="0">
                <a:latin typeface="Arial" pitchFamily="34" charset="0"/>
              </a:rPr>
              <a:t>8</a:t>
            </a:r>
            <a:r>
              <a:rPr lang="zh-CN" altLang="zh-CN" sz="3600" dirty="0">
                <a:latin typeface="Arial" pitchFamily="34" charset="0"/>
              </a:rPr>
              <a:t>个帧，接收方将无法判断第二轮发的</a:t>
            </a:r>
            <a:r>
              <a:rPr lang="en-US" altLang="zh-CN" sz="3600" dirty="0">
                <a:latin typeface="Arial" pitchFamily="34" charset="0"/>
              </a:rPr>
              <a:t>8</a:t>
            </a:r>
            <a:r>
              <a:rPr lang="zh-CN" altLang="zh-CN" sz="3600" dirty="0">
                <a:latin typeface="Arial" pitchFamily="34" charset="0"/>
              </a:rPr>
              <a:t>个帧到底是重传帧还是新帧，因为它们的序号完全相同。另一方面，对于回退</a:t>
            </a:r>
            <a:r>
              <a:rPr lang="en-US" altLang="zh-CN" sz="3600" dirty="0">
                <a:latin typeface="Arial" pitchFamily="34" charset="0"/>
              </a:rPr>
              <a:t>N</a:t>
            </a:r>
            <a:r>
              <a:rPr lang="zh-CN" altLang="zh-CN" sz="3600" dirty="0">
                <a:latin typeface="Arial" pitchFamily="34" charset="0"/>
              </a:rPr>
              <a:t>帧协议，发送窗口的大小可以达到（窗口总数</a:t>
            </a:r>
            <a:r>
              <a:rPr lang="en-US" altLang="zh-CN" sz="3600" dirty="0">
                <a:latin typeface="Arial" pitchFamily="34" charset="0"/>
              </a:rPr>
              <a:t>--1</a:t>
            </a:r>
            <a:r>
              <a:rPr lang="zh-CN" altLang="zh-CN" sz="3600" dirty="0">
                <a:latin typeface="Arial" pitchFamily="34" charset="0"/>
              </a:rPr>
              <a:t>）。因为它的接收窗口大小为</a:t>
            </a:r>
            <a:r>
              <a:rPr lang="en-US" altLang="zh-CN" sz="3600" dirty="0">
                <a:latin typeface="Arial" pitchFamily="34" charset="0"/>
              </a:rPr>
              <a:t>1</a:t>
            </a:r>
            <a:r>
              <a:rPr lang="zh-CN" altLang="zh-CN" sz="3600" dirty="0">
                <a:latin typeface="Arial" pitchFamily="34" charset="0"/>
              </a:rPr>
              <a:t>，所有的帧保证按序接收。所以对于窗口大小为</a:t>
            </a:r>
            <a:r>
              <a:rPr lang="en-US" altLang="zh-CN" sz="3600" dirty="0">
                <a:latin typeface="Arial" pitchFamily="34" charset="0"/>
              </a:rPr>
              <a:t>n</a:t>
            </a:r>
            <a:r>
              <a:rPr lang="zh-CN" altLang="zh-CN" sz="3600" dirty="0">
                <a:latin typeface="Arial" pitchFamily="34" charset="0"/>
              </a:rPr>
              <a:t>的滑动窗口，其发送窗口大小最大为</a:t>
            </a:r>
            <a:r>
              <a:rPr lang="en-US" altLang="zh-CN" sz="3600" dirty="0">
                <a:latin typeface="Arial" pitchFamily="34" charset="0"/>
              </a:rPr>
              <a:t>n-1</a:t>
            </a:r>
            <a:r>
              <a:rPr lang="zh-CN" altLang="zh-CN" sz="3600" dirty="0">
                <a:latin typeface="Arial" pitchFamily="34" charset="0"/>
              </a:rPr>
              <a:t>，即最多可以有</a:t>
            </a:r>
            <a:r>
              <a:rPr lang="en-US" altLang="zh-CN" sz="3600" dirty="0">
                <a:latin typeface="Arial" pitchFamily="34" charset="0"/>
              </a:rPr>
              <a:t>n-1</a:t>
            </a:r>
            <a:r>
              <a:rPr lang="zh-CN" altLang="zh-CN" sz="3600" dirty="0">
                <a:latin typeface="Arial" pitchFamily="34" charset="0"/>
              </a:rPr>
              <a:t>帧已发送但没有确认。</a:t>
            </a:r>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78</a:t>
            </a:fld>
            <a:endParaRPr kumimoji="1" lang="zh-CN" altLang="en-US"/>
          </a:p>
        </p:txBody>
      </p:sp>
    </p:spTree>
    <p:extLst>
      <p:ext uri="{BB962C8B-B14F-4D97-AF65-F5344CB8AC3E}">
        <p14:creationId xmlns:p14="http://schemas.microsoft.com/office/powerpoint/2010/main" val="2036216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79</a:t>
            </a:fld>
            <a:endParaRPr kumimoji="1" lang="zh-CN" altLang="en-US"/>
          </a:p>
        </p:txBody>
      </p:sp>
    </p:spTree>
    <p:extLst>
      <p:ext uri="{BB962C8B-B14F-4D97-AF65-F5344CB8AC3E}">
        <p14:creationId xmlns:p14="http://schemas.microsoft.com/office/powerpoint/2010/main" val="3354203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80</a:t>
            </a:fld>
            <a:endParaRPr kumimoji="1" lang="zh-CN" altLang="en-US"/>
          </a:p>
        </p:txBody>
      </p:sp>
    </p:spTree>
    <p:extLst>
      <p:ext uri="{BB962C8B-B14F-4D97-AF65-F5344CB8AC3E}">
        <p14:creationId xmlns:p14="http://schemas.microsoft.com/office/powerpoint/2010/main" val="34356447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81</a:t>
            </a:fld>
            <a:endParaRPr kumimoji="1" lang="zh-CN" altLang="en-US"/>
          </a:p>
        </p:txBody>
      </p:sp>
    </p:spTree>
    <p:extLst>
      <p:ext uri="{BB962C8B-B14F-4D97-AF65-F5344CB8AC3E}">
        <p14:creationId xmlns:p14="http://schemas.microsoft.com/office/powerpoint/2010/main" val="167247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、如果出现的差错，正好是一帧的计数，就会破坏帧的边界，导致一连串帧的错误，接收方会失去同步。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、字节计数法很少使用</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9300171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en-US" sz="2800" dirty="0">
                <a:latin typeface="黑体" pitchFamily="49" charset="-122"/>
                <a:ea typeface="黑体" pitchFamily="49" charset="-122"/>
              </a:rPr>
              <a:t>使用</a:t>
            </a:r>
            <a:r>
              <a:rPr lang="en-US" altLang="zh-CN" sz="2800" dirty="0">
                <a:latin typeface="黑体" pitchFamily="49" charset="-122"/>
                <a:ea typeface="黑体" pitchFamily="49" charset="-122"/>
              </a:rPr>
              <a:t>Go Back N</a:t>
            </a:r>
            <a:r>
              <a:rPr lang="zh-CN" altLang="en-US" sz="2800" dirty="0">
                <a:latin typeface="黑体" pitchFamily="49" charset="-122"/>
                <a:ea typeface="黑体" pitchFamily="49" charset="-122"/>
              </a:rPr>
              <a:t>协议，发送窗口的大小不能超过</a:t>
            </a:r>
            <a:r>
              <a:rPr lang="en-US" altLang="zh-CN" sz="2800" dirty="0">
                <a:latin typeface="黑体" pitchFamily="49" charset="-122"/>
                <a:ea typeface="黑体" pitchFamily="49" charset="-122"/>
              </a:rPr>
              <a:t>2</a:t>
            </a:r>
            <a:r>
              <a:rPr lang="en-US" altLang="zh-CN" sz="2800" baseline="30000" dirty="0">
                <a:latin typeface="黑体" pitchFamily="49" charset="-122"/>
                <a:ea typeface="黑体" pitchFamily="49" charset="-122"/>
              </a:rPr>
              <a:t>n</a:t>
            </a:r>
            <a:r>
              <a:rPr lang="en-US" altLang="zh-CN" sz="2800" dirty="0">
                <a:latin typeface="黑体" pitchFamily="49" charset="-122"/>
                <a:ea typeface="黑体" pitchFamily="49" charset="-122"/>
              </a:rPr>
              <a:t>-1</a:t>
            </a:r>
            <a:r>
              <a:rPr lang="zh-CN" altLang="en-US" sz="2800" dirty="0">
                <a:latin typeface="黑体" pitchFamily="49" charset="-122"/>
                <a:ea typeface="黑体" pitchFamily="49" charset="-122"/>
              </a:rPr>
              <a:t>。</a:t>
            </a:r>
          </a:p>
          <a:p>
            <a:pPr eaLnBrk="1" hangingPunct="1">
              <a:lnSpc>
                <a:spcPct val="110000"/>
              </a:lnSpc>
            </a:pPr>
            <a:r>
              <a:rPr lang="zh-CN" altLang="en-US" sz="2800" dirty="0">
                <a:solidFill>
                  <a:srgbClr val="0000FF"/>
                </a:solidFill>
                <a:latin typeface="黑体" pitchFamily="49" charset="-122"/>
                <a:ea typeface="黑体" pitchFamily="49" charset="-122"/>
              </a:rPr>
              <a:t> 用一个反例说明</a:t>
            </a:r>
            <a:r>
              <a:rPr lang="en-US" altLang="zh-CN" sz="2800" dirty="0">
                <a:solidFill>
                  <a:srgbClr val="0000FF"/>
                </a:solidFill>
                <a:latin typeface="黑体" pitchFamily="49" charset="-122"/>
                <a:ea typeface="黑体" pitchFamily="49" charset="-122"/>
              </a:rPr>
              <a:t>:</a:t>
            </a:r>
            <a:r>
              <a:rPr lang="zh-CN" altLang="en-US" sz="2800" dirty="0">
                <a:solidFill>
                  <a:srgbClr val="0000FF"/>
                </a:solidFill>
                <a:latin typeface="黑体" pitchFamily="49" charset="-122"/>
                <a:ea typeface="黑体" pitchFamily="49" charset="-122"/>
              </a:rPr>
              <a:t>若</a:t>
            </a:r>
            <a:r>
              <a:rPr lang="en-US" altLang="zh-CN" sz="2800" dirty="0">
                <a:solidFill>
                  <a:srgbClr val="0000FF"/>
                </a:solidFill>
                <a:latin typeface="黑体" pitchFamily="49" charset="-122"/>
                <a:ea typeface="黑体" pitchFamily="49" charset="-122"/>
              </a:rPr>
              <a:t>n = 3,</a:t>
            </a:r>
            <a:r>
              <a:rPr lang="zh-CN" altLang="en-US" sz="2800" dirty="0">
                <a:solidFill>
                  <a:srgbClr val="0000FF"/>
                </a:solidFill>
                <a:latin typeface="黑体" pitchFamily="49" charset="-122"/>
                <a:ea typeface="黑体" pitchFamily="49" charset="-122"/>
              </a:rPr>
              <a:t>发送窗口大小取为</a:t>
            </a:r>
            <a:r>
              <a:rPr lang="en-US" altLang="zh-CN" sz="2800" dirty="0">
                <a:solidFill>
                  <a:srgbClr val="0000FF"/>
                </a:solidFill>
                <a:latin typeface="黑体" pitchFamily="49" charset="-122"/>
                <a:ea typeface="黑体" pitchFamily="49" charset="-122"/>
              </a:rPr>
              <a:t>2</a:t>
            </a:r>
            <a:r>
              <a:rPr lang="en-US" altLang="zh-CN" sz="2800" baseline="30000" dirty="0">
                <a:solidFill>
                  <a:srgbClr val="0000FF"/>
                </a:solidFill>
                <a:latin typeface="黑体" pitchFamily="49" charset="-122"/>
                <a:ea typeface="黑体" pitchFamily="49" charset="-122"/>
              </a:rPr>
              <a:t>3 </a:t>
            </a:r>
            <a:r>
              <a:rPr lang="en-US" altLang="zh-CN" sz="2800" dirty="0">
                <a:solidFill>
                  <a:srgbClr val="0000FF"/>
                </a:solidFill>
                <a:latin typeface="黑体" pitchFamily="49" charset="-122"/>
                <a:ea typeface="黑体" pitchFamily="49" charset="-122"/>
              </a:rPr>
              <a:t>= 8</a:t>
            </a:r>
          </a:p>
          <a:p>
            <a:pPr lvl="1" eaLnBrk="1" hangingPunct="1">
              <a:lnSpc>
                <a:spcPct val="110000"/>
              </a:lnSpc>
            </a:pPr>
            <a:r>
              <a:rPr lang="zh-CN" altLang="en-US" dirty="0">
                <a:latin typeface="黑体" pitchFamily="49" charset="-122"/>
                <a:ea typeface="黑体" pitchFamily="49" charset="-122"/>
              </a:rPr>
              <a:t>发送方连续发送序号从</a:t>
            </a:r>
            <a:r>
              <a:rPr lang="en-US" altLang="zh-CN" dirty="0">
                <a:latin typeface="黑体" pitchFamily="49" charset="-122"/>
                <a:ea typeface="黑体" pitchFamily="49" charset="-122"/>
              </a:rPr>
              <a:t>0~7</a:t>
            </a:r>
            <a:r>
              <a:rPr lang="zh-CN" altLang="en-US" dirty="0">
                <a:latin typeface="黑体" pitchFamily="49" charset="-122"/>
                <a:ea typeface="黑体" pitchFamily="49" charset="-122"/>
              </a:rPr>
              <a:t>的</a:t>
            </a:r>
            <a:r>
              <a:rPr lang="en-US" altLang="zh-CN" dirty="0">
                <a:latin typeface="黑体" pitchFamily="49" charset="-122"/>
                <a:ea typeface="黑体" pitchFamily="49" charset="-122"/>
              </a:rPr>
              <a:t>8</a:t>
            </a:r>
            <a:r>
              <a:rPr lang="zh-CN" altLang="en-US" dirty="0">
                <a:latin typeface="黑体" pitchFamily="49" charset="-122"/>
                <a:ea typeface="黑体" pitchFamily="49" charset="-122"/>
              </a:rPr>
              <a:t>个帧，等待确认；</a:t>
            </a:r>
          </a:p>
          <a:p>
            <a:pPr lvl="1" eaLnBrk="1" hangingPunct="1">
              <a:lnSpc>
                <a:spcPct val="110000"/>
              </a:lnSpc>
            </a:pPr>
            <a:r>
              <a:rPr lang="zh-CN" altLang="en-US" dirty="0">
                <a:latin typeface="黑体" pitchFamily="49" charset="-122"/>
                <a:ea typeface="黑体" pitchFamily="49" charset="-122"/>
              </a:rPr>
              <a:t>接收方正确收到这</a:t>
            </a:r>
            <a:r>
              <a:rPr lang="en-US" altLang="zh-CN" dirty="0">
                <a:latin typeface="黑体" pitchFamily="49" charset="-122"/>
                <a:ea typeface="黑体" pitchFamily="49" charset="-122"/>
              </a:rPr>
              <a:t>8</a:t>
            </a:r>
            <a:r>
              <a:rPr lang="zh-CN" altLang="en-US" dirty="0">
                <a:latin typeface="黑体" pitchFamily="49" charset="-122"/>
                <a:ea typeface="黑体" pitchFamily="49" charset="-122"/>
              </a:rPr>
              <a:t>个帧，对最大序号</a:t>
            </a:r>
            <a:r>
              <a:rPr lang="en-US" altLang="zh-CN" dirty="0">
                <a:latin typeface="黑体" pitchFamily="49" charset="-122"/>
                <a:ea typeface="黑体" pitchFamily="49" charset="-122"/>
              </a:rPr>
              <a:t>7</a:t>
            </a:r>
            <a:r>
              <a:rPr lang="zh-CN" altLang="en-US" dirty="0">
                <a:latin typeface="黑体" pitchFamily="49" charset="-122"/>
                <a:ea typeface="黑体" pitchFamily="49" charset="-122"/>
              </a:rPr>
              <a:t>进行确认；</a:t>
            </a:r>
          </a:p>
          <a:p>
            <a:pPr lvl="1" eaLnBrk="1" hangingPunct="1">
              <a:lnSpc>
                <a:spcPct val="110000"/>
              </a:lnSpc>
            </a:pPr>
            <a:r>
              <a:rPr lang="zh-CN" altLang="en-US" dirty="0">
                <a:latin typeface="黑体" pitchFamily="49" charset="-122"/>
                <a:ea typeface="黑体" pitchFamily="49" charset="-122"/>
              </a:rPr>
              <a:t>发送方有两种情况：</a:t>
            </a:r>
          </a:p>
          <a:p>
            <a:pPr lvl="2" eaLnBrk="1" hangingPunct="1">
              <a:lnSpc>
                <a:spcPct val="110000"/>
              </a:lnSpc>
            </a:pPr>
            <a:r>
              <a:rPr lang="zh-CN" altLang="en-US" sz="2800" dirty="0">
                <a:latin typeface="黑体" pitchFamily="49" charset="-122"/>
                <a:ea typeface="黑体" pitchFamily="49" charset="-122"/>
              </a:rPr>
              <a:t>收到确认，发送序号为</a:t>
            </a:r>
            <a:r>
              <a:rPr lang="en-US" altLang="zh-CN" sz="2800" dirty="0">
                <a:latin typeface="黑体" pitchFamily="49" charset="-122"/>
                <a:ea typeface="黑体" pitchFamily="49" charset="-122"/>
              </a:rPr>
              <a:t>0~7</a:t>
            </a:r>
            <a:r>
              <a:rPr lang="zh-CN" altLang="en-US" sz="2800" dirty="0">
                <a:latin typeface="黑体" pitchFamily="49" charset="-122"/>
                <a:ea typeface="黑体" pitchFamily="49" charset="-122"/>
              </a:rPr>
              <a:t>的</a:t>
            </a:r>
            <a:r>
              <a:rPr lang="en-US" altLang="zh-CN" sz="2800" dirty="0">
                <a:latin typeface="黑体" pitchFamily="49" charset="-122"/>
                <a:ea typeface="黑体" pitchFamily="49" charset="-122"/>
              </a:rPr>
              <a:t>8</a:t>
            </a:r>
            <a:r>
              <a:rPr lang="zh-CN" altLang="en-US" sz="2800" dirty="0">
                <a:latin typeface="黑体" pitchFamily="49" charset="-122"/>
                <a:ea typeface="黑体" pitchFamily="49" charset="-122"/>
              </a:rPr>
              <a:t>个新帧；</a:t>
            </a:r>
          </a:p>
          <a:p>
            <a:pPr lvl="2" eaLnBrk="1" hangingPunct="1">
              <a:lnSpc>
                <a:spcPct val="110000"/>
              </a:lnSpc>
            </a:pPr>
            <a:r>
              <a:rPr lang="zh-CN" altLang="en-US" sz="2800" dirty="0">
                <a:latin typeface="黑体" pitchFamily="49" charset="-122"/>
                <a:ea typeface="黑体" pitchFamily="49" charset="-122"/>
              </a:rPr>
              <a:t>因</a:t>
            </a:r>
            <a:r>
              <a:rPr lang="zh-CN" altLang="en-US" sz="2800" dirty="0">
                <a:solidFill>
                  <a:srgbClr val="FF0000"/>
                </a:solidFill>
                <a:latin typeface="黑体" pitchFamily="49" charset="-122"/>
                <a:ea typeface="黑体" pitchFamily="49" charset="-122"/>
              </a:rPr>
              <a:t>确认丢失而超时</a:t>
            </a:r>
            <a:r>
              <a:rPr lang="zh-CN" altLang="en-US" sz="2800" dirty="0">
                <a:latin typeface="黑体" pitchFamily="49" charset="-122"/>
                <a:ea typeface="黑体" pitchFamily="49" charset="-122"/>
              </a:rPr>
              <a:t>，重发</a:t>
            </a:r>
            <a:r>
              <a:rPr lang="en-US" altLang="zh-CN" sz="2800" dirty="0">
                <a:latin typeface="黑体" pitchFamily="49" charset="-122"/>
                <a:ea typeface="黑体" pitchFamily="49" charset="-122"/>
              </a:rPr>
              <a:t>8</a:t>
            </a:r>
            <a:r>
              <a:rPr lang="zh-CN" altLang="en-US" sz="2800" dirty="0">
                <a:latin typeface="黑体" pitchFamily="49" charset="-122"/>
                <a:ea typeface="黑体" pitchFamily="49" charset="-122"/>
              </a:rPr>
              <a:t>个老帧；</a:t>
            </a:r>
          </a:p>
          <a:p>
            <a:pPr lvl="1" eaLnBrk="1" hangingPunct="1">
              <a:lnSpc>
                <a:spcPct val="110000"/>
              </a:lnSpc>
            </a:pPr>
            <a:r>
              <a:rPr lang="zh-CN" altLang="en-US" dirty="0">
                <a:latin typeface="黑体" pitchFamily="49" charset="-122"/>
                <a:ea typeface="黑体" pitchFamily="49" charset="-122"/>
              </a:rPr>
              <a:t>接收方</a:t>
            </a:r>
            <a:r>
              <a:rPr lang="zh-CN" altLang="en-US" dirty="0">
                <a:solidFill>
                  <a:srgbClr val="0000FF"/>
                </a:solidFill>
                <a:latin typeface="黑体" pitchFamily="49" charset="-122"/>
                <a:ea typeface="黑体" pitchFamily="49" charset="-122"/>
              </a:rPr>
              <a:t>无法判断收到的是</a:t>
            </a:r>
            <a:r>
              <a:rPr lang="en-US" altLang="zh-CN" dirty="0">
                <a:solidFill>
                  <a:srgbClr val="0000FF"/>
                </a:solidFill>
                <a:latin typeface="黑体" pitchFamily="49" charset="-122"/>
                <a:ea typeface="黑体" pitchFamily="49" charset="-122"/>
              </a:rPr>
              <a:t>8</a:t>
            </a:r>
            <a:r>
              <a:rPr lang="zh-CN" altLang="en-US" dirty="0">
                <a:solidFill>
                  <a:srgbClr val="0000FF"/>
                </a:solidFill>
                <a:latin typeface="黑体" pitchFamily="49" charset="-122"/>
                <a:ea typeface="黑体" pitchFamily="49" charset="-122"/>
              </a:rPr>
              <a:t>个新帧还是重发的</a:t>
            </a:r>
            <a:r>
              <a:rPr lang="en-US" altLang="zh-CN" dirty="0">
                <a:solidFill>
                  <a:srgbClr val="0000FF"/>
                </a:solidFill>
                <a:latin typeface="黑体" pitchFamily="49" charset="-122"/>
                <a:ea typeface="黑体" pitchFamily="49" charset="-122"/>
              </a:rPr>
              <a:t>8</a:t>
            </a:r>
            <a:r>
              <a:rPr lang="zh-CN" altLang="en-US" dirty="0">
                <a:solidFill>
                  <a:srgbClr val="0000FF"/>
                </a:solidFill>
                <a:latin typeface="黑体" pitchFamily="49" charset="-122"/>
                <a:ea typeface="黑体" pitchFamily="49" charset="-122"/>
              </a:rPr>
              <a:t>个老帧</a:t>
            </a:r>
            <a:r>
              <a:rPr lang="zh-CN" altLang="en-US" dirty="0">
                <a:latin typeface="黑体" pitchFamily="49" charset="-122"/>
                <a:ea typeface="黑体" pitchFamily="49" charset="-122"/>
              </a:rPr>
              <a:t>。</a:t>
            </a:r>
          </a:p>
          <a:p>
            <a:pPr eaLnBrk="1" hangingPunct="1"/>
            <a:r>
              <a:rPr lang="zh-CN" altLang="en-US" sz="2800" dirty="0">
                <a:latin typeface="Times New Roman" pitchFamily="18" charset="0"/>
                <a:ea typeface="楷体_GB2312" pitchFamily="49" charset="-122"/>
              </a:rPr>
              <a:t>若发送窗口大小取为</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，以上问题不会发生</a:t>
            </a:r>
          </a:p>
          <a:p>
            <a:pPr eaLnBrk="1" hangingPunct="1"/>
            <a:r>
              <a:rPr lang="zh-CN" altLang="en-US" dirty="0">
                <a:latin typeface="Times New Roman" pitchFamily="18" charset="0"/>
                <a:ea typeface="楷体_GB2312" pitchFamily="49" charset="-122"/>
              </a:rPr>
              <a:t>发送方发送序号从</a:t>
            </a:r>
            <a:r>
              <a:rPr lang="en-US" altLang="zh-CN" dirty="0">
                <a:latin typeface="Times New Roman" pitchFamily="18" charset="0"/>
                <a:ea typeface="楷体_GB2312" pitchFamily="49" charset="-122"/>
              </a:rPr>
              <a:t>0~6</a:t>
            </a:r>
            <a:r>
              <a:rPr lang="zh-CN" altLang="en-US" dirty="0">
                <a:latin typeface="Times New Roman" pitchFamily="18" charset="0"/>
                <a:ea typeface="楷体_GB2312" pitchFamily="49" charset="-122"/>
              </a:rPr>
              <a:t>的</a:t>
            </a:r>
            <a:r>
              <a:rPr lang="en-US" altLang="zh-CN" dirty="0">
                <a:latin typeface="Times New Roman" pitchFamily="18" charset="0"/>
                <a:ea typeface="楷体_GB2312" pitchFamily="49" charset="-122"/>
              </a:rPr>
              <a:t>7</a:t>
            </a:r>
            <a:r>
              <a:rPr lang="zh-CN" altLang="en-US" dirty="0">
                <a:latin typeface="Times New Roman" pitchFamily="18" charset="0"/>
                <a:ea typeface="楷体_GB2312" pitchFamily="49" charset="-122"/>
              </a:rPr>
              <a:t>个帧，等待确认；</a:t>
            </a:r>
          </a:p>
          <a:p>
            <a:pPr eaLnBrk="1" hangingPunct="1"/>
            <a:r>
              <a:rPr lang="zh-CN" altLang="en-US" dirty="0">
                <a:latin typeface="Times New Roman" pitchFamily="18" charset="0"/>
                <a:ea typeface="楷体_GB2312" pitchFamily="49" charset="-122"/>
              </a:rPr>
              <a:t>接收方正确收到这</a:t>
            </a:r>
            <a:r>
              <a:rPr lang="en-US" altLang="zh-CN" dirty="0">
                <a:latin typeface="Times New Roman" pitchFamily="18" charset="0"/>
                <a:ea typeface="楷体_GB2312" pitchFamily="49" charset="-122"/>
              </a:rPr>
              <a:t>7</a:t>
            </a:r>
            <a:r>
              <a:rPr lang="zh-CN" altLang="en-US" dirty="0">
                <a:latin typeface="Times New Roman" pitchFamily="18" charset="0"/>
                <a:ea typeface="楷体_GB2312" pitchFamily="49" charset="-122"/>
              </a:rPr>
              <a:t>个帧，对最大序号</a:t>
            </a:r>
            <a:r>
              <a:rPr lang="en-US" altLang="zh-CN" dirty="0">
                <a:latin typeface="Times New Roman" pitchFamily="18" charset="0"/>
                <a:ea typeface="楷体_GB2312" pitchFamily="49" charset="-122"/>
              </a:rPr>
              <a:t>6</a:t>
            </a:r>
            <a:r>
              <a:rPr lang="zh-CN" altLang="en-US" dirty="0">
                <a:latin typeface="Times New Roman" pitchFamily="18" charset="0"/>
                <a:ea typeface="楷体_GB2312" pitchFamily="49" charset="-122"/>
              </a:rPr>
              <a:t>进行确认，</a:t>
            </a:r>
            <a:r>
              <a:rPr lang="zh-CN" altLang="en-US" dirty="0">
                <a:solidFill>
                  <a:srgbClr val="FF3300"/>
                </a:solidFill>
                <a:latin typeface="Times New Roman" pitchFamily="18" charset="0"/>
                <a:ea typeface="楷体_GB2312" pitchFamily="49" charset="-122"/>
              </a:rPr>
              <a:t>并准备接收序号为</a:t>
            </a:r>
            <a:r>
              <a:rPr lang="en-US" altLang="zh-CN" dirty="0">
                <a:solidFill>
                  <a:srgbClr val="FF3300"/>
                </a:solidFill>
                <a:latin typeface="Times New Roman" pitchFamily="18" charset="0"/>
                <a:ea typeface="楷体_GB2312" pitchFamily="49" charset="-122"/>
              </a:rPr>
              <a:t>7</a:t>
            </a:r>
            <a:r>
              <a:rPr lang="zh-CN" altLang="en-US" dirty="0">
                <a:solidFill>
                  <a:srgbClr val="FF3300"/>
                </a:solidFill>
                <a:latin typeface="Times New Roman" pitchFamily="18" charset="0"/>
                <a:ea typeface="楷体_GB2312" pitchFamily="49" charset="-122"/>
              </a:rPr>
              <a:t>的帧（接收窗口仅包含序号</a:t>
            </a:r>
            <a:r>
              <a:rPr lang="en-US" altLang="zh-CN" dirty="0">
                <a:solidFill>
                  <a:srgbClr val="FF3300"/>
                </a:solidFill>
                <a:latin typeface="Times New Roman" pitchFamily="18" charset="0"/>
                <a:ea typeface="楷体_GB2312" pitchFamily="49" charset="-122"/>
              </a:rPr>
              <a:t>7</a:t>
            </a:r>
            <a:r>
              <a:rPr lang="zh-CN" altLang="en-US" dirty="0">
                <a:solidFill>
                  <a:srgbClr val="FF3300"/>
                </a:solidFill>
                <a:latin typeface="Times New Roman" pitchFamily="18" charset="0"/>
                <a:ea typeface="楷体_GB2312" pitchFamily="49" charset="-122"/>
              </a:rPr>
              <a:t>）</a:t>
            </a:r>
            <a:r>
              <a:rPr lang="zh-CN" altLang="en-US" dirty="0">
                <a:latin typeface="Times New Roman" pitchFamily="18" charset="0"/>
                <a:ea typeface="楷体_GB2312" pitchFamily="49" charset="-122"/>
              </a:rPr>
              <a:t>；</a:t>
            </a:r>
          </a:p>
          <a:p>
            <a:pPr eaLnBrk="1" hangingPunct="1"/>
            <a:r>
              <a:rPr lang="zh-CN" altLang="en-US" dirty="0">
                <a:latin typeface="Times New Roman" pitchFamily="18" charset="0"/>
                <a:ea typeface="楷体_GB2312" pitchFamily="49" charset="-122"/>
              </a:rPr>
              <a:t>发送方有两种情况：</a:t>
            </a:r>
          </a:p>
          <a:p>
            <a:pPr lvl="1" eaLnBrk="1" hangingPunct="1"/>
            <a:r>
              <a:rPr lang="zh-CN" altLang="en-US" dirty="0">
                <a:latin typeface="Times New Roman" pitchFamily="18" charset="0"/>
                <a:ea typeface="楷体_GB2312" pitchFamily="49" charset="-122"/>
              </a:rPr>
              <a:t>收到确认，发送序号为</a:t>
            </a:r>
            <a:r>
              <a:rPr lang="en-US" altLang="zh-CN" dirty="0">
                <a:latin typeface="Times New Roman" pitchFamily="18" charset="0"/>
                <a:ea typeface="楷体_GB2312" pitchFamily="49" charset="-122"/>
              </a:rPr>
              <a:t>7</a:t>
            </a:r>
            <a:r>
              <a:rPr lang="zh-CN" altLang="en-US" dirty="0">
                <a:latin typeface="Times New Roman" pitchFamily="18" charset="0"/>
                <a:ea typeface="楷体_GB2312" pitchFamily="49" charset="-122"/>
              </a:rPr>
              <a:t>及</a:t>
            </a:r>
            <a:r>
              <a:rPr lang="en-US" altLang="zh-CN" dirty="0">
                <a:latin typeface="Times New Roman" pitchFamily="18" charset="0"/>
                <a:ea typeface="楷体_GB2312" pitchFamily="49" charset="-122"/>
              </a:rPr>
              <a:t>0~5</a:t>
            </a:r>
            <a:r>
              <a:rPr lang="zh-CN" altLang="en-US" dirty="0">
                <a:latin typeface="Times New Roman" pitchFamily="18" charset="0"/>
                <a:ea typeface="楷体_GB2312" pitchFamily="49" charset="-122"/>
              </a:rPr>
              <a:t>的</a:t>
            </a:r>
            <a:r>
              <a:rPr lang="en-US" altLang="zh-CN" dirty="0">
                <a:latin typeface="Times New Roman" pitchFamily="18" charset="0"/>
                <a:ea typeface="楷体_GB2312" pitchFamily="49" charset="-122"/>
              </a:rPr>
              <a:t>7</a:t>
            </a:r>
            <a:r>
              <a:rPr lang="zh-CN" altLang="en-US" dirty="0">
                <a:latin typeface="Times New Roman" pitchFamily="18" charset="0"/>
                <a:ea typeface="楷体_GB2312" pitchFamily="49" charset="-122"/>
              </a:rPr>
              <a:t>个新帧；</a:t>
            </a:r>
          </a:p>
          <a:p>
            <a:pPr lvl="1" eaLnBrk="1" hangingPunct="1"/>
            <a:r>
              <a:rPr lang="zh-CN" altLang="en-US" dirty="0">
                <a:latin typeface="Times New Roman" pitchFamily="18" charset="0"/>
                <a:ea typeface="楷体_GB2312" pitchFamily="49" charset="-122"/>
              </a:rPr>
              <a:t>因确认丢失超时，重发序号为</a:t>
            </a:r>
            <a:r>
              <a:rPr lang="en-US" altLang="zh-CN" dirty="0">
                <a:latin typeface="Times New Roman" pitchFamily="18" charset="0"/>
                <a:ea typeface="楷体_GB2312" pitchFamily="49" charset="-122"/>
              </a:rPr>
              <a:t>0~6</a:t>
            </a:r>
            <a:r>
              <a:rPr lang="zh-CN" altLang="en-US" dirty="0">
                <a:latin typeface="Times New Roman" pitchFamily="18" charset="0"/>
                <a:ea typeface="楷体_GB2312" pitchFamily="49" charset="-122"/>
              </a:rPr>
              <a:t>的</a:t>
            </a:r>
            <a:r>
              <a:rPr lang="en-US" altLang="zh-CN" dirty="0">
                <a:latin typeface="Times New Roman" pitchFamily="18" charset="0"/>
                <a:ea typeface="楷体_GB2312" pitchFamily="49" charset="-122"/>
              </a:rPr>
              <a:t>7</a:t>
            </a:r>
            <a:r>
              <a:rPr lang="zh-CN" altLang="en-US" dirty="0">
                <a:latin typeface="Times New Roman" pitchFamily="18" charset="0"/>
                <a:ea typeface="楷体_GB2312" pitchFamily="49" charset="-122"/>
              </a:rPr>
              <a:t>个老帧；</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82</a:t>
            </a:fld>
            <a:endParaRPr kumimoji="1" lang="zh-CN" altLang="en-US"/>
          </a:p>
        </p:txBody>
      </p:sp>
    </p:spTree>
    <p:extLst>
      <p:ext uri="{BB962C8B-B14F-4D97-AF65-F5344CB8AC3E}">
        <p14:creationId xmlns:p14="http://schemas.microsoft.com/office/powerpoint/2010/main" val="1717933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6600" dirty="0"/>
              <a:t>接收方根据滑动窗口的序号</a:t>
            </a:r>
            <a:r>
              <a:rPr lang="zh-CN" altLang="zh-CN" sz="6600" dirty="0">
                <a:solidFill>
                  <a:srgbClr val="FF0000"/>
                </a:solidFill>
              </a:rPr>
              <a:t>按序</a:t>
            </a:r>
            <a:r>
              <a:rPr lang="zh-CN" altLang="zh-CN" sz="6600" dirty="0"/>
              <a:t>接收分组</a:t>
            </a:r>
            <a:r>
              <a:rPr lang="en-US" altLang="zh-CN" sz="6600" dirty="0"/>
              <a:t>-</a:t>
            </a:r>
            <a:r>
              <a:rPr lang="zh-CN" altLang="en-US" sz="6600" dirty="0">
                <a:solidFill>
                  <a:srgbClr val="C00000"/>
                </a:solidFill>
                <a:ea typeface="宋体" panose="02010600030101010101" pitchFamily="2" charset="-122"/>
              </a:rPr>
              <a:t>窗口内连续</a:t>
            </a:r>
            <a:endParaRPr lang="en-US" altLang="zh-CN" sz="6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6600" dirty="0"/>
              <a:t>窗口中</a:t>
            </a:r>
            <a:r>
              <a:rPr lang="zh-CN" altLang="zh-CN" sz="6600" dirty="0">
                <a:solidFill>
                  <a:srgbClr val="FF0000"/>
                </a:solidFill>
              </a:rPr>
              <a:t>失序分组</a:t>
            </a:r>
            <a:r>
              <a:rPr lang="zh-CN" altLang="en-US" sz="6600" dirty="0">
                <a:solidFill>
                  <a:srgbClr val="FF0000"/>
                </a:solidFill>
              </a:rPr>
              <a:t>及后面</a:t>
            </a:r>
            <a:r>
              <a:rPr lang="zh-CN" altLang="zh-CN" sz="6600" dirty="0">
                <a:solidFill>
                  <a:srgbClr val="FF0000"/>
                </a:solidFill>
              </a:rPr>
              <a:t>将被丢弃</a:t>
            </a:r>
            <a:r>
              <a:rPr lang="en-US" altLang="zh-CN" sz="6600" dirty="0">
                <a:solidFill>
                  <a:srgbClr val="FF0000"/>
                </a:solidFill>
              </a:rPr>
              <a:t>-</a:t>
            </a:r>
            <a:r>
              <a:rPr lang="zh-CN" altLang="en-US" sz="6600" dirty="0">
                <a:solidFill>
                  <a:srgbClr val="C00000"/>
                </a:solidFill>
                <a:ea typeface="宋体" panose="02010600030101010101" pitchFamily="2" charset="-122"/>
              </a:rPr>
              <a:t>后面可能正确收到多个</a:t>
            </a:r>
            <a:endParaRPr lang="en-US" altLang="zh-CN" sz="6600" dirty="0">
              <a:solidFill>
                <a:srgbClr val="FF0000"/>
              </a:solidFill>
            </a:endParaRPr>
          </a:p>
          <a:p>
            <a:r>
              <a:rPr lang="zh-CN" altLang="zh-CN" sz="6600" dirty="0"/>
              <a:t>发送方采用</a:t>
            </a:r>
            <a:r>
              <a:rPr lang="zh-CN" altLang="zh-CN" sz="6600" dirty="0">
                <a:solidFill>
                  <a:srgbClr val="FF0000"/>
                </a:solidFill>
              </a:rPr>
              <a:t>超时机制</a:t>
            </a:r>
            <a:r>
              <a:rPr lang="zh-CN" altLang="zh-CN" sz="6600" dirty="0"/>
              <a:t>来重传出现丢失或差错的分组</a:t>
            </a:r>
            <a:endParaRPr lang="en-US" altLang="zh-CN" sz="6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6600" dirty="0"/>
              <a:t>接收方采用</a:t>
            </a:r>
            <a:r>
              <a:rPr lang="zh-CN" altLang="zh-CN" sz="6600" dirty="0">
                <a:solidFill>
                  <a:srgbClr val="FF0000"/>
                </a:solidFill>
              </a:rPr>
              <a:t>累积确认</a:t>
            </a:r>
            <a:r>
              <a:rPr lang="zh-CN" altLang="zh-CN" sz="6600" dirty="0"/>
              <a:t>的方式</a:t>
            </a:r>
            <a:r>
              <a:rPr lang="en-US" altLang="zh-CN" sz="6600" dirty="0"/>
              <a:t>-</a:t>
            </a:r>
            <a:r>
              <a:rPr lang="zh-CN" altLang="en-US" sz="6600" dirty="0">
                <a:solidFill>
                  <a:srgbClr val="C00000"/>
                </a:solidFill>
                <a:ea typeface="宋体" panose="02010600030101010101" pitchFamily="2" charset="-122"/>
              </a:rPr>
              <a:t>可以不一一确认</a:t>
            </a:r>
            <a:endParaRPr lang="en-US" altLang="zh-CN" sz="6600" dirty="0"/>
          </a:p>
          <a:p>
            <a:r>
              <a:rPr lang="en-US" altLang="zh-CN" sz="6600" dirty="0"/>
              <a:t>GBN</a:t>
            </a:r>
            <a:r>
              <a:rPr lang="zh-CN" altLang="zh-CN" sz="6600" dirty="0"/>
              <a:t>协议的</a:t>
            </a:r>
            <a:r>
              <a:rPr lang="zh-CN" altLang="zh-CN" sz="6600" dirty="0">
                <a:solidFill>
                  <a:srgbClr val="FF0000"/>
                </a:solidFill>
              </a:rPr>
              <a:t>接收窗口的长度为</a:t>
            </a:r>
            <a:r>
              <a:rPr lang="en-US" altLang="zh-CN" sz="6600" dirty="0">
                <a:solidFill>
                  <a:srgbClr val="FF0000"/>
                </a:solidFill>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600" dirty="0">
                <a:latin typeface="Arial" pitchFamily="34" charset="0"/>
              </a:rPr>
              <a:t>https://media.pearsoncmg.com/aw/ecs_kurose_compnetwork_7/cw/content/interactiveanimations/go-back-n-protocol/index.html</a:t>
            </a:r>
            <a:endParaRPr lang="zh-CN" altLang="en-US" sz="6600" dirty="0">
              <a:latin typeface="Arial" pitchFamily="34" charset="0"/>
            </a:endParaRPr>
          </a:p>
          <a:p>
            <a:endParaRPr lang="zh-CN" altLang="en-US" sz="6600" dirty="0"/>
          </a:p>
          <a:p>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83</a:t>
            </a:fld>
            <a:endParaRPr kumimoji="1" lang="zh-CN" altLang="en-US"/>
          </a:p>
        </p:txBody>
      </p:sp>
    </p:spTree>
    <p:extLst>
      <p:ext uri="{BB962C8B-B14F-4D97-AF65-F5344CB8AC3E}">
        <p14:creationId xmlns:p14="http://schemas.microsoft.com/office/powerpoint/2010/main" val="2414573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b="0" i="0" dirty="0">
                <a:solidFill>
                  <a:srgbClr val="4D4D4D"/>
                </a:solidFill>
                <a:effectLst/>
                <a:latin typeface="-apple-system"/>
              </a:rPr>
              <a:t>当发送过程中的</a:t>
            </a:r>
            <a:r>
              <a:rPr lang="en-US" altLang="zh-CN" sz="6600" b="0" i="0" dirty="0">
                <a:solidFill>
                  <a:srgbClr val="4D4D4D"/>
                </a:solidFill>
                <a:effectLst/>
                <a:latin typeface="-apple-system"/>
              </a:rPr>
              <a:t>2</a:t>
            </a:r>
            <a:r>
              <a:rPr lang="zh-CN" altLang="en-US" sz="6600" b="0" i="0" dirty="0">
                <a:solidFill>
                  <a:srgbClr val="4D4D4D"/>
                </a:solidFill>
                <a:effectLst/>
                <a:latin typeface="-apple-system"/>
              </a:rPr>
              <a:t>号包发生丢失时，发送方没有收到接收方的</a:t>
            </a:r>
            <a:r>
              <a:rPr lang="en-US" altLang="zh-CN" sz="6600" b="0" i="0" dirty="0">
                <a:solidFill>
                  <a:srgbClr val="4D4D4D"/>
                </a:solidFill>
                <a:effectLst/>
                <a:latin typeface="-apple-system"/>
              </a:rPr>
              <a:t>ACK2</a:t>
            </a:r>
            <a:r>
              <a:rPr lang="zh-CN" altLang="en-US" sz="6600" b="0" i="0" dirty="0">
                <a:solidFill>
                  <a:srgbClr val="4D4D4D"/>
                </a:solidFill>
                <a:effectLst/>
                <a:latin typeface="-apple-system"/>
              </a:rPr>
              <a:t>，于是后面发送的</a:t>
            </a:r>
            <a:r>
              <a:rPr lang="en-US" altLang="zh-CN" sz="6600" b="0" i="0" dirty="0">
                <a:solidFill>
                  <a:srgbClr val="4D4D4D"/>
                </a:solidFill>
                <a:effectLst/>
                <a:latin typeface="-apple-system"/>
              </a:rPr>
              <a:t>ACK3,ACK4</a:t>
            </a:r>
            <a:r>
              <a:rPr lang="zh-CN" altLang="en-US" sz="6600" b="0" i="0" dirty="0">
                <a:solidFill>
                  <a:srgbClr val="4D4D4D"/>
                </a:solidFill>
                <a:effectLst/>
                <a:latin typeface="-apple-system"/>
              </a:rPr>
              <a:t>全部变成了</a:t>
            </a:r>
            <a:r>
              <a:rPr lang="en-US" altLang="zh-CN" sz="6600" b="0" i="0" dirty="0">
                <a:solidFill>
                  <a:srgbClr val="4D4D4D"/>
                </a:solidFill>
                <a:effectLst/>
                <a:latin typeface="-apple-system"/>
              </a:rPr>
              <a:t>ACK1</a:t>
            </a:r>
            <a:r>
              <a:rPr lang="zh-CN" altLang="en-US" sz="6600" b="0" i="0" dirty="0">
                <a:solidFill>
                  <a:srgbClr val="4D4D4D"/>
                </a:solidFill>
                <a:effectLst/>
                <a:latin typeface="-apple-system"/>
              </a:rPr>
              <a:t>，</a:t>
            </a:r>
            <a:r>
              <a:rPr lang="zh-CN" altLang="en-US" sz="6600" dirty="0"/>
              <a:t>代表接收方因为丢失了分组</a:t>
            </a:r>
            <a:r>
              <a:rPr lang="en-US" altLang="zh-CN" sz="6600" dirty="0"/>
              <a:t>2</a:t>
            </a:r>
            <a:r>
              <a:rPr lang="zh-CN" altLang="en-US" sz="6600" dirty="0"/>
              <a:t>，所以分组</a:t>
            </a:r>
            <a:r>
              <a:rPr lang="en-US" altLang="zh-CN" sz="6600" dirty="0"/>
              <a:t>3</a:t>
            </a:r>
            <a:r>
              <a:rPr lang="zh-CN" altLang="en-US" sz="6600" dirty="0"/>
              <a:t>和分组</a:t>
            </a:r>
            <a:r>
              <a:rPr lang="en-US" altLang="zh-CN" sz="6600" dirty="0"/>
              <a:t>4</a:t>
            </a:r>
            <a:r>
              <a:rPr lang="zh-CN" altLang="en-US" sz="6600" dirty="0"/>
              <a:t>都被丢弃。所以全部返回</a:t>
            </a:r>
            <a:r>
              <a:rPr lang="en-US" altLang="zh-CN" sz="6600" dirty="0"/>
              <a:t>ACK1</a:t>
            </a:r>
            <a:r>
              <a:rPr lang="zh-CN" altLang="en-US" sz="6600" dirty="0"/>
              <a:t>，经过一段时间后，定时器确认超时没有收到</a:t>
            </a:r>
            <a:r>
              <a:rPr lang="en-US" altLang="zh-CN" sz="6600" dirty="0"/>
              <a:t>ACK3,ACK4</a:t>
            </a:r>
            <a:r>
              <a:rPr lang="zh-CN" altLang="en-US" sz="6600" dirty="0"/>
              <a:t>，所以发送方将重新发送。也代表接收方首先只收到了分组</a:t>
            </a:r>
            <a:r>
              <a:rPr lang="en-US" altLang="zh-CN" sz="6600" dirty="0"/>
              <a:t>1</a:t>
            </a:r>
            <a:r>
              <a:rPr lang="zh-CN" altLang="en-US" sz="6600" dirty="0"/>
              <a:t>及之前的包。</a:t>
            </a:r>
            <a:endParaRPr lang="zh-CN" altLang="en-US" sz="2400" dirty="0">
              <a:latin typeface="Arial" pitchFamily="34" charset="0"/>
            </a:endParaRPr>
          </a:p>
          <a:p>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84</a:t>
            </a:fld>
            <a:endParaRPr kumimoji="1" lang="zh-CN" altLang="en-US"/>
          </a:p>
        </p:txBody>
      </p:sp>
    </p:spTree>
    <p:extLst>
      <p:ext uri="{BB962C8B-B14F-4D97-AF65-F5344CB8AC3E}">
        <p14:creationId xmlns:p14="http://schemas.microsoft.com/office/powerpoint/2010/main" val="4213102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0" i="0" dirty="0">
                <a:solidFill>
                  <a:srgbClr val="4D4D4D"/>
                </a:solidFill>
                <a:effectLst/>
                <a:latin typeface="-apple-system"/>
              </a:rPr>
              <a:t>我们可以看到，当接收方接收完消息以后，返回给发送方</a:t>
            </a:r>
            <a:r>
              <a:rPr lang="en-US" altLang="zh-CN" sz="3600" b="0" i="0" dirty="0">
                <a:solidFill>
                  <a:srgbClr val="4D4D4D"/>
                </a:solidFill>
                <a:effectLst/>
                <a:latin typeface="-apple-system"/>
              </a:rPr>
              <a:t>ACK0,ACK1,ACK2,ACK3,ACK4</a:t>
            </a:r>
            <a:r>
              <a:rPr lang="zh-CN" altLang="en-US" sz="3600" b="0" i="0" dirty="0">
                <a:solidFill>
                  <a:srgbClr val="4D4D4D"/>
                </a:solidFill>
                <a:effectLst/>
                <a:latin typeface="-apple-system"/>
              </a:rPr>
              <a:t>，我们假设</a:t>
            </a:r>
            <a:r>
              <a:rPr lang="en-US" altLang="zh-CN" sz="3600" b="0" i="0" dirty="0">
                <a:solidFill>
                  <a:srgbClr val="4D4D4D"/>
                </a:solidFill>
                <a:effectLst/>
                <a:latin typeface="-apple-system"/>
              </a:rPr>
              <a:t>ACK2</a:t>
            </a:r>
            <a:r>
              <a:rPr lang="zh-CN" altLang="en-US" sz="3600" b="0" i="0" dirty="0">
                <a:solidFill>
                  <a:srgbClr val="4D4D4D"/>
                </a:solidFill>
                <a:effectLst/>
                <a:latin typeface="-apple-system"/>
              </a:rPr>
              <a:t>发生了丢失。根据上一例我们可以知道，如果接收方没有收到分组</a:t>
            </a:r>
            <a:r>
              <a:rPr lang="en-US" altLang="zh-CN" sz="3600" b="0" i="0" dirty="0">
                <a:solidFill>
                  <a:srgbClr val="4D4D4D"/>
                </a:solidFill>
                <a:effectLst/>
                <a:latin typeface="-apple-system"/>
              </a:rPr>
              <a:t>2</a:t>
            </a:r>
            <a:r>
              <a:rPr lang="zh-CN" altLang="en-US" sz="3600" b="0" i="0" dirty="0">
                <a:solidFill>
                  <a:srgbClr val="4D4D4D"/>
                </a:solidFill>
                <a:effectLst/>
                <a:latin typeface="-apple-system"/>
              </a:rPr>
              <a:t>，则后面返回的都是</a:t>
            </a:r>
            <a:r>
              <a:rPr lang="en-US" altLang="zh-CN" sz="3600" b="0" i="0" dirty="0">
                <a:solidFill>
                  <a:srgbClr val="4D4D4D"/>
                </a:solidFill>
                <a:effectLst/>
                <a:latin typeface="-apple-system"/>
              </a:rPr>
              <a:t>ACK1</a:t>
            </a:r>
            <a:r>
              <a:rPr lang="zh-CN" altLang="en-US" sz="3600" b="0" i="0" dirty="0">
                <a:solidFill>
                  <a:srgbClr val="4D4D4D"/>
                </a:solidFill>
                <a:effectLst/>
                <a:latin typeface="-apple-system"/>
              </a:rPr>
              <a:t>，</a:t>
            </a:r>
            <a:r>
              <a:rPr lang="zh-CN" altLang="en-US" sz="3600" dirty="0"/>
              <a:t>因为本次返回的为</a:t>
            </a:r>
            <a:r>
              <a:rPr lang="en-US" altLang="zh-CN" sz="3600" dirty="0"/>
              <a:t>ACK3,ACK4</a:t>
            </a:r>
            <a:r>
              <a:rPr lang="zh-CN" altLang="en-US" sz="3600" dirty="0"/>
              <a:t>，所以发送方可以判断接收方已经接收到消息，不再进行重复发送。</a:t>
            </a:r>
            <a:endParaRPr lang="en-US" altLang="zh-CN"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600" dirty="0">
              <a:latin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latin typeface="Arial" pitchFamily="34" charset="0"/>
              </a:rPr>
              <a:t>https://media.pearsoncmg.com/aw/ecs_kurose_compnetwork_7/cw/content/interactiveanimations/go-back-n-protocol/index.html</a:t>
            </a:r>
            <a:endParaRPr lang="zh-CN" altLang="en-US" sz="1100" dirty="0">
              <a:latin typeface="Arial" pitchFamily="34" charset="0"/>
            </a:endParaRPr>
          </a:p>
          <a:p>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85</a:t>
            </a:fld>
            <a:endParaRPr kumimoji="1" lang="zh-CN" altLang="en-US"/>
          </a:p>
        </p:txBody>
      </p:sp>
    </p:spTree>
    <p:extLst>
      <p:ext uri="{BB962C8B-B14F-4D97-AF65-F5344CB8AC3E}">
        <p14:creationId xmlns:p14="http://schemas.microsoft.com/office/powerpoint/2010/main" val="14115400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86</a:t>
            </a:fld>
            <a:endParaRPr kumimoji="1" lang="zh-CN" altLang="en-US"/>
          </a:p>
        </p:txBody>
      </p:sp>
    </p:spTree>
    <p:extLst>
      <p:ext uri="{BB962C8B-B14F-4D97-AF65-F5344CB8AC3E}">
        <p14:creationId xmlns:p14="http://schemas.microsoft.com/office/powerpoint/2010/main" val="2027681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87</a:t>
            </a:fld>
            <a:endParaRPr kumimoji="1" lang="zh-CN" altLang="en-US"/>
          </a:p>
        </p:txBody>
      </p:sp>
    </p:spTree>
    <p:extLst>
      <p:ext uri="{BB962C8B-B14F-4D97-AF65-F5344CB8AC3E}">
        <p14:creationId xmlns:p14="http://schemas.microsoft.com/office/powerpoint/2010/main" val="10151495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88</a:t>
            </a:fld>
            <a:endParaRPr kumimoji="1" lang="zh-CN" altLang="en-US"/>
          </a:p>
        </p:txBody>
      </p:sp>
    </p:spTree>
    <p:extLst>
      <p:ext uri="{BB962C8B-B14F-4D97-AF65-F5344CB8AC3E}">
        <p14:creationId xmlns:p14="http://schemas.microsoft.com/office/powerpoint/2010/main" val="3418580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89</a:t>
            </a:fld>
            <a:endParaRPr kumimoji="1" lang="zh-CN" altLang="en-US"/>
          </a:p>
        </p:txBody>
      </p:sp>
    </p:spTree>
    <p:extLst>
      <p:ext uri="{BB962C8B-B14F-4D97-AF65-F5344CB8AC3E}">
        <p14:creationId xmlns:p14="http://schemas.microsoft.com/office/powerpoint/2010/main" val="3907702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90</a:t>
            </a:fld>
            <a:endParaRPr kumimoji="1" lang="zh-CN" altLang="en-US"/>
          </a:p>
        </p:txBody>
      </p:sp>
    </p:spTree>
    <p:extLst>
      <p:ext uri="{BB962C8B-B14F-4D97-AF65-F5344CB8AC3E}">
        <p14:creationId xmlns:p14="http://schemas.microsoft.com/office/powerpoint/2010/main" val="2854089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91</a:t>
            </a:fld>
            <a:endParaRPr kumimoji="1" lang="zh-CN" altLang="en-US"/>
          </a:p>
        </p:txBody>
      </p:sp>
    </p:spTree>
    <p:extLst>
      <p:ext uri="{BB962C8B-B14F-4D97-AF65-F5344CB8AC3E}">
        <p14:creationId xmlns:p14="http://schemas.microsoft.com/office/powerpoint/2010/main" val="335849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用一个特殊字节标识帧的开始和结束。</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18021478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92</a:t>
            </a:fld>
            <a:endParaRPr kumimoji="1" lang="zh-CN" altLang="en-US"/>
          </a:p>
        </p:txBody>
      </p:sp>
    </p:spTree>
    <p:extLst>
      <p:ext uri="{BB962C8B-B14F-4D97-AF65-F5344CB8AC3E}">
        <p14:creationId xmlns:p14="http://schemas.microsoft.com/office/powerpoint/2010/main" val="2894360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sz="2800" dirty="0">
                <a:latin typeface="楷体_GB2312" pitchFamily="49" charset="-122"/>
                <a:ea typeface="楷体_GB2312" pitchFamily="49" charset="-122"/>
              </a:rPr>
              <a:t>使用选择重传协议，</a:t>
            </a:r>
            <a:r>
              <a:rPr lang="zh-CN" altLang="en-US" sz="2800" dirty="0">
                <a:solidFill>
                  <a:srgbClr val="FF3300"/>
                </a:solidFill>
                <a:latin typeface="楷体_GB2312" pitchFamily="49" charset="-122"/>
                <a:ea typeface="楷体_GB2312" pitchFamily="49" charset="-122"/>
              </a:rPr>
              <a:t>若发送窗口与接收窗口</a:t>
            </a:r>
            <a:r>
              <a:rPr lang="zh-CN" altLang="en-US" sz="2800" dirty="0"/>
              <a:t>序号空间</a:t>
            </a:r>
            <a:r>
              <a:rPr lang="zh-CN" altLang="en-US" sz="2800" dirty="0">
                <a:solidFill>
                  <a:srgbClr val="FF3300"/>
                </a:solidFill>
                <a:latin typeface="楷体_GB2312" pitchFamily="49" charset="-122"/>
                <a:ea typeface="楷体_GB2312" pitchFamily="49" charset="-122"/>
              </a:rPr>
              <a:t>相同，则发送窗口的大小不能超过</a:t>
            </a:r>
            <a:r>
              <a:rPr lang="en-US" altLang="zh-CN" sz="2800" dirty="0">
                <a:solidFill>
                  <a:srgbClr val="FF3300"/>
                </a:solidFill>
                <a:latin typeface="楷体_GB2312" pitchFamily="49" charset="-122"/>
                <a:ea typeface="楷体_GB2312" pitchFamily="49" charset="-122"/>
              </a:rPr>
              <a:t>2</a:t>
            </a:r>
            <a:r>
              <a:rPr lang="en-US" altLang="zh-CN" sz="2800" baseline="30000" dirty="0">
                <a:solidFill>
                  <a:srgbClr val="FF3300"/>
                </a:solidFill>
                <a:latin typeface="楷体_GB2312" pitchFamily="49" charset="-122"/>
                <a:ea typeface="楷体_GB2312" pitchFamily="49" charset="-122"/>
              </a:rPr>
              <a:t>n-1</a:t>
            </a:r>
            <a:r>
              <a:rPr lang="zh-CN" altLang="en-US" sz="2800" dirty="0">
                <a:latin typeface="楷体_GB2312" pitchFamily="49" charset="-122"/>
                <a:ea typeface="楷体_GB2312" pitchFamily="49" charset="-122"/>
              </a:rPr>
              <a:t>。</a:t>
            </a:r>
          </a:p>
          <a:p>
            <a:pPr eaLnBrk="1" hangingPunct="1">
              <a:lnSpc>
                <a:spcPct val="90000"/>
              </a:lnSpc>
            </a:pPr>
            <a:r>
              <a:rPr lang="zh-CN" altLang="en-US" sz="2800" dirty="0">
                <a:latin typeface="楷体_GB2312" pitchFamily="49" charset="-122"/>
                <a:ea typeface="楷体_GB2312" pitchFamily="49" charset="-122"/>
              </a:rPr>
              <a:t>反例说明</a:t>
            </a:r>
            <a:r>
              <a:rPr lang="en-US" altLang="zh-CN" sz="2800" dirty="0">
                <a:latin typeface="楷体_GB2312" pitchFamily="49" charset="-122"/>
                <a:ea typeface="楷体_GB2312" pitchFamily="49" charset="-122"/>
              </a:rPr>
              <a:t>:</a:t>
            </a:r>
            <a:r>
              <a:rPr lang="zh-CN" altLang="en-US" sz="2800" dirty="0">
                <a:latin typeface="Times New Roman" pitchFamily="18" charset="0"/>
                <a:ea typeface="楷体_GB2312" pitchFamily="49" charset="-122"/>
              </a:rPr>
              <a:t>若</a:t>
            </a:r>
            <a:r>
              <a:rPr lang="en-US" altLang="zh-CN" sz="2800" dirty="0">
                <a:latin typeface="Times New Roman" pitchFamily="18" charset="0"/>
                <a:ea typeface="楷体_GB2312" pitchFamily="49" charset="-122"/>
              </a:rPr>
              <a:t>n = 3</a:t>
            </a:r>
            <a:r>
              <a:rPr lang="zh-CN" altLang="en-US" sz="2800" dirty="0">
                <a:latin typeface="Times New Roman" pitchFamily="18" charset="0"/>
                <a:ea typeface="楷体_GB2312" pitchFamily="49" charset="-122"/>
              </a:rPr>
              <a:t>，且发送窗口大小取为</a:t>
            </a:r>
            <a:r>
              <a:rPr lang="en-US" altLang="zh-CN" sz="2800" dirty="0">
                <a:latin typeface="Times New Roman" pitchFamily="18" charset="0"/>
                <a:ea typeface="楷体_GB2312" pitchFamily="49" charset="-122"/>
              </a:rPr>
              <a:t>7</a:t>
            </a:r>
          </a:p>
          <a:p>
            <a:pPr eaLnBrk="1" hangingPunct="1">
              <a:lnSpc>
                <a:spcPct val="90000"/>
              </a:lnSpc>
            </a:pPr>
            <a:r>
              <a:rPr lang="zh-CN" altLang="en-US" sz="2800" dirty="0">
                <a:latin typeface="Times New Roman" pitchFamily="18" charset="0"/>
                <a:ea typeface="楷体_GB2312" pitchFamily="49" charset="-122"/>
              </a:rPr>
              <a:t>发送方：连续发送序号从</a:t>
            </a:r>
            <a:r>
              <a:rPr lang="en-US" altLang="zh-CN" sz="2800" dirty="0">
                <a:latin typeface="Times New Roman" pitchFamily="18" charset="0"/>
                <a:ea typeface="楷体_GB2312" pitchFamily="49" charset="-122"/>
              </a:rPr>
              <a:t>0~6</a:t>
            </a:r>
            <a:r>
              <a:rPr lang="zh-CN" altLang="en-US" sz="2800" dirty="0">
                <a:latin typeface="Times New Roman" pitchFamily="18" charset="0"/>
                <a:ea typeface="楷体_GB2312" pitchFamily="49" charset="-122"/>
              </a:rPr>
              <a:t>的</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个帧，等待确认；</a:t>
            </a:r>
          </a:p>
          <a:p>
            <a:pPr eaLnBrk="1" hangingPunct="1">
              <a:lnSpc>
                <a:spcPct val="90000"/>
              </a:lnSpc>
            </a:pPr>
            <a:r>
              <a:rPr lang="zh-CN" altLang="en-US" sz="2800" dirty="0">
                <a:latin typeface="Times New Roman" pitchFamily="18" charset="0"/>
                <a:ea typeface="楷体_GB2312" pitchFamily="49" charset="-122"/>
              </a:rPr>
              <a:t>接收方：正确收到这</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个帧，对序号</a:t>
            </a:r>
            <a:r>
              <a:rPr lang="en-US" altLang="zh-CN" sz="2800" dirty="0">
                <a:latin typeface="Times New Roman" pitchFamily="18" charset="0"/>
                <a:ea typeface="楷体_GB2312" pitchFamily="49" charset="-122"/>
              </a:rPr>
              <a:t>6</a:t>
            </a:r>
            <a:r>
              <a:rPr lang="zh-CN" altLang="en-US" sz="2800" dirty="0">
                <a:latin typeface="Times New Roman" pitchFamily="18" charset="0"/>
                <a:ea typeface="楷体_GB2312" pitchFamily="49" charset="-122"/>
              </a:rPr>
              <a:t>进行确认</a:t>
            </a:r>
            <a:r>
              <a:rPr lang="en-US" altLang="zh-CN" sz="2800" dirty="0">
                <a:latin typeface="Times New Roman" pitchFamily="18" charset="0"/>
                <a:ea typeface="楷体_GB2312" pitchFamily="49" charset="-122"/>
              </a:rPr>
              <a:t>Ack 7</a:t>
            </a:r>
            <a:r>
              <a:rPr lang="zh-CN" altLang="en-US" sz="2800" dirty="0">
                <a:latin typeface="Times New Roman" pitchFamily="18" charset="0"/>
                <a:ea typeface="楷体_GB2312" pitchFamily="49" charset="-122"/>
              </a:rPr>
              <a:t>，并准备接收序号为</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和</a:t>
            </a:r>
            <a:r>
              <a:rPr lang="en-US" altLang="zh-CN" sz="2800" dirty="0">
                <a:latin typeface="Times New Roman" pitchFamily="18" charset="0"/>
                <a:ea typeface="楷体_GB2312" pitchFamily="49" charset="-122"/>
              </a:rPr>
              <a:t>0~5</a:t>
            </a:r>
            <a:r>
              <a:rPr lang="zh-CN" altLang="en-US" sz="2800" dirty="0">
                <a:latin typeface="Times New Roman" pitchFamily="18" charset="0"/>
                <a:ea typeface="楷体_GB2312" pitchFamily="49" charset="-122"/>
              </a:rPr>
              <a:t>的帧（</a:t>
            </a:r>
            <a:r>
              <a:rPr lang="zh-CN" altLang="en-US" sz="2800" dirty="0">
                <a:solidFill>
                  <a:srgbClr val="FF3300"/>
                </a:solidFill>
                <a:latin typeface="Times New Roman" pitchFamily="18" charset="0"/>
                <a:ea typeface="楷体_GB2312" pitchFamily="49" charset="-122"/>
              </a:rPr>
              <a:t>接收窗口中包含序号</a:t>
            </a:r>
            <a:r>
              <a:rPr lang="en-US" altLang="zh-CN" sz="2800" dirty="0">
                <a:solidFill>
                  <a:srgbClr val="FF3300"/>
                </a:solidFill>
                <a:latin typeface="Times New Roman" pitchFamily="18" charset="0"/>
                <a:ea typeface="楷体_GB2312" pitchFamily="49" charset="-122"/>
              </a:rPr>
              <a:t>7</a:t>
            </a:r>
            <a:r>
              <a:rPr lang="zh-CN" altLang="en-US" sz="2800" dirty="0">
                <a:solidFill>
                  <a:srgbClr val="FF3300"/>
                </a:solidFill>
                <a:latin typeface="Times New Roman" pitchFamily="18" charset="0"/>
                <a:ea typeface="楷体_GB2312" pitchFamily="49" charset="-122"/>
              </a:rPr>
              <a:t>、</a:t>
            </a:r>
            <a:r>
              <a:rPr lang="en-US" altLang="zh-CN" sz="2800" dirty="0">
                <a:solidFill>
                  <a:srgbClr val="FF3300"/>
                </a:solidFill>
                <a:latin typeface="Times New Roman" pitchFamily="18" charset="0"/>
                <a:ea typeface="楷体_GB2312" pitchFamily="49" charset="-122"/>
              </a:rPr>
              <a:t>0~5</a:t>
            </a:r>
            <a:r>
              <a:rPr lang="zh-CN" altLang="en-US" sz="2800" dirty="0">
                <a:latin typeface="Times New Roman" pitchFamily="18" charset="0"/>
                <a:ea typeface="楷体_GB2312" pitchFamily="49" charset="-122"/>
              </a:rPr>
              <a:t>）；</a:t>
            </a:r>
          </a:p>
          <a:p>
            <a:pPr eaLnBrk="1" hangingPunct="1">
              <a:lnSpc>
                <a:spcPct val="90000"/>
              </a:lnSpc>
            </a:pPr>
            <a:r>
              <a:rPr lang="zh-CN" altLang="en-US" sz="2800" dirty="0">
                <a:latin typeface="Times New Roman" pitchFamily="18" charset="0"/>
                <a:ea typeface="楷体_GB2312" pitchFamily="49" charset="-122"/>
              </a:rPr>
              <a:t>确认丢失，</a:t>
            </a:r>
            <a:r>
              <a:rPr lang="en-US" altLang="zh-CN" sz="2800" dirty="0">
                <a:latin typeface="Times New Roman" pitchFamily="18" charset="0"/>
                <a:ea typeface="楷体_GB2312" pitchFamily="49" charset="-122"/>
              </a:rPr>
              <a:t>0</a:t>
            </a:r>
            <a:r>
              <a:rPr lang="zh-CN" altLang="en-US" sz="2800" dirty="0">
                <a:latin typeface="Times New Roman" pitchFamily="18" charset="0"/>
                <a:ea typeface="楷体_GB2312" pitchFamily="49" charset="-122"/>
              </a:rPr>
              <a:t>首先超时，发方超时后重发序号为</a:t>
            </a:r>
            <a:r>
              <a:rPr lang="en-US" altLang="zh-CN" sz="2800" dirty="0">
                <a:latin typeface="Times New Roman" pitchFamily="18" charset="0"/>
                <a:ea typeface="楷体_GB2312" pitchFamily="49" charset="-122"/>
              </a:rPr>
              <a:t>0</a:t>
            </a:r>
            <a:r>
              <a:rPr lang="zh-CN" altLang="en-US" sz="2800" dirty="0">
                <a:latin typeface="Times New Roman" pitchFamily="18" charset="0"/>
                <a:ea typeface="楷体_GB2312" pitchFamily="49" charset="-122"/>
              </a:rPr>
              <a:t>的帧；</a:t>
            </a:r>
          </a:p>
          <a:p>
            <a:pPr eaLnBrk="1" hangingPunct="1">
              <a:lnSpc>
                <a:spcPct val="90000"/>
              </a:lnSpc>
            </a:pPr>
            <a:r>
              <a:rPr lang="zh-CN" altLang="en-US" sz="2800" dirty="0">
                <a:latin typeface="Times New Roman" pitchFamily="18" charset="0"/>
                <a:ea typeface="楷体_GB2312" pitchFamily="49" charset="-122"/>
              </a:rPr>
              <a:t>接收方：</a:t>
            </a:r>
            <a:r>
              <a:rPr lang="zh-CN" altLang="en-US" sz="2800" dirty="0">
                <a:solidFill>
                  <a:srgbClr val="FF3300"/>
                </a:solidFill>
                <a:latin typeface="Times New Roman" pitchFamily="18" charset="0"/>
                <a:ea typeface="楷体_GB2312" pitchFamily="49" charset="-122"/>
              </a:rPr>
              <a:t>帧</a:t>
            </a:r>
            <a:r>
              <a:rPr lang="en-US" altLang="zh-CN" sz="2800" dirty="0">
                <a:solidFill>
                  <a:srgbClr val="FF3300"/>
                </a:solidFill>
                <a:latin typeface="Times New Roman" pitchFamily="18" charset="0"/>
                <a:ea typeface="楷体_GB2312" pitchFamily="49" charset="-122"/>
              </a:rPr>
              <a:t>0</a:t>
            </a:r>
            <a:r>
              <a:rPr lang="zh-CN" altLang="en-US" sz="2800" dirty="0">
                <a:solidFill>
                  <a:srgbClr val="FF3300"/>
                </a:solidFill>
                <a:latin typeface="Times New Roman" pitchFamily="18" charset="0"/>
                <a:ea typeface="楷体_GB2312" pitchFamily="49" charset="-122"/>
              </a:rPr>
              <a:t>落在接收窗口内，接收下来</a:t>
            </a:r>
            <a:r>
              <a:rPr lang="zh-CN" altLang="en-US" sz="2800" dirty="0">
                <a:latin typeface="Times New Roman" pitchFamily="18" charset="0"/>
                <a:ea typeface="楷体_GB2312" pitchFamily="49" charset="-122"/>
              </a:rPr>
              <a:t>，并发送</a:t>
            </a:r>
            <a:r>
              <a:rPr lang="en-US" altLang="zh-CN" sz="2800" dirty="0">
                <a:latin typeface="楷体_GB2312" pitchFamily="49" charset="-122"/>
                <a:ea typeface="楷体_GB2312" pitchFamily="49" charset="-122"/>
              </a:rPr>
              <a:t>NAK 7</a:t>
            </a:r>
            <a:r>
              <a:rPr lang="zh-CN" altLang="en-US" sz="2800" dirty="0">
                <a:latin typeface="楷体_GB2312" pitchFamily="49" charset="-122"/>
                <a:ea typeface="楷体_GB2312" pitchFamily="49" charset="-122"/>
              </a:rPr>
              <a:t>；</a:t>
            </a:r>
          </a:p>
          <a:p>
            <a:pPr eaLnBrk="1" hangingPunct="1">
              <a:lnSpc>
                <a:spcPct val="90000"/>
              </a:lnSpc>
            </a:pPr>
            <a:r>
              <a:rPr lang="zh-CN" altLang="en-US" sz="2800" dirty="0">
                <a:latin typeface="Times New Roman" pitchFamily="18" charset="0"/>
                <a:ea typeface="楷体_GB2312" pitchFamily="49" charset="-122"/>
              </a:rPr>
              <a:t>发送方：收到</a:t>
            </a:r>
            <a:r>
              <a:rPr lang="en-US" altLang="zh-CN" sz="2800" dirty="0">
                <a:latin typeface="楷体_GB2312" pitchFamily="49" charset="-122"/>
                <a:ea typeface="楷体_GB2312" pitchFamily="49" charset="-122"/>
              </a:rPr>
              <a:t>NAK 7</a:t>
            </a:r>
            <a:r>
              <a:rPr lang="zh-CN" altLang="en-US" sz="2800" dirty="0">
                <a:latin typeface="Times New Roman" pitchFamily="18" charset="0"/>
                <a:ea typeface="楷体_GB2312" pitchFamily="49" charset="-122"/>
              </a:rPr>
              <a:t>，知道</a:t>
            </a:r>
            <a:r>
              <a:rPr lang="en-US" altLang="zh-CN" sz="2800" dirty="0">
                <a:latin typeface="Times New Roman" pitchFamily="18" charset="0"/>
                <a:ea typeface="楷体_GB2312" pitchFamily="49" charset="-122"/>
              </a:rPr>
              <a:t>0~6</a:t>
            </a:r>
            <a:r>
              <a:rPr lang="zh-CN" altLang="en-US" sz="2800" dirty="0">
                <a:latin typeface="Times New Roman" pitchFamily="18" charset="0"/>
                <a:ea typeface="楷体_GB2312" pitchFamily="49" charset="-122"/>
              </a:rPr>
              <a:t>的</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个帧已全部收到，另取</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个新帧，编号为</a:t>
            </a:r>
            <a:r>
              <a:rPr lang="en-US" altLang="zh-CN" sz="2800" dirty="0">
                <a:latin typeface="Times New Roman" pitchFamily="18" charset="0"/>
                <a:ea typeface="楷体_GB2312" pitchFamily="49" charset="-122"/>
              </a:rPr>
              <a:t>7</a:t>
            </a:r>
            <a:r>
              <a:rPr lang="zh-CN" altLang="en-US" sz="2800" dirty="0">
                <a:latin typeface="Times New Roman" pitchFamily="18" charset="0"/>
                <a:ea typeface="楷体_GB2312" pitchFamily="49" charset="-122"/>
              </a:rPr>
              <a:t>和</a:t>
            </a:r>
            <a:r>
              <a:rPr lang="en-US" altLang="zh-CN" sz="2800" dirty="0">
                <a:latin typeface="Times New Roman" pitchFamily="18" charset="0"/>
                <a:ea typeface="楷体_GB2312" pitchFamily="49" charset="-122"/>
              </a:rPr>
              <a:t>0~5</a:t>
            </a:r>
            <a:r>
              <a:rPr lang="zh-CN" altLang="en-US" sz="2800" dirty="0">
                <a:latin typeface="Times New Roman" pitchFamily="18" charset="0"/>
                <a:ea typeface="楷体_GB2312" pitchFamily="49" charset="-122"/>
              </a:rPr>
              <a:t>，发送；</a:t>
            </a:r>
          </a:p>
          <a:p>
            <a:pPr eaLnBrk="1" hangingPunct="1">
              <a:lnSpc>
                <a:spcPct val="90000"/>
              </a:lnSpc>
            </a:pPr>
            <a:r>
              <a:rPr lang="zh-CN" altLang="en-US" sz="2800" dirty="0">
                <a:latin typeface="Times New Roman" pitchFamily="18" charset="0"/>
                <a:ea typeface="楷体_GB2312" pitchFamily="49" charset="-122"/>
              </a:rPr>
              <a:t>接收方：</a:t>
            </a:r>
            <a:r>
              <a:rPr lang="zh-CN" altLang="en-US" sz="2800" dirty="0">
                <a:solidFill>
                  <a:srgbClr val="FF3300"/>
                </a:solidFill>
                <a:latin typeface="Times New Roman" pitchFamily="18" charset="0"/>
                <a:ea typeface="楷体_GB2312" pitchFamily="49" charset="-122"/>
              </a:rPr>
              <a:t>丢弃序号为</a:t>
            </a:r>
            <a:r>
              <a:rPr lang="en-US" altLang="zh-CN" sz="2800" dirty="0">
                <a:solidFill>
                  <a:srgbClr val="FF3300"/>
                </a:solidFill>
                <a:latin typeface="Times New Roman" pitchFamily="18" charset="0"/>
                <a:ea typeface="楷体_GB2312" pitchFamily="49" charset="-122"/>
              </a:rPr>
              <a:t>0</a:t>
            </a:r>
            <a:r>
              <a:rPr lang="zh-CN" altLang="en-US" sz="2800" dirty="0">
                <a:solidFill>
                  <a:srgbClr val="FF3300"/>
                </a:solidFill>
                <a:latin typeface="Times New Roman" pitchFamily="18" charset="0"/>
                <a:ea typeface="楷体_GB2312" pitchFamily="49" charset="-122"/>
              </a:rPr>
              <a:t>的帧</a:t>
            </a:r>
            <a:r>
              <a:rPr lang="zh-CN" altLang="en-US" sz="2800" dirty="0">
                <a:latin typeface="Times New Roman" pitchFamily="18" charset="0"/>
                <a:ea typeface="楷体_GB2312" pitchFamily="49" charset="-122"/>
              </a:rPr>
              <a:t>，接收其余的</a:t>
            </a:r>
            <a:r>
              <a:rPr lang="en-US" altLang="zh-CN" sz="2800" dirty="0">
                <a:latin typeface="Times New Roman" pitchFamily="18" charset="0"/>
                <a:ea typeface="楷体_GB2312" pitchFamily="49" charset="-122"/>
              </a:rPr>
              <a:t>6</a:t>
            </a:r>
            <a:r>
              <a:rPr lang="zh-CN" altLang="en-US" sz="2800" dirty="0">
                <a:latin typeface="Times New Roman" pitchFamily="18" charset="0"/>
                <a:ea typeface="楷体_GB2312" pitchFamily="49" charset="-122"/>
              </a:rPr>
              <a:t>个帧。</a:t>
            </a:r>
            <a:endParaRPr lang="en-US" altLang="zh-CN" sz="2800" dirty="0">
              <a:latin typeface="Times New Roman" pitchFamily="18" charset="0"/>
              <a:ea typeface="楷体_GB2312" pitchFamily="49" charset="-122"/>
            </a:endParaRPr>
          </a:p>
          <a:p>
            <a:pPr eaLnBrk="1" hangingPunct="1">
              <a:lnSpc>
                <a:spcPct val="90000"/>
              </a:lnSpc>
            </a:pPr>
            <a:endParaRPr lang="en-US" altLang="zh-CN" sz="2800" dirty="0">
              <a:latin typeface="Times New Roman" pitchFamily="18" charset="0"/>
              <a:ea typeface="楷体_GB2312" pitchFamily="49" charset="-122"/>
            </a:endParaRPr>
          </a:p>
          <a:p>
            <a:pPr eaLnBrk="1" hangingPunct="1">
              <a:lnSpc>
                <a:spcPct val="90000"/>
              </a:lnSpc>
            </a:pPr>
            <a:r>
              <a:rPr lang="zh-CN" altLang="en-US" sz="2800" dirty="0">
                <a:latin typeface="Times New Roman" pitchFamily="18" charset="0"/>
                <a:ea typeface="楷体_GB2312" pitchFamily="49" charset="-122"/>
              </a:rPr>
              <a:t>若发送窗口大小取为</a:t>
            </a:r>
            <a:r>
              <a:rPr lang="en-US" altLang="zh-CN" sz="2800" dirty="0">
                <a:latin typeface="Times New Roman" pitchFamily="18" charset="0"/>
                <a:ea typeface="楷体_GB2312" pitchFamily="49" charset="-122"/>
              </a:rPr>
              <a:t>4</a:t>
            </a:r>
            <a:r>
              <a:rPr lang="zh-CN" altLang="en-US" sz="2800" dirty="0">
                <a:latin typeface="Times New Roman" pitchFamily="18" charset="0"/>
                <a:ea typeface="楷体_GB2312" pitchFamily="49" charset="-122"/>
              </a:rPr>
              <a:t>，以上问题不会发生</a:t>
            </a:r>
          </a:p>
          <a:p>
            <a:pPr eaLnBrk="1" hangingPunct="1">
              <a:lnSpc>
                <a:spcPct val="90000"/>
              </a:lnSpc>
            </a:pPr>
            <a:r>
              <a:rPr lang="zh-CN" altLang="en-US" sz="2800" dirty="0">
                <a:latin typeface="Times New Roman" pitchFamily="18" charset="0"/>
                <a:ea typeface="楷体_GB2312" pitchFamily="49" charset="-122"/>
              </a:rPr>
              <a:t>发送方：发送序号从</a:t>
            </a:r>
            <a:r>
              <a:rPr lang="en-US" altLang="zh-CN" sz="2800" dirty="0">
                <a:latin typeface="Times New Roman" pitchFamily="18" charset="0"/>
                <a:ea typeface="楷体_GB2312" pitchFamily="49" charset="-122"/>
              </a:rPr>
              <a:t>0~3</a:t>
            </a:r>
            <a:r>
              <a:rPr lang="zh-CN" altLang="en-US" sz="2800" dirty="0">
                <a:latin typeface="Times New Roman" pitchFamily="18" charset="0"/>
                <a:ea typeface="楷体_GB2312" pitchFamily="49" charset="-122"/>
              </a:rPr>
              <a:t>的</a:t>
            </a:r>
            <a:r>
              <a:rPr lang="en-US" altLang="zh-CN" sz="2800" dirty="0">
                <a:latin typeface="Times New Roman" pitchFamily="18" charset="0"/>
                <a:ea typeface="楷体_GB2312" pitchFamily="49" charset="-122"/>
              </a:rPr>
              <a:t>4</a:t>
            </a:r>
            <a:r>
              <a:rPr lang="zh-CN" altLang="en-US" sz="2800" dirty="0">
                <a:latin typeface="Times New Roman" pitchFamily="18" charset="0"/>
                <a:ea typeface="楷体_GB2312" pitchFamily="49" charset="-122"/>
              </a:rPr>
              <a:t>个帧，等待确认</a:t>
            </a:r>
          </a:p>
          <a:p>
            <a:pPr eaLnBrk="1" hangingPunct="1">
              <a:lnSpc>
                <a:spcPct val="90000"/>
              </a:lnSpc>
            </a:pPr>
            <a:r>
              <a:rPr lang="zh-CN" altLang="en-US" sz="2800" dirty="0">
                <a:latin typeface="Times New Roman" pitchFamily="18" charset="0"/>
                <a:ea typeface="楷体_GB2312" pitchFamily="49" charset="-122"/>
              </a:rPr>
              <a:t>接收方：正确收到这</a:t>
            </a:r>
            <a:r>
              <a:rPr lang="en-US" altLang="zh-CN" sz="2800" dirty="0">
                <a:latin typeface="Times New Roman" pitchFamily="18" charset="0"/>
                <a:ea typeface="楷体_GB2312" pitchFamily="49" charset="-122"/>
              </a:rPr>
              <a:t>4</a:t>
            </a:r>
            <a:r>
              <a:rPr lang="zh-CN" altLang="en-US" sz="2800" dirty="0">
                <a:latin typeface="Times New Roman" pitchFamily="18" charset="0"/>
                <a:ea typeface="楷体_GB2312" pitchFamily="49" charset="-122"/>
              </a:rPr>
              <a:t>个帧，对序号</a:t>
            </a:r>
            <a:r>
              <a:rPr lang="en-US" altLang="zh-CN" sz="2800" dirty="0">
                <a:latin typeface="Times New Roman" pitchFamily="18" charset="0"/>
                <a:ea typeface="楷体_GB2312" pitchFamily="49" charset="-122"/>
              </a:rPr>
              <a:t>3</a:t>
            </a:r>
            <a:r>
              <a:rPr lang="zh-CN" altLang="en-US" sz="2800" dirty="0">
                <a:latin typeface="Times New Roman" pitchFamily="18" charset="0"/>
                <a:ea typeface="楷体_GB2312" pitchFamily="49" charset="-122"/>
              </a:rPr>
              <a:t>进行确认，并准备接收序号为</a:t>
            </a:r>
            <a:r>
              <a:rPr lang="en-US" altLang="zh-CN" sz="2800" dirty="0">
                <a:latin typeface="Times New Roman" pitchFamily="18" charset="0"/>
                <a:ea typeface="楷体_GB2312" pitchFamily="49" charset="-122"/>
              </a:rPr>
              <a:t>4~7</a:t>
            </a:r>
            <a:r>
              <a:rPr lang="zh-CN" altLang="en-US" sz="2800" dirty="0">
                <a:latin typeface="Times New Roman" pitchFamily="18" charset="0"/>
                <a:ea typeface="楷体_GB2312" pitchFamily="49" charset="-122"/>
              </a:rPr>
              <a:t>的帧（</a:t>
            </a:r>
            <a:r>
              <a:rPr lang="zh-CN" altLang="en-US" sz="2800" dirty="0">
                <a:solidFill>
                  <a:srgbClr val="FF3300"/>
                </a:solidFill>
                <a:latin typeface="Times New Roman" pitchFamily="18" charset="0"/>
                <a:ea typeface="楷体_GB2312" pitchFamily="49" charset="-122"/>
              </a:rPr>
              <a:t>接收窗口包含序号</a:t>
            </a:r>
            <a:r>
              <a:rPr lang="en-US" altLang="zh-CN" sz="2800" dirty="0">
                <a:solidFill>
                  <a:srgbClr val="FF3300"/>
                </a:solidFill>
                <a:latin typeface="Times New Roman" pitchFamily="18" charset="0"/>
                <a:ea typeface="楷体_GB2312" pitchFamily="49" charset="-122"/>
              </a:rPr>
              <a:t>4~7</a:t>
            </a:r>
            <a:r>
              <a:rPr lang="zh-CN" altLang="en-US" sz="2800" dirty="0">
                <a:latin typeface="Times New Roman" pitchFamily="18" charset="0"/>
                <a:ea typeface="楷体_GB2312" pitchFamily="49" charset="-122"/>
              </a:rPr>
              <a:t>）</a:t>
            </a:r>
          </a:p>
          <a:p>
            <a:pPr eaLnBrk="1" hangingPunct="1">
              <a:lnSpc>
                <a:spcPct val="90000"/>
              </a:lnSpc>
            </a:pPr>
            <a:r>
              <a:rPr lang="zh-CN" altLang="en-US" sz="2800" dirty="0">
                <a:latin typeface="Times New Roman" pitchFamily="18" charset="0"/>
                <a:ea typeface="楷体_GB2312" pitchFamily="49" charset="-122"/>
              </a:rPr>
              <a:t>确认丢失，</a:t>
            </a:r>
            <a:r>
              <a:rPr lang="en-US" altLang="zh-CN" sz="2800" dirty="0">
                <a:latin typeface="Times New Roman" pitchFamily="18" charset="0"/>
                <a:ea typeface="楷体_GB2312" pitchFamily="49" charset="-122"/>
              </a:rPr>
              <a:t> 0</a:t>
            </a:r>
            <a:r>
              <a:rPr lang="zh-CN" altLang="en-US" sz="2800" dirty="0">
                <a:latin typeface="Times New Roman" pitchFamily="18" charset="0"/>
                <a:ea typeface="楷体_GB2312" pitchFamily="49" charset="-122"/>
              </a:rPr>
              <a:t>首先超时，发送方超时后重发序号为</a:t>
            </a:r>
            <a:r>
              <a:rPr lang="en-US" altLang="zh-CN" sz="2800" dirty="0">
                <a:latin typeface="Times New Roman" pitchFamily="18" charset="0"/>
                <a:ea typeface="楷体_GB2312" pitchFamily="49" charset="-122"/>
              </a:rPr>
              <a:t>0</a:t>
            </a:r>
            <a:r>
              <a:rPr lang="zh-CN" altLang="en-US" sz="2800" dirty="0">
                <a:latin typeface="Times New Roman" pitchFamily="18" charset="0"/>
                <a:ea typeface="楷体_GB2312" pitchFamily="49" charset="-122"/>
              </a:rPr>
              <a:t>的帧；</a:t>
            </a:r>
          </a:p>
          <a:p>
            <a:pPr eaLnBrk="1" hangingPunct="1">
              <a:lnSpc>
                <a:spcPct val="90000"/>
              </a:lnSpc>
            </a:pPr>
            <a:r>
              <a:rPr lang="zh-CN" altLang="en-US" sz="2800" dirty="0">
                <a:latin typeface="Times New Roman" pitchFamily="18" charset="0"/>
                <a:ea typeface="楷体_GB2312" pitchFamily="49" charset="-122"/>
              </a:rPr>
              <a:t>接收方：</a:t>
            </a:r>
            <a:r>
              <a:rPr lang="zh-CN" altLang="en-US" sz="2800" dirty="0">
                <a:solidFill>
                  <a:srgbClr val="FF3300"/>
                </a:solidFill>
                <a:latin typeface="Times New Roman" pitchFamily="18" charset="0"/>
                <a:ea typeface="楷体_GB2312" pitchFamily="49" charset="-122"/>
              </a:rPr>
              <a:t>帧</a:t>
            </a:r>
            <a:r>
              <a:rPr lang="en-US" altLang="zh-CN" sz="2800" dirty="0">
                <a:solidFill>
                  <a:srgbClr val="FF3300"/>
                </a:solidFill>
                <a:latin typeface="Times New Roman" pitchFamily="18" charset="0"/>
                <a:ea typeface="楷体_GB2312" pitchFamily="49" charset="-122"/>
              </a:rPr>
              <a:t>0</a:t>
            </a:r>
            <a:r>
              <a:rPr lang="zh-CN" altLang="en-US" sz="2800" dirty="0">
                <a:solidFill>
                  <a:srgbClr val="FF3300"/>
                </a:solidFill>
                <a:latin typeface="Times New Roman" pitchFamily="18" charset="0"/>
                <a:ea typeface="楷体_GB2312" pitchFamily="49" charset="-122"/>
              </a:rPr>
              <a:t>不在接收窗口内</a:t>
            </a:r>
            <a:r>
              <a:rPr lang="zh-CN" altLang="en-US" sz="2800" dirty="0">
                <a:latin typeface="Times New Roman" pitchFamily="18" charset="0"/>
                <a:ea typeface="楷体_GB2312" pitchFamily="49" charset="-122"/>
              </a:rPr>
              <a:t>，丢弃，发送</a:t>
            </a:r>
            <a:r>
              <a:rPr lang="en-US" altLang="zh-CN" sz="2800" dirty="0">
                <a:latin typeface="楷体_GB2312" pitchFamily="49" charset="-122"/>
                <a:ea typeface="楷体_GB2312" pitchFamily="49" charset="-122"/>
              </a:rPr>
              <a:t>NAK 4</a:t>
            </a:r>
          </a:p>
          <a:p>
            <a:pPr eaLnBrk="1" hangingPunct="1">
              <a:lnSpc>
                <a:spcPct val="90000"/>
              </a:lnSpc>
            </a:pPr>
            <a:r>
              <a:rPr lang="zh-CN" altLang="en-US" sz="2800" dirty="0">
                <a:latin typeface="Times New Roman" pitchFamily="18" charset="0"/>
                <a:ea typeface="楷体_GB2312" pitchFamily="49" charset="-122"/>
              </a:rPr>
              <a:t>发送方：收到</a:t>
            </a:r>
            <a:r>
              <a:rPr lang="en-US" altLang="zh-CN" sz="2800" dirty="0">
                <a:latin typeface="楷体_GB2312" pitchFamily="49" charset="-122"/>
                <a:ea typeface="楷体_GB2312" pitchFamily="49" charset="-122"/>
              </a:rPr>
              <a:t>NAK 4</a:t>
            </a:r>
            <a:r>
              <a:rPr lang="zh-CN" altLang="en-US" sz="2800" dirty="0">
                <a:latin typeface="Times New Roman" pitchFamily="18" charset="0"/>
                <a:ea typeface="楷体_GB2312" pitchFamily="49" charset="-122"/>
              </a:rPr>
              <a:t>，知道</a:t>
            </a:r>
            <a:r>
              <a:rPr lang="en-US" altLang="zh-CN" sz="2800" dirty="0">
                <a:latin typeface="Times New Roman" pitchFamily="18" charset="0"/>
                <a:ea typeface="楷体_GB2312" pitchFamily="49" charset="-122"/>
              </a:rPr>
              <a:t>0~3</a:t>
            </a:r>
            <a:r>
              <a:rPr lang="zh-CN" altLang="en-US" sz="2800" dirty="0">
                <a:latin typeface="Times New Roman" pitchFamily="18" charset="0"/>
                <a:ea typeface="楷体_GB2312" pitchFamily="49" charset="-122"/>
              </a:rPr>
              <a:t>已全部收到，另取</a:t>
            </a:r>
            <a:r>
              <a:rPr lang="en-US" altLang="zh-CN" sz="2800" dirty="0">
                <a:latin typeface="Times New Roman" pitchFamily="18" charset="0"/>
                <a:ea typeface="楷体_GB2312" pitchFamily="49" charset="-122"/>
              </a:rPr>
              <a:t>4</a:t>
            </a:r>
            <a:r>
              <a:rPr lang="zh-CN" altLang="en-US" sz="2800" dirty="0">
                <a:latin typeface="Times New Roman" pitchFamily="18" charset="0"/>
                <a:ea typeface="楷体_GB2312" pitchFamily="49" charset="-122"/>
              </a:rPr>
              <a:t>个新帧，编号为</a:t>
            </a:r>
            <a:r>
              <a:rPr lang="en-US" altLang="zh-CN" sz="2800" dirty="0">
                <a:latin typeface="Times New Roman" pitchFamily="18" charset="0"/>
                <a:ea typeface="楷体_GB2312" pitchFamily="49" charset="-122"/>
              </a:rPr>
              <a:t>4~7</a:t>
            </a:r>
            <a:r>
              <a:rPr lang="zh-CN" altLang="en-US" sz="2800" dirty="0">
                <a:latin typeface="Times New Roman" pitchFamily="18" charset="0"/>
                <a:ea typeface="楷体_GB2312" pitchFamily="49" charset="-122"/>
              </a:rPr>
              <a:t>，发送</a:t>
            </a:r>
          </a:p>
          <a:p>
            <a:pPr eaLnBrk="1" hangingPunct="1">
              <a:lnSpc>
                <a:spcPct val="90000"/>
              </a:lnSpc>
            </a:pPr>
            <a:r>
              <a:rPr lang="zh-CN" altLang="en-US" sz="2800" dirty="0">
                <a:latin typeface="Times New Roman" pitchFamily="18" charset="0"/>
                <a:ea typeface="楷体_GB2312" pitchFamily="49" charset="-122"/>
              </a:rPr>
              <a:t>接收方：接收序号为</a:t>
            </a:r>
            <a:r>
              <a:rPr lang="en-US" altLang="zh-CN" sz="2800" dirty="0">
                <a:latin typeface="Times New Roman" pitchFamily="18" charset="0"/>
                <a:ea typeface="楷体_GB2312" pitchFamily="49" charset="-122"/>
              </a:rPr>
              <a:t>4~7</a:t>
            </a:r>
            <a:r>
              <a:rPr lang="zh-CN" altLang="en-US" sz="2800" dirty="0">
                <a:latin typeface="Times New Roman" pitchFamily="18" charset="0"/>
                <a:ea typeface="楷体_GB2312" pitchFamily="49" charset="-122"/>
              </a:rPr>
              <a:t>的帧</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93</a:t>
            </a:fld>
            <a:endParaRPr kumimoji="1" lang="zh-CN" altLang="en-US"/>
          </a:p>
        </p:txBody>
      </p:sp>
    </p:spTree>
    <p:extLst>
      <p:ext uri="{BB962C8B-B14F-4D97-AF65-F5344CB8AC3E}">
        <p14:creationId xmlns:p14="http://schemas.microsoft.com/office/powerpoint/2010/main" val="27703056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接收方分别确认所有正确接收的报文段</a:t>
            </a:r>
          </a:p>
          <a:p>
            <a:pPr lvl="1" eaLnBrk="1" hangingPunct="1"/>
            <a:r>
              <a:rPr lang="zh-CN" altLang="en-US" dirty="0"/>
              <a:t>缓存分组, 以便最后按序交付给上层</a:t>
            </a:r>
          </a:p>
          <a:p>
            <a:pPr eaLnBrk="1" hangingPunct="1"/>
            <a:r>
              <a:rPr lang="zh-CN" altLang="en-US" dirty="0"/>
              <a:t>发送方只需要重传没有收到</a:t>
            </a:r>
            <a:r>
              <a:rPr lang="en-US" altLang="zh-CN" dirty="0"/>
              <a:t>ACK</a:t>
            </a:r>
            <a:r>
              <a:rPr lang="zh-CN" altLang="en-US" dirty="0"/>
              <a:t>的分组</a:t>
            </a:r>
            <a:endParaRPr lang="en-US" altLang="zh-CN" dirty="0"/>
          </a:p>
          <a:p>
            <a:pPr lvl="1" eaLnBrk="1" hangingPunct="1"/>
            <a:r>
              <a:rPr lang="zh-CN" altLang="en-US" dirty="0"/>
              <a:t>发送方定时器对每个没有确认的分组计时</a:t>
            </a:r>
          </a:p>
          <a:p>
            <a:pPr eaLnBrk="1" hangingPunct="1"/>
            <a:r>
              <a:rPr lang="zh-CN" altLang="en-US" dirty="0"/>
              <a:t>发送窗口</a:t>
            </a:r>
          </a:p>
          <a:p>
            <a:pPr lvl="1" eaLnBrk="1" hangingPunct="1"/>
            <a:r>
              <a:rPr lang="en-US" altLang="zh-CN" dirty="0"/>
              <a:t>N</a:t>
            </a:r>
            <a:r>
              <a:rPr lang="zh-CN" altLang="en-US" dirty="0"/>
              <a:t>个连续的序号</a:t>
            </a:r>
          </a:p>
          <a:p>
            <a:pPr lvl="1" eaLnBrk="1" hangingPunct="1"/>
            <a:r>
              <a:rPr lang="zh-CN" altLang="en-US" dirty="0"/>
              <a:t>也需要限制已发送但尚未应答分组的序号</a:t>
            </a:r>
          </a:p>
          <a:p>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94</a:t>
            </a:fld>
            <a:endParaRPr kumimoji="1" lang="zh-CN" altLang="en-US"/>
          </a:p>
        </p:txBody>
      </p:sp>
    </p:spTree>
    <p:extLst>
      <p:ext uri="{BB962C8B-B14F-4D97-AF65-F5344CB8AC3E}">
        <p14:creationId xmlns:p14="http://schemas.microsoft.com/office/powerpoint/2010/main" val="22567428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b="0" i="0" dirty="0">
                <a:solidFill>
                  <a:srgbClr val="4D4D4D"/>
                </a:solidFill>
                <a:effectLst/>
                <a:latin typeface="-apple-system"/>
              </a:rPr>
              <a:t>我们同样将分组</a:t>
            </a:r>
            <a:r>
              <a:rPr lang="en-US" altLang="zh-CN" b="0" i="0" dirty="0">
                <a:solidFill>
                  <a:srgbClr val="4D4D4D"/>
                </a:solidFill>
                <a:effectLst/>
                <a:latin typeface="-apple-system"/>
              </a:rPr>
              <a:t>2</a:t>
            </a:r>
            <a:r>
              <a:rPr lang="zh-CN" altLang="en-US" b="0" i="0" dirty="0">
                <a:solidFill>
                  <a:srgbClr val="4D4D4D"/>
                </a:solidFill>
                <a:effectLst/>
                <a:latin typeface="-apple-system"/>
              </a:rPr>
              <a:t>丢失，但可以看到与</a:t>
            </a:r>
            <a:r>
              <a:rPr lang="en-US" altLang="zh-CN" b="0" i="0" dirty="0">
                <a:solidFill>
                  <a:srgbClr val="4D4D4D"/>
                </a:solidFill>
                <a:effectLst/>
                <a:latin typeface="-apple-system"/>
              </a:rPr>
              <a:t>GNB</a:t>
            </a:r>
            <a:r>
              <a:rPr lang="zh-CN" altLang="en-US" b="0" i="0" dirty="0">
                <a:solidFill>
                  <a:srgbClr val="4D4D4D"/>
                </a:solidFill>
                <a:effectLst/>
                <a:latin typeface="-apple-system"/>
              </a:rPr>
              <a:t>不同的是，接收方在没有收到分组</a:t>
            </a:r>
            <a:r>
              <a:rPr lang="en-US" altLang="zh-CN" b="0" i="0" dirty="0">
                <a:solidFill>
                  <a:srgbClr val="4D4D4D"/>
                </a:solidFill>
                <a:effectLst/>
                <a:latin typeface="-apple-system"/>
              </a:rPr>
              <a:t>2</a:t>
            </a:r>
            <a:r>
              <a:rPr lang="zh-CN" altLang="en-US" b="0" i="0" dirty="0">
                <a:solidFill>
                  <a:srgbClr val="4D4D4D"/>
                </a:solidFill>
                <a:effectLst/>
                <a:latin typeface="-apple-system"/>
              </a:rPr>
              <a:t>的情况下，依然返回了</a:t>
            </a:r>
            <a:r>
              <a:rPr lang="en-US" altLang="zh-CN" b="0" i="0" dirty="0">
                <a:solidFill>
                  <a:srgbClr val="4D4D4D"/>
                </a:solidFill>
                <a:effectLst/>
                <a:latin typeface="-apple-system"/>
              </a:rPr>
              <a:t>ACK3,ACK4</a:t>
            </a:r>
            <a:r>
              <a:rPr lang="zh-CN" altLang="en-US" b="0" i="0" dirty="0">
                <a:solidFill>
                  <a:srgbClr val="4D4D4D"/>
                </a:solidFill>
                <a:effectLst/>
                <a:latin typeface="-apple-system"/>
              </a:rPr>
              <a:t>。此时窗口已经由之前的</a:t>
            </a:r>
            <a:r>
              <a:rPr lang="en-US" altLang="zh-CN" b="0" i="0" dirty="0">
                <a:solidFill>
                  <a:srgbClr val="4D4D4D"/>
                </a:solidFill>
                <a:effectLst/>
                <a:latin typeface="-apple-system"/>
              </a:rPr>
              <a:t>0-4</a:t>
            </a:r>
            <a:r>
              <a:rPr lang="zh-CN" altLang="en-US" b="0" i="0" dirty="0">
                <a:solidFill>
                  <a:srgbClr val="4D4D4D"/>
                </a:solidFill>
                <a:effectLst/>
                <a:latin typeface="-apple-system"/>
              </a:rPr>
              <a:t>变成了</a:t>
            </a:r>
            <a:r>
              <a:rPr lang="en-US" altLang="zh-CN" b="0" i="0" dirty="0">
                <a:solidFill>
                  <a:srgbClr val="4D4D4D"/>
                </a:solidFill>
                <a:effectLst/>
                <a:latin typeface="-apple-system"/>
              </a:rPr>
              <a:t>2-6</a:t>
            </a:r>
            <a:r>
              <a:rPr lang="zh-CN" altLang="en-US" b="0" i="0" dirty="0">
                <a:solidFill>
                  <a:srgbClr val="4D4D4D"/>
                </a:solidFill>
                <a:effectLst/>
                <a:latin typeface="-apple-system"/>
              </a:rPr>
              <a:t>。当</a:t>
            </a:r>
            <a:r>
              <a:rPr lang="en-US" altLang="zh-CN" b="0" i="0" dirty="0">
                <a:solidFill>
                  <a:srgbClr val="4D4D4D"/>
                </a:solidFill>
                <a:effectLst/>
                <a:latin typeface="-apple-system"/>
              </a:rPr>
              <a:t>ACK1</a:t>
            </a:r>
            <a:r>
              <a:rPr lang="zh-CN" altLang="en-US" b="0" i="0" dirty="0">
                <a:solidFill>
                  <a:srgbClr val="4D4D4D"/>
                </a:solidFill>
                <a:effectLst/>
                <a:latin typeface="-apple-system"/>
              </a:rPr>
              <a:t>返回以后，分组</a:t>
            </a:r>
            <a:r>
              <a:rPr lang="en-US" altLang="zh-CN" b="0" i="0" dirty="0">
                <a:solidFill>
                  <a:srgbClr val="4D4D4D"/>
                </a:solidFill>
                <a:effectLst/>
                <a:latin typeface="-apple-system"/>
              </a:rPr>
              <a:t>5</a:t>
            </a:r>
            <a:r>
              <a:rPr lang="zh-CN" altLang="en-US" b="0" i="0" dirty="0">
                <a:solidFill>
                  <a:srgbClr val="4D4D4D"/>
                </a:solidFill>
                <a:effectLst/>
                <a:latin typeface="-apple-system"/>
              </a:rPr>
              <a:t>，分组</a:t>
            </a:r>
            <a:r>
              <a:rPr lang="en-US" altLang="zh-CN" b="0" i="0" dirty="0">
                <a:solidFill>
                  <a:srgbClr val="4D4D4D"/>
                </a:solidFill>
                <a:effectLst/>
                <a:latin typeface="-apple-system"/>
              </a:rPr>
              <a:t>6</a:t>
            </a:r>
            <a:r>
              <a:rPr lang="zh-CN" altLang="en-US" b="0" i="0" dirty="0">
                <a:solidFill>
                  <a:srgbClr val="4D4D4D"/>
                </a:solidFill>
                <a:effectLst/>
                <a:latin typeface="-apple-system"/>
              </a:rPr>
              <a:t>就已经可以发送。然后在接收方，分组</a:t>
            </a:r>
            <a:r>
              <a:rPr lang="en-US" altLang="zh-CN" b="0" i="0" dirty="0">
                <a:solidFill>
                  <a:srgbClr val="4D4D4D"/>
                </a:solidFill>
                <a:effectLst/>
                <a:latin typeface="-apple-system"/>
              </a:rPr>
              <a:t>3456</a:t>
            </a:r>
            <a:r>
              <a:rPr lang="zh-CN" altLang="en-US" b="0" i="0" dirty="0">
                <a:solidFill>
                  <a:srgbClr val="4D4D4D"/>
                </a:solidFill>
                <a:effectLst/>
                <a:latin typeface="-apple-system"/>
              </a:rPr>
              <a:t>都已经被缓存，</a:t>
            </a:r>
            <a:r>
              <a:rPr lang="zh-CN" altLang="en-US" dirty="0"/>
              <a:t>等待分组</a:t>
            </a:r>
            <a:r>
              <a:rPr lang="en-US" altLang="zh-CN" dirty="0"/>
              <a:t>2</a:t>
            </a:r>
            <a:r>
              <a:rPr lang="zh-CN" altLang="en-US" dirty="0"/>
              <a:t>的计时器超时后，分组</a:t>
            </a:r>
            <a:r>
              <a:rPr lang="en-US" altLang="zh-CN" dirty="0"/>
              <a:t>2</a:t>
            </a:r>
            <a:r>
              <a:rPr lang="zh-CN" altLang="en-US" dirty="0"/>
              <a:t>将重新发送，然后在接收方的分组</a:t>
            </a:r>
            <a:r>
              <a:rPr lang="en-US" altLang="zh-CN" dirty="0"/>
              <a:t>23456</a:t>
            </a:r>
            <a:r>
              <a:rPr lang="zh-CN" altLang="en-US" dirty="0"/>
              <a:t>全部变为接收</a:t>
            </a:r>
            <a:r>
              <a:rPr lang="en-US" altLang="zh-CN" dirty="0"/>
              <a:t>received</a:t>
            </a:r>
            <a:r>
              <a:rPr lang="zh-CN" altLang="en-US" dirty="0"/>
              <a:t>状态。</a:t>
            </a:r>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95</a:t>
            </a:fld>
            <a:endParaRPr kumimoji="1" lang="zh-CN" altLang="en-US"/>
          </a:p>
        </p:txBody>
      </p:sp>
    </p:spTree>
    <p:extLst>
      <p:ext uri="{BB962C8B-B14F-4D97-AF65-F5344CB8AC3E}">
        <p14:creationId xmlns:p14="http://schemas.microsoft.com/office/powerpoint/2010/main" val="10437815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b="0" i="0" dirty="0">
                <a:solidFill>
                  <a:srgbClr val="4D4D4D"/>
                </a:solidFill>
                <a:effectLst/>
                <a:latin typeface="-apple-system"/>
              </a:rPr>
              <a:t>同样将</a:t>
            </a:r>
            <a:r>
              <a:rPr lang="en-US" altLang="zh-CN" b="0" i="0" dirty="0">
                <a:solidFill>
                  <a:srgbClr val="4D4D4D"/>
                </a:solidFill>
                <a:effectLst/>
                <a:latin typeface="-apple-system"/>
              </a:rPr>
              <a:t>ACK2</a:t>
            </a:r>
            <a:r>
              <a:rPr lang="zh-CN" altLang="en-US" b="0" i="0" dirty="0">
                <a:solidFill>
                  <a:srgbClr val="4D4D4D"/>
                </a:solidFill>
                <a:effectLst/>
                <a:latin typeface="-apple-system"/>
              </a:rPr>
              <a:t>丢弃，此时发送方的分组已经由</a:t>
            </a:r>
            <a:r>
              <a:rPr lang="en-US" altLang="zh-CN" b="0" i="0" dirty="0">
                <a:solidFill>
                  <a:srgbClr val="4D4D4D"/>
                </a:solidFill>
                <a:effectLst/>
                <a:latin typeface="-apple-system"/>
              </a:rPr>
              <a:t>0-4</a:t>
            </a:r>
            <a:r>
              <a:rPr lang="zh-CN" altLang="en-US" b="0" i="0" dirty="0">
                <a:solidFill>
                  <a:srgbClr val="4D4D4D"/>
                </a:solidFill>
                <a:effectLst/>
                <a:latin typeface="-apple-system"/>
              </a:rPr>
              <a:t>到了</a:t>
            </a:r>
            <a:r>
              <a:rPr lang="en-US" altLang="zh-CN" b="0" i="0" dirty="0">
                <a:solidFill>
                  <a:srgbClr val="4D4D4D"/>
                </a:solidFill>
                <a:effectLst/>
                <a:latin typeface="-apple-system"/>
              </a:rPr>
              <a:t>2-6,</a:t>
            </a:r>
            <a:r>
              <a:rPr lang="zh-CN" altLang="en-US" b="0" i="0" dirty="0">
                <a:solidFill>
                  <a:srgbClr val="4D4D4D"/>
                </a:solidFill>
                <a:effectLst/>
                <a:latin typeface="-apple-system"/>
              </a:rPr>
              <a:t>在最后</a:t>
            </a:r>
            <a:r>
              <a:rPr lang="en-US" altLang="zh-CN" b="0" i="0" dirty="0">
                <a:solidFill>
                  <a:srgbClr val="4D4D4D"/>
                </a:solidFill>
                <a:effectLst/>
                <a:latin typeface="-apple-system"/>
              </a:rPr>
              <a:t>2-6</a:t>
            </a:r>
            <a:r>
              <a:rPr lang="zh-CN" altLang="en-US" b="0" i="0" dirty="0">
                <a:solidFill>
                  <a:srgbClr val="4D4D4D"/>
                </a:solidFill>
                <a:effectLst/>
                <a:latin typeface="-apple-system"/>
              </a:rPr>
              <a:t>的窗口中，分组</a:t>
            </a:r>
            <a:r>
              <a:rPr lang="en-US" altLang="zh-CN" b="0" i="0" dirty="0">
                <a:solidFill>
                  <a:srgbClr val="4D4D4D"/>
                </a:solidFill>
                <a:effectLst/>
                <a:latin typeface="-apple-system"/>
              </a:rPr>
              <a:t>2</a:t>
            </a:r>
            <a:r>
              <a:rPr lang="zh-CN" altLang="en-US" b="0" i="0" dirty="0">
                <a:solidFill>
                  <a:srgbClr val="4D4D4D"/>
                </a:solidFill>
                <a:effectLst/>
                <a:latin typeface="-apple-system"/>
              </a:rPr>
              <a:t>会因为</a:t>
            </a:r>
            <a:r>
              <a:rPr lang="en-US" altLang="zh-CN" b="0" i="0" dirty="0">
                <a:solidFill>
                  <a:srgbClr val="4D4D4D"/>
                </a:solidFill>
                <a:effectLst/>
                <a:latin typeface="-apple-system"/>
              </a:rPr>
              <a:t>ACK2</a:t>
            </a:r>
            <a:r>
              <a:rPr lang="zh-CN" altLang="en-US" b="0" i="0" dirty="0">
                <a:solidFill>
                  <a:srgbClr val="4D4D4D"/>
                </a:solidFill>
                <a:effectLst/>
                <a:latin typeface="-apple-system"/>
              </a:rPr>
              <a:t>被丢失然后在计时器计时后重新发送一次。</a:t>
            </a:r>
            <a:endParaRPr lang="en-US" altLang="zh-CN" dirty="0"/>
          </a:p>
          <a:p>
            <a:pPr eaLnBrk="1" hangingPunct="1"/>
            <a:r>
              <a:rPr lang="zh-CN" altLang="en-US" dirty="0"/>
              <a:t>如果确认包丢失发生，选择重传</a:t>
            </a:r>
            <a:r>
              <a:rPr lang="en-US" altLang="zh-CN" dirty="0"/>
              <a:t>SR</a:t>
            </a:r>
            <a:r>
              <a:rPr lang="zh-CN" altLang="en-US" dirty="0"/>
              <a:t>的效率是不如回退</a:t>
            </a:r>
            <a:r>
              <a:rPr lang="en-US" altLang="zh-CN" dirty="0"/>
              <a:t>N</a:t>
            </a:r>
            <a:r>
              <a:rPr lang="zh-CN" altLang="en-US" dirty="0"/>
              <a:t>步</a:t>
            </a:r>
            <a:r>
              <a:rPr lang="en-US" altLang="zh-CN" dirty="0"/>
              <a:t>GBN</a:t>
            </a:r>
            <a:r>
              <a:rPr lang="zh-CN" altLang="en-US" dirty="0"/>
              <a:t>的。</a:t>
            </a:r>
            <a:endParaRPr lang="zh-CN" altLang="en-US" sz="3600" dirty="0">
              <a:latin typeface="Arial" pitchFamily="34" charset="0"/>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96</a:t>
            </a:fld>
            <a:endParaRPr kumimoji="1" lang="zh-CN" altLang="en-US"/>
          </a:p>
        </p:txBody>
      </p:sp>
    </p:spTree>
    <p:extLst>
      <p:ext uri="{BB962C8B-B14F-4D97-AF65-F5344CB8AC3E}">
        <p14:creationId xmlns:p14="http://schemas.microsoft.com/office/powerpoint/2010/main" val="35631364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97</a:t>
            </a:fld>
            <a:endParaRPr kumimoji="1" lang="zh-CN" altLang="en-US"/>
          </a:p>
        </p:txBody>
      </p:sp>
    </p:spTree>
    <p:extLst>
      <p:ext uri="{BB962C8B-B14F-4D97-AF65-F5344CB8AC3E}">
        <p14:creationId xmlns:p14="http://schemas.microsoft.com/office/powerpoint/2010/main" val="22966513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39703724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99</a:t>
            </a:fld>
            <a:endParaRPr kumimoji="1" lang="zh-CN" altLang="en-US"/>
          </a:p>
        </p:txBody>
      </p:sp>
    </p:spTree>
    <p:extLst>
      <p:ext uri="{BB962C8B-B14F-4D97-AF65-F5344CB8AC3E}">
        <p14:creationId xmlns:p14="http://schemas.microsoft.com/office/powerpoint/2010/main" val="18100206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100</a:t>
            </a:fld>
            <a:endParaRPr kumimoji="1" lang="zh-CN" altLang="en-US"/>
          </a:p>
        </p:txBody>
      </p:sp>
    </p:spTree>
    <p:extLst>
      <p:ext uri="{BB962C8B-B14F-4D97-AF65-F5344CB8AC3E}">
        <p14:creationId xmlns:p14="http://schemas.microsoft.com/office/powerpoint/2010/main" val="2679584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101</a:t>
            </a:fld>
            <a:endParaRPr kumimoji="1" lang="zh-CN" altLang="en-US"/>
          </a:p>
        </p:txBody>
      </p:sp>
    </p:spTree>
    <p:extLst>
      <p:ext uri="{BB962C8B-B14F-4D97-AF65-F5344CB8AC3E}">
        <p14:creationId xmlns:p14="http://schemas.microsoft.com/office/powerpoint/2010/main" val="279689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、字节填充：对有效载荷部分中出现定界符的处理，即在出现的定界字符之前插入转义字节</a:t>
            </a:r>
            <a:r>
              <a:rPr lang="en-US" altLang="zh-CN" dirty="0"/>
              <a:t>ESC</a:t>
            </a:r>
            <a:r>
              <a:rPr lang="zh-CN" altLang="en-US" dirty="0"/>
              <a:t>，称为字节填充。</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、发送方：仅对</a:t>
            </a:r>
            <a:r>
              <a:rPr lang="zh-CN" altLang="en-US" baseline="0" dirty="0"/>
              <a:t> 有效载荷 部分，进行填充。</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18027748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102</a:t>
            </a:fld>
            <a:endParaRPr kumimoji="1" lang="zh-CN" altLang="en-US"/>
          </a:p>
        </p:txBody>
      </p:sp>
    </p:spTree>
    <p:extLst>
      <p:ext uri="{BB962C8B-B14F-4D97-AF65-F5344CB8AC3E}">
        <p14:creationId xmlns:p14="http://schemas.microsoft.com/office/powerpoint/2010/main" val="6288896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主要有两种应用情形：</a:t>
            </a:r>
            <a:endParaRPr lang="en-US" altLang="zh-CN" dirty="0"/>
          </a:p>
          <a:p>
            <a:r>
              <a:rPr lang="zh-CN" altLang="en-US" dirty="0"/>
              <a:t>（</a:t>
            </a:r>
            <a:r>
              <a:rPr lang="en-US" altLang="zh-CN" dirty="0"/>
              <a:t>1) </a:t>
            </a:r>
            <a:r>
              <a:rPr lang="zh-CN" altLang="en-US" dirty="0"/>
              <a:t>拥有</a:t>
            </a:r>
            <a:r>
              <a:rPr lang="en-US" altLang="zh-CN" dirty="0"/>
              <a:t>LAN</a:t>
            </a:r>
            <a:r>
              <a:rPr lang="zh-CN" altLang="en-US" dirty="0"/>
              <a:t>的单位，每个</a:t>
            </a:r>
            <a:r>
              <a:rPr lang="en-US" altLang="zh-CN" dirty="0"/>
              <a:t>LAN</a:t>
            </a:r>
            <a:r>
              <a:rPr lang="zh-CN" altLang="en-US" dirty="0"/>
              <a:t>都有一个或者多个路由器与外界联系，它们通过租用线路，链接到远程的路由器，这些路由器与租用线路构成通信子网，</a:t>
            </a:r>
            <a:r>
              <a:rPr lang="en-US" altLang="zh-CN" dirty="0"/>
              <a:t>Internet</a:t>
            </a:r>
            <a:r>
              <a:rPr lang="zh-CN" altLang="en-US" dirty="0"/>
              <a:t>正是在这些通信子网上建立起来的。</a:t>
            </a:r>
            <a:endParaRPr lang="en-US" altLang="zh-CN" dirty="0"/>
          </a:p>
          <a:p>
            <a:r>
              <a:rPr lang="zh-CN" altLang="en-US" dirty="0"/>
              <a:t>（</a:t>
            </a:r>
            <a:r>
              <a:rPr lang="en-US" altLang="zh-CN" dirty="0"/>
              <a:t>2)</a:t>
            </a:r>
            <a:r>
              <a:rPr lang="en-US" altLang="zh-CN" baseline="0" dirty="0"/>
              <a:t> </a:t>
            </a:r>
            <a:r>
              <a:rPr lang="zh-CN" altLang="en-US" dirty="0"/>
              <a:t>个人用户的</a:t>
            </a:r>
            <a:r>
              <a:rPr lang="en-US" altLang="zh-CN" dirty="0"/>
              <a:t>PC</a:t>
            </a:r>
            <a:r>
              <a:rPr lang="zh-CN" altLang="en-US" dirty="0"/>
              <a:t>通过调制解调器呼叫</a:t>
            </a:r>
            <a:r>
              <a:rPr lang="en-US" altLang="zh-CN" dirty="0"/>
              <a:t>Internet</a:t>
            </a:r>
            <a:r>
              <a:rPr lang="zh-CN" altLang="en-US" dirty="0"/>
              <a:t>服务提供商的路由器，来实现与互联网的互连。用户终止会话之后，</a:t>
            </a:r>
            <a:r>
              <a:rPr lang="en-US" altLang="zh-CN" dirty="0"/>
              <a:t>PC</a:t>
            </a:r>
            <a:r>
              <a:rPr lang="zh-CN" altLang="en-US" dirty="0"/>
              <a:t>与路由器之间的链接也就终止。</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104</a:t>
            </a:fld>
            <a:endParaRPr kumimoji="1" lang="zh-CN" altLang="en-US"/>
          </a:p>
        </p:txBody>
      </p:sp>
    </p:spTree>
    <p:extLst>
      <p:ext uri="{BB962C8B-B14F-4D97-AF65-F5344CB8AC3E}">
        <p14:creationId xmlns:p14="http://schemas.microsoft.com/office/powerpoint/2010/main" val="8684970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详细功能说明：</a:t>
            </a:r>
            <a:endParaRPr lang="en-US" altLang="zh-CN" dirty="0"/>
          </a:p>
          <a:p>
            <a:r>
              <a:rPr lang="zh-CN" altLang="en-US" dirty="0"/>
              <a:t>（</a:t>
            </a:r>
            <a:r>
              <a:rPr lang="en-US" altLang="zh-CN" dirty="0"/>
              <a:t>1</a:t>
            </a:r>
            <a:r>
              <a:rPr lang="zh-CN" altLang="en-US" dirty="0"/>
              <a:t>）能够完成通信的简单协议</a:t>
            </a:r>
            <a:endParaRPr lang="en-US" altLang="zh-CN" dirty="0"/>
          </a:p>
          <a:p>
            <a:r>
              <a:rPr lang="zh-CN" altLang="en-US" dirty="0"/>
              <a:t>数据链路层的帧，不需要提供纠错，不需要序号，不需要流量控制。误码率高的无线链路上会有更复杂的链路层协议。</a:t>
            </a:r>
            <a:r>
              <a:rPr lang="en-US" altLang="zh-CN" dirty="0"/>
              <a:t>PPP</a:t>
            </a:r>
            <a:r>
              <a:rPr lang="zh-CN" altLang="en-US" dirty="0"/>
              <a:t>数据链路层：接收方收到一个帧，就进行</a:t>
            </a:r>
            <a:r>
              <a:rPr lang="en-US" altLang="zh-CN" dirty="0"/>
              <a:t>CRC</a:t>
            </a:r>
            <a:r>
              <a:rPr lang="zh-CN" altLang="en-US" dirty="0"/>
              <a:t>检验，如</a:t>
            </a:r>
            <a:r>
              <a:rPr lang="en-US" altLang="zh-CN" dirty="0"/>
              <a:t>CRC</a:t>
            </a:r>
            <a:r>
              <a:rPr lang="zh-CN" altLang="en-US" dirty="0"/>
              <a:t>检验正确，就收下这个帧；反之，丢弃帧，其它什么也不做。</a:t>
            </a:r>
            <a:endParaRPr lang="en-US" altLang="zh-CN" dirty="0"/>
          </a:p>
          <a:p>
            <a:r>
              <a:rPr lang="zh-CN" altLang="en-US" dirty="0"/>
              <a:t>（</a:t>
            </a:r>
            <a:r>
              <a:rPr lang="en-US" altLang="zh-CN" dirty="0"/>
              <a:t>2</a:t>
            </a:r>
            <a:r>
              <a:rPr lang="zh-CN" altLang="en-US" dirty="0"/>
              <a:t>）利用帧定界符封装成帧</a:t>
            </a:r>
          </a:p>
          <a:p>
            <a:r>
              <a:rPr lang="en-US" altLang="zh-CN" dirty="0"/>
              <a:t>PPP</a:t>
            </a:r>
            <a:r>
              <a:rPr lang="zh-CN" altLang="en-US" dirty="0"/>
              <a:t>协议必须使用特殊的字符作为帧定界符（标志一个帧的开始和结束的字符），以便使接收端从收到的比特流中能准确地找出帧的开始和结束位置。</a:t>
            </a:r>
          </a:p>
          <a:p>
            <a:r>
              <a:rPr lang="zh-CN" altLang="en-US" dirty="0"/>
              <a:t>（</a:t>
            </a:r>
            <a:r>
              <a:rPr lang="en-US" altLang="zh-CN" dirty="0"/>
              <a:t>3</a:t>
            </a:r>
            <a:r>
              <a:rPr lang="zh-CN" altLang="en-US" dirty="0"/>
              <a:t>）填充技术实现透明数据传输</a:t>
            </a:r>
          </a:p>
          <a:p>
            <a:r>
              <a:rPr lang="en-US" altLang="zh-CN" dirty="0"/>
              <a:t>PPP</a:t>
            </a:r>
            <a:r>
              <a:rPr lang="zh-CN" altLang="en-US" dirty="0"/>
              <a:t>协议必须保证数据传输的透明性。采取有效的措施解决，与帧定界符相同的比特组合（同步链路：零比特填充；异步链路：字节填充）。</a:t>
            </a:r>
          </a:p>
          <a:p>
            <a:r>
              <a:rPr lang="zh-CN" altLang="en-US" dirty="0"/>
              <a:t>（</a:t>
            </a:r>
            <a:r>
              <a:rPr lang="en-US" altLang="zh-CN" dirty="0"/>
              <a:t>4</a:t>
            </a:r>
            <a:r>
              <a:rPr lang="zh-CN" altLang="en-US" dirty="0"/>
              <a:t>）同时支持链路上的多种网络层协议</a:t>
            </a:r>
          </a:p>
          <a:p>
            <a:r>
              <a:rPr lang="en-US" altLang="zh-CN" dirty="0"/>
              <a:t>PPP</a:t>
            </a:r>
            <a:r>
              <a:rPr lang="zh-CN" altLang="en-US" dirty="0"/>
              <a:t>协议能够在同一条物理链路上同时支持多种网络层协议（如</a:t>
            </a:r>
            <a:r>
              <a:rPr lang="en-US" altLang="zh-CN" dirty="0"/>
              <a:t>IP</a:t>
            </a:r>
            <a:r>
              <a:rPr lang="zh-CN" altLang="en-US" dirty="0"/>
              <a:t>和</a:t>
            </a:r>
            <a:r>
              <a:rPr lang="en-US" altLang="zh-CN" dirty="0"/>
              <a:t>IPX</a:t>
            </a:r>
            <a:r>
              <a:rPr lang="zh-CN" altLang="en-US" dirty="0"/>
              <a:t>等）的运行。点对点链路连接的是局域网或路由器，</a:t>
            </a:r>
            <a:r>
              <a:rPr lang="en-US" altLang="zh-CN" dirty="0"/>
              <a:t>PPP</a:t>
            </a:r>
            <a:r>
              <a:rPr lang="zh-CN" altLang="en-US" dirty="0"/>
              <a:t>协议必须同时支持在链路所连接的局域网或路由器上运行的各种网络协议。</a:t>
            </a:r>
          </a:p>
          <a:p>
            <a:r>
              <a:rPr lang="zh-CN" altLang="en-US" dirty="0"/>
              <a:t>（</a:t>
            </a:r>
            <a:r>
              <a:rPr lang="en-US" altLang="zh-CN" dirty="0"/>
              <a:t>5</a:t>
            </a:r>
            <a:r>
              <a:rPr lang="zh-CN" altLang="en-US" dirty="0"/>
              <a:t>）能够在不同的链路上运行</a:t>
            </a:r>
          </a:p>
          <a:p>
            <a:r>
              <a:rPr lang="zh-CN" altLang="en-US" dirty="0"/>
              <a:t>要支持在多种类型的链路上运行。如：串行的链路、并行的链路、同步的或异步链路，低速或高速的，电信号或光信号的链路，动态交换的或静态非交换的链路。如</a:t>
            </a:r>
            <a:r>
              <a:rPr lang="en-US" altLang="zh-CN" dirty="0" err="1"/>
              <a:t>PPPoE</a:t>
            </a:r>
            <a:r>
              <a:rPr lang="zh-CN" altLang="en-US" dirty="0"/>
              <a:t>，就是支持以太网上运行的</a:t>
            </a:r>
            <a:r>
              <a:rPr lang="en-US" altLang="zh-CN" dirty="0"/>
              <a:t>PPP</a:t>
            </a:r>
            <a:r>
              <a:rPr lang="zh-CN" altLang="en-US" dirty="0"/>
              <a:t>协议。</a:t>
            </a:r>
            <a:endParaRPr lang="en-US" altLang="zh-CN" dirty="0"/>
          </a:p>
          <a:p>
            <a:r>
              <a:rPr lang="zh-CN" altLang="en-US" dirty="0"/>
              <a:t>（</a:t>
            </a:r>
            <a:r>
              <a:rPr lang="en-US" altLang="zh-CN" dirty="0"/>
              <a:t>6</a:t>
            </a:r>
            <a:r>
              <a:rPr lang="zh-CN" altLang="en-US" dirty="0"/>
              <a:t>）帧的差错检测</a:t>
            </a:r>
            <a:endParaRPr lang="en-US" altLang="zh-CN" dirty="0"/>
          </a:p>
          <a:p>
            <a:r>
              <a:rPr lang="en-US" altLang="zh-CN" dirty="0"/>
              <a:t>PPP</a:t>
            </a:r>
            <a:r>
              <a:rPr lang="zh-CN" altLang="en-US" dirty="0"/>
              <a:t>协议必须能够对接收端收到的帧进行检测，并立即丢弃有差错的帧。如果不这么做，差错的无用帧就还要在网络中继续转发，浪费资源。</a:t>
            </a:r>
          </a:p>
          <a:p>
            <a:r>
              <a:rPr lang="zh-CN" altLang="en-US" dirty="0"/>
              <a:t>（</a:t>
            </a:r>
            <a:r>
              <a:rPr lang="en-US" altLang="zh-CN" dirty="0"/>
              <a:t>7</a:t>
            </a:r>
            <a:r>
              <a:rPr lang="zh-CN" altLang="en-US" dirty="0"/>
              <a:t>）实时监测链路工作状态</a:t>
            </a:r>
            <a:endParaRPr lang="en-US" altLang="zh-CN" dirty="0"/>
          </a:p>
          <a:p>
            <a:r>
              <a:rPr lang="zh-CN" altLang="en-US" dirty="0"/>
              <a:t>必须具有一种机制能够及时的自动检测出链路是否处于正常工作状态。如：线路出现故障，又恢复正常时。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8</a:t>
            </a:r>
            <a:r>
              <a:rPr lang="zh-CN" altLang="en-US" dirty="0"/>
              <a:t>）设置链路最大传输单元（</a:t>
            </a:r>
            <a:r>
              <a:rPr lang="en-US" altLang="zh-CN" dirty="0"/>
              <a:t>MTU</a:t>
            </a:r>
            <a:r>
              <a:rPr lang="zh-CN" altLang="en-US" dirty="0"/>
              <a:t>）</a:t>
            </a:r>
          </a:p>
          <a:p>
            <a:r>
              <a:rPr lang="en-US" altLang="zh-CN" dirty="0"/>
              <a:t>PPP</a:t>
            </a:r>
            <a:r>
              <a:rPr lang="zh-CN" altLang="en-US" dirty="0"/>
              <a:t>协议必须对每种类型的点对点链路设置最大传送单元</a:t>
            </a:r>
            <a:r>
              <a:rPr lang="en-US" altLang="zh-CN" dirty="0"/>
              <a:t>MTU</a:t>
            </a:r>
            <a:r>
              <a:rPr lang="zh-CN" altLang="en-US" dirty="0"/>
              <a:t>的标准默认值（多数网络实现都规定了这种上限）。</a:t>
            </a:r>
            <a:r>
              <a:rPr lang="en-US" altLang="zh-CN" dirty="0"/>
              <a:t>MTU</a:t>
            </a:r>
            <a:r>
              <a:rPr lang="zh-CN" altLang="en-US" dirty="0"/>
              <a:t>是数据链路层的帧可以载荷的数据部分的最大长度，而不是帧的总长度。如果高层协议发送的分组（</a:t>
            </a:r>
            <a:r>
              <a:rPr lang="en-US" altLang="zh-CN" dirty="0"/>
              <a:t>IP</a:t>
            </a:r>
            <a:r>
              <a:rPr lang="zh-CN" altLang="en-US" dirty="0"/>
              <a:t>分组）过长超过</a:t>
            </a:r>
            <a:r>
              <a:rPr lang="en-US" altLang="zh-CN" dirty="0"/>
              <a:t>MTU</a:t>
            </a:r>
            <a:r>
              <a:rPr lang="zh-CN" altLang="en-US" dirty="0"/>
              <a:t>值，</a:t>
            </a:r>
            <a:r>
              <a:rPr lang="en-US" altLang="zh-CN" dirty="0"/>
              <a:t>PPP</a:t>
            </a:r>
            <a:r>
              <a:rPr lang="zh-CN" altLang="en-US" dirty="0"/>
              <a:t>协议就要丢弃这样的帧，并返回差错。（通常高层协议会根据链路层的</a:t>
            </a:r>
            <a:r>
              <a:rPr lang="en-US" altLang="zh-CN" dirty="0"/>
              <a:t>MTU</a:t>
            </a:r>
            <a:r>
              <a:rPr lang="zh-CN" altLang="en-US" dirty="0"/>
              <a:t>，进行分片）</a:t>
            </a:r>
          </a:p>
          <a:p>
            <a:r>
              <a:rPr lang="zh-CN" altLang="en-US" dirty="0"/>
              <a:t>（</a:t>
            </a:r>
            <a:r>
              <a:rPr lang="en-US" altLang="zh-CN" dirty="0"/>
              <a:t>9</a:t>
            </a:r>
            <a:r>
              <a:rPr lang="zh-CN" altLang="en-US" dirty="0"/>
              <a:t>）网络层地址协商机制</a:t>
            </a:r>
          </a:p>
          <a:p>
            <a:r>
              <a:rPr lang="en-US" altLang="zh-CN" dirty="0"/>
              <a:t>PPP</a:t>
            </a:r>
            <a:r>
              <a:rPr lang="zh-CN" altLang="en-US" dirty="0"/>
              <a:t>必须提供一种机制使通信的两个网络层的实体能够通过协商知道或能够配置彼此的网络层地址。如在拨号连接的链路中，仅仅在链路层建立了连接而不知道对方网络层地址，则还不能够保证网络层能够传送分组。</a:t>
            </a:r>
          </a:p>
          <a:p>
            <a:r>
              <a:rPr lang="zh-CN" altLang="en-US" dirty="0"/>
              <a:t>（</a:t>
            </a:r>
            <a:r>
              <a:rPr lang="en-US" altLang="zh-CN" dirty="0"/>
              <a:t>10</a:t>
            </a:r>
            <a:r>
              <a:rPr lang="zh-CN" altLang="en-US" dirty="0"/>
              <a:t>）数据压缩协商机制</a:t>
            </a:r>
          </a:p>
          <a:p>
            <a:r>
              <a:rPr lang="zh-CN" altLang="en-US" dirty="0"/>
              <a:t>提供一种方法来协商使用数据压缩算法。如压缩</a:t>
            </a:r>
            <a:r>
              <a:rPr lang="en-US" altLang="zh-CN" dirty="0"/>
              <a:t>TCP</a:t>
            </a:r>
            <a:r>
              <a:rPr lang="zh-CN" altLang="en-US" dirty="0"/>
              <a:t>和</a:t>
            </a:r>
            <a:r>
              <a:rPr lang="en-US" altLang="zh-CN" dirty="0"/>
              <a:t>IP</a:t>
            </a:r>
            <a:r>
              <a:rPr lang="zh-CN" altLang="en-US" dirty="0"/>
              <a:t>数据报头的，减少链路上发送的比特数。</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105</a:t>
            </a:fld>
            <a:endParaRPr kumimoji="1" lang="zh-CN" altLang="en-US"/>
          </a:p>
        </p:txBody>
      </p:sp>
    </p:spTree>
    <p:extLst>
      <p:ext uri="{BB962C8B-B14F-4D97-AF65-F5344CB8AC3E}">
        <p14:creationId xmlns:p14="http://schemas.microsoft.com/office/powerpoint/2010/main" val="6167038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t>（</a:t>
            </a:r>
            <a:r>
              <a:rPr lang="en-US" altLang="zh-CN" dirty="0"/>
              <a:t>1</a:t>
            </a:r>
            <a:r>
              <a:rPr lang="zh-CN" altLang="en-US" dirty="0"/>
              <a:t>）帧数据的纠错功能</a:t>
            </a:r>
            <a:endParaRPr lang="en-US" altLang="zh-CN" dirty="0"/>
          </a:p>
          <a:p>
            <a:r>
              <a:rPr lang="en-US" altLang="zh-CN" dirty="0"/>
              <a:t>TCP/IP</a:t>
            </a:r>
            <a:r>
              <a:rPr lang="zh-CN" altLang="en-US" dirty="0"/>
              <a:t>协议族中，可靠传输由</a:t>
            </a:r>
            <a:r>
              <a:rPr lang="en-US" altLang="zh-CN" dirty="0"/>
              <a:t>TCP</a:t>
            </a:r>
            <a:r>
              <a:rPr lang="zh-CN" altLang="en-US" dirty="0"/>
              <a:t>协议负责，数据链路层的</a:t>
            </a:r>
            <a:r>
              <a:rPr lang="en-US" altLang="zh-CN" dirty="0"/>
              <a:t>PPP</a:t>
            </a:r>
            <a:r>
              <a:rPr lang="zh-CN" altLang="en-US" dirty="0"/>
              <a:t>协议只进行检错。</a:t>
            </a:r>
            <a:r>
              <a:rPr lang="en-US" altLang="zh-CN" dirty="0"/>
              <a:t>PPP</a:t>
            </a:r>
            <a:r>
              <a:rPr lang="zh-CN" altLang="en-US" dirty="0"/>
              <a:t>协议是不可靠传输协议。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2</a:t>
            </a:r>
            <a:r>
              <a:rPr lang="zh-CN" altLang="en-US" dirty="0"/>
              <a:t>）流量控制功能</a:t>
            </a:r>
            <a:endParaRPr lang="en-US" altLang="zh-CN" dirty="0"/>
          </a:p>
          <a:p>
            <a:r>
              <a:rPr lang="zh-CN" altLang="en-US" dirty="0"/>
              <a:t>在</a:t>
            </a:r>
            <a:r>
              <a:rPr lang="en-US" altLang="zh-CN" dirty="0"/>
              <a:t>TCP/IP</a:t>
            </a:r>
            <a:r>
              <a:rPr lang="zh-CN" altLang="en-US" dirty="0"/>
              <a:t>协议中，端到端的流量控制由</a:t>
            </a:r>
            <a:r>
              <a:rPr lang="en-US" altLang="zh-CN" dirty="0"/>
              <a:t>TCP</a:t>
            </a:r>
            <a:r>
              <a:rPr lang="zh-CN" altLang="en-US" dirty="0"/>
              <a:t>负责，</a:t>
            </a:r>
            <a:r>
              <a:rPr lang="en-US" altLang="zh-CN" dirty="0"/>
              <a:t>PPP</a:t>
            </a:r>
            <a:r>
              <a:rPr lang="zh-CN" altLang="en-US" dirty="0"/>
              <a:t>协议不需要重复进行流量控制。</a:t>
            </a:r>
          </a:p>
          <a:p>
            <a:r>
              <a:rPr lang="zh-CN" altLang="en-US" dirty="0"/>
              <a:t>（</a:t>
            </a:r>
            <a:r>
              <a:rPr lang="en-US" altLang="zh-CN" dirty="0"/>
              <a:t>3</a:t>
            </a:r>
            <a:r>
              <a:rPr lang="zh-CN" altLang="en-US" dirty="0"/>
              <a:t>）可靠传输功能</a:t>
            </a:r>
          </a:p>
          <a:p>
            <a:r>
              <a:rPr lang="en-US" altLang="zh-CN" dirty="0"/>
              <a:t>PPP</a:t>
            </a:r>
            <a:r>
              <a:rPr lang="zh-CN" altLang="en-US" dirty="0"/>
              <a:t>为不可靠协议，不使用帧的序号。不可靠网络中可能使用有序号的工作方式。</a:t>
            </a:r>
          </a:p>
          <a:p>
            <a:r>
              <a:rPr lang="zh-CN" altLang="en-US" dirty="0"/>
              <a:t>（</a:t>
            </a:r>
            <a:r>
              <a:rPr lang="en-US" altLang="zh-CN" dirty="0"/>
              <a:t>4</a:t>
            </a:r>
            <a:r>
              <a:rPr lang="zh-CN" altLang="en-US" dirty="0"/>
              <a:t>）多点连接功能</a:t>
            </a:r>
          </a:p>
          <a:p>
            <a:r>
              <a:rPr lang="en-US" altLang="zh-CN" dirty="0"/>
              <a:t>PPP</a:t>
            </a:r>
            <a:r>
              <a:rPr lang="zh-CN" altLang="en-US" dirty="0"/>
              <a:t>协议不支持多点线路，而只支持点对点的链路通信。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5</a:t>
            </a:r>
            <a:r>
              <a:rPr lang="zh-CN" altLang="en-US" dirty="0"/>
              <a:t>）单工和半双工链路 </a:t>
            </a:r>
          </a:p>
          <a:p>
            <a:r>
              <a:rPr lang="en-US" altLang="zh-CN" dirty="0"/>
              <a:t>PPP</a:t>
            </a:r>
            <a:r>
              <a:rPr lang="zh-CN" altLang="en-US" dirty="0"/>
              <a:t>协议只支持全双工链路</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106</a:t>
            </a:fld>
            <a:endParaRPr kumimoji="1" lang="zh-CN" altLang="en-US"/>
          </a:p>
        </p:txBody>
      </p:sp>
    </p:spTree>
    <p:extLst>
      <p:ext uri="{BB962C8B-B14F-4D97-AF65-F5344CB8AC3E}">
        <p14:creationId xmlns:p14="http://schemas.microsoft.com/office/powerpoint/2010/main" val="22186039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PPP </a:t>
            </a:r>
            <a:r>
              <a:rPr lang="zh-CN" altLang="en-US" dirty="0"/>
              <a:t>帧的首部和尾部分别为 </a:t>
            </a:r>
            <a:r>
              <a:rPr lang="en-US" altLang="zh-CN" dirty="0"/>
              <a:t>4 </a:t>
            </a:r>
            <a:r>
              <a:rPr lang="zh-CN" altLang="en-US" dirty="0"/>
              <a:t>个字段和 </a:t>
            </a:r>
            <a:r>
              <a:rPr lang="en-US" altLang="zh-CN" dirty="0"/>
              <a:t>2 </a:t>
            </a:r>
            <a:r>
              <a:rPr lang="zh-CN" altLang="en-US" dirty="0"/>
              <a:t>个字段。</a:t>
            </a:r>
          </a:p>
          <a:p>
            <a:r>
              <a:rPr lang="zh-CN" altLang="en-US" dirty="0"/>
              <a:t>标志字段 </a:t>
            </a:r>
            <a:r>
              <a:rPr lang="en-US" altLang="zh-CN" dirty="0"/>
              <a:t>F = </a:t>
            </a:r>
            <a:r>
              <a:rPr lang="en-US" altLang="zh-CN" dirty="0" err="1"/>
              <a:t>0x7E</a:t>
            </a:r>
            <a:r>
              <a:rPr lang="en-US" altLang="zh-CN" dirty="0"/>
              <a:t> </a:t>
            </a:r>
            <a:r>
              <a:rPr lang="zh-CN" altLang="en-US" dirty="0"/>
              <a:t>（符号“</a:t>
            </a:r>
            <a:r>
              <a:rPr lang="en-US" altLang="zh-CN" dirty="0" err="1"/>
              <a:t>0x</a:t>
            </a:r>
            <a:r>
              <a:rPr lang="en-US" altLang="zh-CN" dirty="0"/>
              <a:t>”</a:t>
            </a:r>
            <a:r>
              <a:rPr lang="zh-CN" altLang="en-US" dirty="0"/>
              <a:t>表示后面的字符是用十六进制表示。十六进制的 </a:t>
            </a:r>
            <a:r>
              <a:rPr lang="en-US" altLang="zh-CN" dirty="0" err="1"/>
              <a:t>7E</a:t>
            </a:r>
            <a:r>
              <a:rPr lang="en-US" altLang="zh-CN" dirty="0"/>
              <a:t> </a:t>
            </a:r>
            <a:r>
              <a:rPr lang="zh-CN" altLang="en-US" dirty="0"/>
              <a:t>的二进制表示是 </a:t>
            </a:r>
            <a:r>
              <a:rPr lang="en-US" altLang="zh-CN" dirty="0"/>
              <a:t>01111110</a:t>
            </a:r>
            <a:r>
              <a:rPr lang="zh-CN" altLang="en-US" dirty="0"/>
              <a:t>）。</a:t>
            </a:r>
          </a:p>
          <a:p>
            <a:r>
              <a:rPr lang="zh-CN" altLang="en-US" dirty="0"/>
              <a:t>地址字段 </a:t>
            </a:r>
            <a:r>
              <a:rPr lang="en-US" altLang="zh-CN" dirty="0"/>
              <a:t>A </a:t>
            </a:r>
            <a:r>
              <a:rPr lang="zh-CN" altLang="en-US" dirty="0"/>
              <a:t>只置为 </a:t>
            </a:r>
            <a:r>
              <a:rPr lang="en-US" altLang="zh-CN" dirty="0" err="1"/>
              <a:t>0xFF</a:t>
            </a:r>
            <a:r>
              <a:rPr lang="zh-CN" altLang="en-US" dirty="0"/>
              <a:t>。地址字段实际上并不起作用。</a:t>
            </a:r>
          </a:p>
          <a:p>
            <a:r>
              <a:rPr lang="zh-CN" altLang="en-US" dirty="0"/>
              <a:t>控制字段 </a:t>
            </a:r>
            <a:r>
              <a:rPr lang="en-US" altLang="zh-CN" dirty="0"/>
              <a:t>C </a:t>
            </a:r>
            <a:r>
              <a:rPr lang="zh-CN" altLang="en-US" dirty="0"/>
              <a:t>通常置为 </a:t>
            </a:r>
            <a:r>
              <a:rPr lang="en-US" altLang="zh-CN" dirty="0" err="1"/>
              <a:t>0x03</a:t>
            </a:r>
            <a:r>
              <a:rPr lang="zh-CN" altLang="en-US" dirty="0"/>
              <a:t>。</a:t>
            </a:r>
          </a:p>
          <a:p>
            <a:r>
              <a:rPr lang="en-US" altLang="zh-CN" dirty="0"/>
              <a:t>PPP </a:t>
            </a:r>
            <a:r>
              <a:rPr lang="zh-CN" altLang="en-US" dirty="0"/>
              <a:t>是面向字节的，所有的 </a:t>
            </a:r>
            <a:r>
              <a:rPr lang="en-US" altLang="zh-CN" dirty="0"/>
              <a:t>PPP </a:t>
            </a:r>
            <a:r>
              <a:rPr lang="zh-CN" altLang="en-US" dirty="0"/>
              <a:t>帧的长度都是整数字节。</a:t>
            </a:r>
            <a:endParaRPr lang="en-US" altLang="zh-CN" dirty="0"/>
          </a:p>
          <a:p>
            <a:endParaRPr lang="en-US" altLang="zh-CN" dirty="0"/>
          </a:p>
          <a:p>
            <a:pPr>
              <a:lnSpc>
                <a:spcPts val="3600"/>
              </a:lnSpc>
            </a:pPr>
            <a:r>
              <a:rPr lang="en-US" altLang="zh-CN" dirty="0">
                <a:latin typeface="微软雅黑" panose="020B0503020204020204" pitchFamily="34" charset="-122"/>
                <a:ea typeface="微软雅黑" panose="020B0503020204020204" pitchFamily="34" charset="-122"/>
              </a:rPr>
              <a:t>PPP 2 </a:t>
            </a:r>
            <a:r>
              <a:rPr lang="zh-CN" altLang="en-US" dirty="0">
                <a:latin typeface="微软雅黑" panose="020B0503020204020204" pitchFamily="34" charset="-122"/>
                <a:ea typeface="微软雅黑" panose="020B0503020204020204" pitchFamily="34" charset="-122"/>
              </a:rPr>
              <a:t>个字节的协议字段</a:t>
            </a:r>
            <a:endParaRPr lang="en-US" altLang="zh-CN" dirty="0">
              <a:latin typeface="微软雅黑" panose="020B0503020204020204" pitchFamily="34" charset="-122"/>
              <a:ea typeface="微软雅黑" panose="020B0503020204020204" pitchFamily="34" charset="-122"/>
            </a:endParaRP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0x0021 </a:t>
            </a:r>
            <a:r>
              <a:rPr lang="zh-CN" altLang="en-US" dirty="0">
                <a:latin typeface="微软雅黑" panose="020B0503020204020204" pitchFamily="34" charset="-122"/>
                <a:ea typeface="微软雅黑" panose="020B0503020204020204" pitchFamily="34" charset="-122"/>
              </a:rPr>
              <a:t>时，信息字段是 </a:t>
            </a:r>
            <a:r>
              <a:rPr lang="en-US" altLang="zh-CN" dirty="0">
                <a:latin typeface="微软雅黑" panose="020B0503020204020204" pitchFamily="34" charset="-122"/>
                <a:ea typeface="微软雅黑" panose="020B0503020204020204" pitchFamily="34" charset="-122"/>
              </a:rPr>
              <a:t>IP </a:t>
            </a:r>
            <a:r>
              <a:rPr lang="zh-CN" altLang="en-US" dirty="0">
                <a:latin typeface="微软雅黑" panose="020B0503020204020204" pitchFamily="34" charset="-122"/>
                <a:ea typeface="微软雅黑" panose="020B0503020204020204" pitchFamily="34" charset="-122"/>
              </a:rPr>
              <a:t>数据报</a:t>
            </a: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0x8021 </a:t>
            </a:r>
            <a:r>
              <a:rPr lang="zh-CN" altLang="en-US" dirty="0">
                <a:latin typeface="微软雅黑" panose="020B0503020204020204" pitchFamily="34" charset="-122"/>
                <a:ea typeface="微软雅黑" panose="020B0503020204020204" pitchFamily="34" charset="-122"/>
              </a:rPr>
              <a:t>时，信息字段是网络控制数据 </a:t>
            </a:r>
            <a:r>
              <a:rPr lang="en-US" altLang="zh-CN" dirty="0">
                <a:latin typeface="微软雅黑" panose="020B0503020204020204" pitchFamily="34" charset="-122"/>
                <a:ea typeface="微软雅黑" panose="020B0503020204020204" pitchFamily="34" charset="-122"/>
              </a:rPr>
              <a:t>NCP</a:t>
            </a:r>
            <a:endParaRPr lang="zh-CN" altLang="en-US" dirty="0">
              <a:latin typeface="微软雅黑" panose="020B0503020204020204" pitchFamily="34" charset="-122"/>
              <a:ea typeface="微软雅黑" panose="020B0503020204020204" pitchFamily="34" charset="-122"/>
            </a:endParaRP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0xC021 </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信息字段是链路控制数据 </a:t>
            </a:r>
            <a:r>
              <a:rPr lang="en-US" altLang="zh-CN" dirty="0">
                <a:latin typeface="微软雅黑" panose="020B0503020204020204" pitchFamily="34" charset="-122"/>
                <a:ea typeface="微软雅黑" panose="020B0503020204020204" pitchFamily="34" charset="-122"/>
              </a:rPr>
              <a:t>LCP</a:t>
            </a: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0xC023 </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信息字段是口令鉴别协议数据</a:t>
            </a:r>
            <a:endParaRPr lang="en-US" altLang="zh-CN" dirty="0">
              <a:latin typeface="微软雅黑" panose="020B0503020204020204" pitchFamily="34" charset="-122"/>
              <a:ea typeface="微软雅黑" panose="020B0503020204020204" pitchFamily="34" charset="-122"/>
            </a:endParaRP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0xC025 </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信息字段是链路质量报告</a:t>
            </a:r>
            <a:endParaRPr lang="en-US" altLang="zh-CN" dirty="0">
              <a:latin typeface="微软雅黑" panose="020B0503020204020204" pitchFamily="34" charset="-122"/>
              <a:ea typeface="微软雅黑" panose="020B0503020204020204" pitchFamily="34" charset="-122"/>
            </a:endParaRPr>
          </a:p>
          <a:p>
            <a:pPr lvl="1">
              <a:lnSpc>
                <a:spcPts val="3600"/>
              </a:lnSpc>
            </a:pPr>
            <a:r>
              <a:rPr lang="zh-CN" altLang="en-US" dirty="0">
                <a:latin typeface="微软雅黑" panose="020B0503020204020204" pitchFamily="34" charset="-122"/>
                <a:ea typeface="微软雅黑" panose="020B0503020204020204" pitchFamily="34" charset="-122"/>
              </a:rPr>
              <a:t>当协议字段为 </a:t>
            </a:r>
            <a:r>
              <a:rPr lang="en-US" altLang="zh-CN" dirty="0">
                <a:latin typeface="微软雅黑" panose="020B0503020204020204" pitchFamily="34" charset="-122"/>
                <a:ea typeface="微软雅黑" panose="020B0503020204020204" pitchFamily="34" charset="-122"/>
              </a:rPr>
              <a:t>0xC223 </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信息字段是口令握手鉴别协议</a:t>
            </a:r>
            <a:endParaRPr lang="en-US" altLang="zh-CN" dirty="0">
              <a:latin typeface="微软雅黑" panose="020B0503020204020204" pitchFamily="34" charset="-122"/>
              <a:ea typeface="微软雅黑" panose="020B0503020204020204" pitchFamily="34" charset="-122"/>
            </a:endParaRPr>
          </a:p>
          <a:p>
            <a:pPr lvl="1">
              <a:lnSpc>
                <a:spcPts val="36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108</a:t>
            </a:fld>
            <a:endParaRPr kumimoji="1" lang="zh-CN" altLang="en-US"/>
          </a:p>
        </p:txBody>
      </p:sp>
    </p:spTree>
    <p:extLst>
      <p:ext uri="{BB962C8B-B14F-4D97-AF65-F5344CB8AC3E}">
        <p14:creationId xmlns:p14="http://schemas.microsoft.com/office/powerpoint/2010/main" val="16947561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sz="1200" dirty="0"/>
              <a:t>当用户拨号接入 </a:t>
            </a:r>
            <a:r>
              <a:rPr lang="en-US" altLang="zh-CN" sz="1200" dirty="0"/>
              <a:t>ISP </a:t>
            </a:r>
            <a:r>
              <a:rPr lang="zh-CN" altLang="en-US" sz="1200" dirty="0"/>
              <a:t>时，路由器的调制解调器对拨号做出确认，并建立一条物理连接。</a:t>
            </a:r>
          </a:p>
          <a:p>
            <a:pPr>
              <a:lnSpc>
                <a:spcPct val="200000"/>
              </a:lnSpc>
            </a:pPr>
            <a:r>
              <a:rPr lang="en-US" altLang="zh-CN" sz="1200" dirty="0"/>
              <a:t>PC </a:t>
            </a:r>
            <a:r>
              <a:rPr lang="zh-CN" altLang="en-US" sz="1200" dirty="0"/>
              <a:t>机向路由器发送一系列的 </a:t>
            </a:r>
            <a:r>
              <a:rPr lang="en-US" altLang="zh-CN" sz="1200" dirty="0"/>
              <a:t>LCP </a:t>
            </a:r>
            <a:r>
              <a:rPr lang="zh-CN" altLang="en-US" sz="1200" dirty="0"/>
              <a:t>分组（封装成多个 </a:t>
            </a:r>
            <a:r>
              <a:rPr lang="en-US" altLang="zh-CN" sz="1200" dirty="0"/>
              <a:t>PPP </a:t>
            </a:r>
            <a:r>
              <a:rPr lang="zh-CN" altLang="en-US" sz="1200" dirty="0"/>
              <a:t>帧）。</a:t>
            </a:r>
          </a:p>
          <a:p>
            <a:pPr>
              <a:lnSpc>
                <a:spcPct val="200000"/>
              </a:lnSpc>
            </a:pPr>
            <a:r>
              <a:rPr lang="zh-CN" altLang="en-US" sz="1200" dirty="0"/>
              <a:t>这些分组及其响应选择一些 </a:t>
            </a:r>
            <a:r>
              <a:rPr lang="en-US" altLang="zh-CN" sz="1200" dirty="0"/>
              <a:t>PPP </a:t>
            </a:r>
            <a:r>
              <a:rPr lang="zh-CN" altLang="en-US" sz="1200" dirty="0"/>
              <a:t>参数，并进行网络层配置，</a:t>
            </a:r>
            <a:r>
              <a:rPr lang="en-US" altLang="zh-CN" sz="1200" dirty="0"/>
              <a:t>NCP </a:t>
            </a:r>
            <a:r>
              <a:rPr lang="zh-CN" altLang="en-US" sz="1200" dirty="0"/>
              <a:t>给新接入的 </a:t>
            </a:r>
            <a:r>
              <a:rPr lang="en-US" altLang="zh-CN" sz="1200" dirty="0"/>
              <a:t>PC </a:t>
            </a:r>
            <a:r>
              <a:rPr lang="zh-CN" altLang="en-US" sz="1200" dirty="0"/>
              <a:t>机分配一个临时的 </a:t>
            </a:r>
            <a:r>
              <a:rPr lang="en-US" altLang="zh-CN" sz="1200" dirty="0"/>
              <a:t>IP </a:t>
            </a:r>
            <a:r>
              <a:rPr lang="zh-CN" altLang="en-US" sz="1200" dirty="0"/>
              <a:t>地址，使 </a:t>
            </a:r>
            <a:r>
              <a:rPr lang="en-US" altLang="zh-CN" sz="1200" dirty="0"/>
              <a:t>PC </a:t>
            </a:r>
            <a:r>
              <a:rPr lang="zh-CN" altLang="en-US" sz="1200" dirty="0"/>
              <a:t>机成为因特网上的一个主机。</a:t>
            </a:r>
          </a:p>
          <a:p>
            <a:pPr>
              <a:lnSpc>
                <a:spcPct val="200000"/>
              </a:lnSpc>
            </a:pPr>
            <a:r>
              <a:rPr lang="zh-CN" altLang="en-US" sz="1200" dirty="0"/>
              <a:t>通信完毕时，</a:t>
            </a:r>
            <a:r>
              <a:rPr lang="en-US" altLang="zh-CN" sz="1200" dirty="0"/>
              <a:t>NCP </a:t>
            </a:r>
            <a:r>
              <a:rPr lang="zh-CN" altLang="en-US" sz="1200" dirty="0"/>
              <a:t>释放网络层连接，收回原来分配出去的 </a:t>
            </a:r>
            <a:r>
              <a:rPr lang="en-US" altLang="zh-CN" sz="1200" dirty="0"/>
              <a:t>IP </a:t>
            </a:r>
            <a:r>
              <a:rPr lang="zh-CN" altLang="en-US" sz="1200" dirty="0"/>
              <a:t>地址。接着，</a:t>
            </a:r>
            <a:r>
              <a:rPr lang="en-US" altLang="zh-CN" sz="1200" dirty="0"/>
              <a:t>LCP </a:t>
            </a:r>
            <a:r>
              <a:rPr lang="zh-CN" altLang="en-US" sz="1200" dirty="0"/>
              <a:t>释放数据链路层连接。最后释放的是物理层的连接。</a:t>
            </a:r>
          </a:p>
          <a:p>
            <a:pPr>
              <a:lnSpc>
                <a:spcPct val="200000"/>
              </a:lnSpc>
            </a:pPr>
            <a:r>
              <a:rPr lang="zh-CN" altLang="en-US" sz="1200" dirty="0"/>
              <a:t>可见，</a:t>
            </a:r>
            <a:r>
              <a:rPr lang="en-US" altLang="zh-CN" sz="1200" dirty="0"/>
              <a:t>PPP </a:t>
            </a:r>
            <a:r>
              <a:rPr lang="zh-CN" altLang="en-US" sz="1200" dirty="0"/>
              <a:t>协议已不是纯粹的数据链路层的协议，它还包含了物理层和网络层的内容。</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114</a:t>
            </a:fld>
            <a:endParaRPr kumimoji="1" lang="zh-CN" altLang="en-US"/>
          </a:p>
        </p:txBody>
      </p:sp>
    </p:spTree>
    <p:extLst>
      <p:ext uri="{BB962C8B-B14F-4D97-AF65-F5344CB8AC3E}">
        <p14:creationId xmlns:p14="http://schemas.microsoft.com/office/powerpoint/2010/main" val="15316331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在此阶段，</a:t>
            </a:r>
            <a:r>
              <a:rPr lang="en-US" altLang="zh-CN" dirty="0"/>
              <a:t>LCP</a:t>
            </a:r>
            <a:r>
              <a:rPr lang="zh-CN" altLang="en-US" dirty="0"/>
              <a:t>自动机将处于初始或启动状态。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向链路建立阶段的转换将向</a:t>
            </a:r>
            <a:r>
              <a:rPr lang="en-US" altLang="zh-CN" dirty="0"/>
              <a:t>LCP</a:t>
            </a:r>
            <a:r>
              <a:rPr lang="zh-CN" altLang="en-US" dirty="0"/>
              <a:t>自动机发出</a:t>
            </a:r>
            <a:r>
              <a:rPr lang="en-US" altLang="zh-CN" dirty="0"/>
              <a:t>Up</a:t>
            </a:r>
            <a:r>
              <a:rPr lang="zh-CN" altLang="en-US" dirty="0"/>
              <a:t>事件的信号。</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117</a:t>
            </a:fld>
            <a:endParaRPr kumimoji="1" lang="zh-CN" altLang="en-US"/>
          </a:p>
        </p:txBody>
      </p:sp>
    </p:spTree>
    <p:extLst>
      <p:ext uri="{BB962C8B-B14F-4D97-AF65-F5344CB8AC3E}">
        <p14:creationId xmlns:p14="http://schemas.microsoft.com/office/powerpoint/2010/main" val="22818949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118</a:t>
            </a:fld>
            <a:endParaRPr kumimoji="1" lang="zh-CN" altLang="en-US"/>
          </a:p>
        </p:txBody>
      </p:sp>
    </p:spTree>
    <p:extLst>
      <p:ext uri="{BB962C8B-B14F-4D97-AF65-F5344CB8AC3E}">
        <p14:creationId xmlns:p14="http://schemas.microsoft.com/office/powerpoint/2010/main" val="2642182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所有配置选项都假定为默认值</a:t>
            </a:r>
          </a:p>
          <a:p>
            <a:r>
              <a:rPr lang="zh-CN" altLang="en-US" dirty="0"/>
              <a:t>在网络层协议阶段，单个网络层协议的配置由单独的网络控制协议</a:t>
            </a:r>
            <a:r>
              <a:rPr lang="en-US" altLang="zh-CN" dirty="0"/>
              <a:t>(NCPs)</a:t>
            </a:r>
            <a:r>
              <a:rPr lang="zh-CN" altLang="en-US" dirty="0"/>
              <a:t>处理</a:t>
            </a:r>
          </a:p>
          <a:p>
            <a:r>
              <a:rPr lang="zh-CN" altLang="en-US" dirty="0"/>
              <a:t>在此阶段，接收到的任何非</a:t>
            </a:r>
            <a:r>
              <a:rPr lang="en-US" altLang="zh-CN" dirty="0"/>
              <a:t>LCP</a:t>
            </a:r>
            <a:r>
              <a:rPr lang="zh-CN" altLang="en-US" dirty="0"/>
              <a:t>数据包都必须丢弃</a:t>
            </a:r>
          </a:p>
          <a:p>
            <a:r>
              <a:rPr lang="zh-CN" altLang="en-US" dirty="0"/>
              <a:t>收到</a:t>
            </a:r>
            <a:r>
              <a:rPr lang="en-US" altLang="zh-CN" dirty="0"/>
              <a:t>LCP</a:t>
            </a:r>
            <a:r>
              <a:rPr lang="zh-CN" altLang="en-US" dirty="0"/>
              <a:t>配置请求会导致从网络层协议阶段或身份验证阶段返回到链路建立阶段</a:t>
            </a:r>
          </a:p>
          <a:p>
            <a:r>
              <a:rPr lang="zh-CN" altLang="en-US" dirty="0"/>
              <a:t>注意：只有独立于特定网络层协议的配置选项才由</a:t>
            </a:r>
            <a:r>
              <a:rPr lang="en-US" altLang="zh-CN" dirty="0"/>
              <a:t>LCP</a:t>
            </a:r>
            <a:r>
              <a:rPr lang="zh-CN" altLang="en-US" dirty="0"/>
              <a:t>配置</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119</a:t>
            </a:fld>
            <a:endParaRPr kumimoji="1" lang="zh-CN" altLang="en-US"/>
          </a:p>
        </p:txBody>
      </p:sp>
    </p:spTree>
    <p:extLst>
      <p:ext uri="{BB962C8B-B14F-4D97-AF65-F5344CB8AC3E}">
        <p14:creationId xmlns:p14="http://schemas.microsoft.com/office/powerpoint/2010/main" val="4415578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不允许交换链路质量确定包来无限期地延迟身份验证。</a:t>
            </a:r>
            <a:endParaRPr lang="en-US" altLang="zh-CN" dirty="0"/>
          </a:p>
          <a:p>
            <a:r>
              <a:rPr lang="zh-CN" altLang="en-US" dirty="0"/>
              <a:t>如果使用口令鉴别协议</a:t>
            </a:r>
            <a:r>
              <a:rPr lang="en-US" altLang="zh-CN" dirty="0"/>
              <a:t>PAP</a:t>
            </a:r>
            <a:r>
              <a:rPr lang="zh-CN" altLang="en-US" dirty="0"/>
              <a:t>（</a:t>
            </a:r>
            <a:r>
              <a:rPr lang="en-US" altLang="zh-CN" dirty="0"/>
              <a:t>Password Authentication Protocol</a:t>
            </a:r>
            <a:r>
              <a:rPr lang="zh-CN" altLang="en-US" dirty="0"/>
              <a:t>），需要发起通信的一方发送身份标识符和口令。</a:t>
            </a:r>
          </a:p>
          <a:p>
            <a:r>
              <a:rPr lang="zh-CN" altLang="en-US" dirty="0"/>
              <a:t>或者复杂的口令握手鉴别协议（</a:t>
            </a:r>
            <a:r>
              <a:rPr lang="en-US" altLang="zh-CN" dirty="0"/>
              <a:t>Challenge-Handshake Authentication Protocol</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122</a:t>
            </a:fld>
            <a:endParaRPr kumimoji="1" lang="zh-CN" altLang="en-US"/>
          </a:p>
        </p:txBody>
      </p:sp>
    </p:spTree>
    <p:extLst>
      <p:ext uri="{BB962C8B-B14F-4D97-AF65-F5344CB8AC3E}">
        <p14:creationId xmlns:p14="http://schemas.microsoft.com/office/powerpoint/2010/main" val="193686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Tree>
    <p:extLst>
      <p:ext uri="{BB962C8B-B14F-4D97-AF65-F5344CB8AC3E}">
        <p14:creationId xmlns:p14="http://schemas.microsoft.com/office/powerpoint/2010/main" val="159262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t>2021/3/4</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53426"/>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46397"/>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8727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t>2021/3/4</a:t>
            </a:fld>
            <a:endParaRPr kumimoji="1" lang="zh-CN" altLang="en-US"/>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10" name="矩形 9">
            <a:extLst>
              <a:ext uri="{FF2B5EF4-FFF2-40B4-BE49-F238E27FC236}">
                <a16:creationId xmlns:a16="http://schemas.microsoft.com/office/drawing/2014/main" id="{ABC5A3E3-16BE-4348-82D2-7C344E6E1F54}"/>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9849450" y="844221"/>
            <a:ext cx="1961485" cy="208345"/>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3783C6-3E2C-DC4A-A855-566FB9EEEA67}"/>
              </a:ext>
            </a:extLst>
          </p:cNvPr>
          <p:cNvGrpSpPr/>
          <p:nvPr userDrawn="1"/>
        </p:nvGrpSpPr>
        <p:grpSpPr>
          <a:xfrm>
            <a:off x="10332133" y="426643"/>
            <a:ext cx="927707" cy="369331"/>
            <a:chOff x="1113126" y="809213"/>
            <a:chExt cx="2133357" cy="523762"/>
          </a:xfrm>
          <a:solidFill>
            <a:schemeClr val="bg1">
              <a:lumMod val="75000"/>
            </a:schemeClr>
          </a:solidFill>
        </p:grpSpPr>
        <p:sp>
          <p:nvSpPr>
            <p:cNvPr id="37" name="椭圆 36">
              <a:extLst>
                <a:ext uri="{FF2B5EF4-FFF2-40B4-BE49-F238E27FC236}">
                  <a16:creationId xmlns:a16="http://schemas.microsoft.com/office/drawing/2014/main" id="{5C7ECC7A-FF16-554D-96D3-A65871AEE36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5D09929-F40F-B44A-9D9E-3B1511170001}"/>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2E8AAC8D-B4A7-744A-8BCA-D6B2EC213283}"/>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E6F36119-3651-4744-9931-F2472FF33170}"/>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a:extLst>
              <a:ext uri="{FF2B5EF4-FFF2-40B4-BE49-F238E27FC236}">
                <a16:creationId xmlns:a16="http://schemas.microsoft.com/office/drawing/2014/main" id="{429E973E-9734-4844-B936-C1D7BEBEA261}"/>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2" name="组合 41">
            <a:extLst>
              <a:ext uri="{FF2B5EF4-FFF2-40B4-BE49-F238E27FC236}">
                <a16:creationId xmlns:a16="http://schemas.microsoft.com/office/drawing/2014/main" id="{CDBA8066-7719-6E44-BBFA-1BD16F8D020F}"/>
              </a:ext>
            </a:extLst>
          </p:cNvPr>
          <p:cNvGrpSpPr/>
          <p:nvPr userDrawn="1"/>
        </p:nvGrpSpPr>
        <p:grpSpPr>
          <a:xfrm>
            <a:off x="715452" y="729525"/>
            <a:ext cx="403039" cy="321898"/>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02994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9EEFE-9034-4167-B789-35176624F7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9AD48E-B466-459D-AD50-CA9D3502129E}"/>
              </a:ext>
            </a:extLst>
          </p:cNvPr>
          <p:cNvSpPr>
            <a:spLocks noGrp="1"/>
          </p:cNvSpPr>
          <p:nvPr>
            <p:ph type="dt" sz="half" idx="10"/>
          </p:nvPr>
        </p:nvSpPr>
        <p:spPr/>
        <p:txBody>
          <a:bodyPr/>
          <a:lstStyle/>
          <a:p>
            <a:fld id="{7021A7F0-2857-4BB0-ABE7-FD9D4410572D}" type="datetimeFigureOut">
              <a:rPr lang="zh-CN" altLang="en-US" smtClean="0"/>
              <a:t>2021/3/4</a:t>
            </a:fld>
            <a:endParaRPr lang="zh-CN" altLang="en-US"/>
          </a:p>
        </p:txBody>
      </p:sp>
      <p:sp>
        <p:nvSpPr>
          <p:cNvPr id="4" name="页脚占位符 3">
            <a:extLst>
              <a:ext uri="{FF2B5EF4-FFF2-40B4-BE49-F238E27FC236}">
                <a16:creationId xmlns:a16="http://schemas.microsoft.com/office/drawing/2014/main" id="{F43F4001-94F9-4CC7-B8B8-931FC160C10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28E8CE3-181A-4320-8BC2-69DAD7DE5F5A}"/>
              </a:ext>
            </a:extLst>
          </p:cNvPr>
          <p:cNvSpPr>
            <a:spLocks noGrp="1"/>
          </p:cNvSpPr>
          <p:nvPr>
            <p:ph type="sldNum" sz="quarter" idx="12"/>
          </p:nvPr>
        </p:nvSpPr>
        <p:spPr/>
        <p:txBody>
          <a:bodyPr/>
          <a:lstStyle/>
          <a:p>
            <a:fld id="{FC560244-FBFA-42FA-A5DC-C392AF1883C8}" type="slidenum">
              <a:rPr lang="zh-CN" altLang="en-US" smtClean="0"/>
              <a:t>‹#›</a:t>
            </a:fld>
            <a:endParaRPr lang="zh-CN" altLang="en-US"/>
          </a:p>
        </p:txBody>
      </p:sp>
    </p:spTree>
    <p:extLst>
      <p:ext uri="{BB962C8B-B14F-4D97-AF65-F5344CB8AC3E}">
        <p14:creationId xmlns:p14="http://schemas.microsoft.com/office/powerpoint/2010/main" val="8662297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E00C8306-BE8F-E24C-B25D-A6E484FA7A8C}" type="datetime1">
              <a:rPr kumimoji="1" lang="zh-CN" altLang="en-US" smtClean="0"/>
              <a:t>2021/3/4</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8610600" y="6356350"/>
            <a:ext cx="331967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notesSlide" Target="../notesSlides/notesSlide49.xml"/><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18504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数据链路层提供的服务</a:t>
            </a:r>
          </a:p>
        </p:txBody>
      </p:sp>
      <p:sp>
        <p:nvSpPr>
          <p:cNvPr id="3" name="内容占位符 2"/>
          <p:cNvSpPr>
            <a:spLocks noGrp="1"/>
          </p:cNvSpPr>
          <p:nvPr>
            <p:ph idx="1"/>
          </p:nvPr>
        </p:nvSpPr>
        <p:spPr/>
        <p:txBody>
          <a:bodyPr>
            <a:normAutofit fontScale="92500" lnSpcReduction="10000"/>
          </a:bodyPr>
          <a:lstStyle/>
          <a:p>
            <a:r>
              <a:rPr lang="zh-CN" altLang="en-US" dirty="0">
                <a:solidFill>
                  <a:srgbClr val="5B307E"/>
                </a:solidFill>
              </a:rPr>
              <a:t>无确认 无连接 </a:t>
            </a:r>
            <a:r>
              <a:rPr lang="zh-CN" altLang="en-US" dirty="0"/>
              <a:t>服务（</a:t>
            </a:r>
            <a:r>
              <a:rPr lang="en-US" altLang="zh-CN" dirty="0">
                <a:solidFill>
                  <a:srgbClr val="00B0F0"/>
                </a:solidFill>
              </a:rPr>
              <a:t> </a:t>
            </a:r>
            <a:r>
              <a:rPr lang="en-US" altLang="zh-CN" dirty="0">
                <a:solidFill>
                  <a:srgbClr val="7030A0"/>
                </a:solidFill>
              </a:rPr>
              <a:t>Unack</a:t>
            </a:r>
            <a:r>
              <a:rPr lang="en-US" altLang="zh-CN" dirty="0"/>
              <a:t>nowledged connection</a:t>
            </a:r>
            <a:r>
              <a:rPr lang="en-US" altLang="zh-CN" dirty="0">
                <a:solidFill>
                  <a:srgbClr val="7030A0"/>
                </a:solidFill>
              </a:rPr>
              <a:t>less</a:t>
            </a:r>
            <a:r>
              <a:rPr lang="en-US" altLang="zh-CN" dirty="0"/>
              <a:t> </a:t>
            </a:r>
            <a:r>
              <a:rPr lang="zh-CN" altLang="en-US" dirty="0"/>
              <a:t>）</a:t>
            </a:r>
            <a:endParaRPr lang="en-US" altLang="zh-CN" dirty="0"/>
          </a:p>
          <a:p>
            <a:pPr lvl="1"/>
            <a:r>
              <a:rPr lang="zh-CN" altLang="en-US" dirty="0"/>
              <a:t>接收方不对收到的帧进行确认</a:t>
            </a:r>
            <a:endParaRPr lang="en-US" altLang="zh-CN" dirty="0"/>
          </a:p>
          <a:p>
            <a:pPr lvl="1"/>
            <a:r>
              <a:rPr lang="zh-CN" altLang="en-US" dirty="0"/>
              <a:t>适用场景：误码率低的可靠信道；实时通信；</a:t>
            </a:r>
            <a:endParaRPr lang="en-US" altLang="zh-CN" dirty="0"/>
          </a:p>
          <a:p>
            <a:pPr lvl="1"/>
            <a:r>
              <a:rPr lang="zh-CN" altLang="en-US" dirty="0"/>
              <a:t>网络实例：以太网</a:t>
            </a:r>
            <a:endParaRPr lang="en-US" altLang="zh-CN" dirty="0"/>
          </a:p>
          <a:p>
            <a:pPr>
              <a:spcBef>
                <a:spcPts val="2400"/>
              </a:spcBef>
            </a:pPr>
            <a:r>
              <a:rPr lang="zh-CN" altLang="en-US" dirty="0">
                <a:solidFill>
                  <a:srgbClr val="C00000"/>
                </a:solidFill>
              </a:rPr>
              <a:t>有确认 </a:t>
            </a:r>
            <a:r>
              <a:rPr lang="zh-CN" altLang="en-US" dirty="0">
                <a:solidFill>
                  <a:srgbClr val="7030A0"/>
                </a:solidFill>
              </a:rPr>
              <a:t>无连接 </a:t>
            </a:r>
            <a:r>
              <a:rPr lang="zh-CN" altLang="en-US" dirty="0"/>
              <a:t>服务（</a:t>
            </a:r>
            <a:r>
              <a:rPr lang="en-US" altLang="zh-CN" dirty="0">
                <a:solidFill>
                  <a:srgbClr val="00B0F0"/>
                </a:solidFill>
              </a:rPr>
              <a:t> </a:t>
            </a:r>
            <a:r>
              <a:rPr lang="en-US" altLang="zh-CN" dirty="0">
                <a:solidFill>
                  <a:srgbClr val="C00000"/>
                </a:solidFill>
              </a:rPr>
              <a:t>Ack</a:t>
            </a:r>
            <a:r>
              <a:rPr lang="en-US" altLang="zh-CN" dirty="0"/>
              <a:t>nowledged connection</a:t>
            </a:r>
            <a:r>
              <a:rPr lang="en-US" altLang="zh-CN" dirty="0">
                <a:solidFill>
                  <a:srgbClr val="7030A0"/>
                </a:solidFill>
              </a:rPr>
              <a:t>less</a:t>
            </a:r>
            <a:r>
              <a:rPr lang="en-US" altLang="zh-CN" dirty="0"/>
              <a:t> </a:t>
            </a:r>
            <a:r>
              <a:rPr lang="zh-CN" altLang="en-US" dirty="0"/>
              <a:t>）</a:t>
            </a:r>
            <a:endParaRPr lang="en-US" altLang="zh-CN" dirty="0"/>
          </a:p>
          <a:p>
            <a:pPr lvl="1"/>
            <a:r>
              <a:rPr lang="zh-CN" altLang="en-US" dirty="0"/>
              <a:t>每一帧都得到单独的确认</a:t>
            </a:r>
            <a:endParaRPr lang="en-US" altLang="zh-CN" dirty="0"/>
          </a:p>
          <a:p>
            <a:pPr lvl="1"/>
            <a:r>
              <a:rPr lang="zh-CN" altLang="en-US" dirty="0"/>
              <a:t>适用场景：不可靠的信道（无线信道）</a:t>
            </a:r>
            <a:endParaRPr lang="en-US" altLang="zh-CN" dirty="0"/>
          </a:p>
          <a:p>
            <a:pPr lvl="1"/>
            <a:r>
              <a:rPr lang="zh-CN" altLang="en-US" dirty="0"/>
              <a:t>网络实例：</a:t>
            </a:r>
            <a:r>
              <a:rPr lang="en-US" altLang="zh-CN" dirty="0"/>
              <a:t>802.11</a:t>
            </a:r>
          </a:p>
          <a:p>
            <a:pPr>
              <a:spcBef>
                <a:spcPts val="2400"/>
              </a:spcBef>
            </a:pPr>
            <a:r>
              <a:rPr lang="zh-CN" altLang="en-US" dirty="0">
                <a:solidFill>
                  <a:srgbClr val="C00000"/>
                </a:solidFill>
              </a:rPr>
              <a:t>有确认 有连接 </a:t>
            </a:r>
            <a:r>
              <a:rPr lang="zh-CN" altLang="en-US" dirty="0"/>
              <a:t>服务（</a:t>
            </a:r>
            <a:r>
              <a:rPr lang="en-US" altLang="zh-CN" dirty="0">
                <a:solidFill>
                  <a:srgbClr val="00B0F0"/>
                </a:solidFill>
              </a:rPr>
              <a:t> </a:t>
            </a:r>
            <a:r>
              <a:rPr lang="en-US" altLang="zh-CN" dirty="0">
                <a:solidFill>
                  <a:srgbClr val="C00000"/>
                </a:solidFill>
              </a:rPr>
              <a:t>Ack</a:t>
            </a:r>
            <a:r>
              <a:rPr lang="en-US" altLang="zh-CN" dirty="0"/>
              <a:t>nowledged connection-</a:t>
            </a:r>
            <a:r>
              <a:rPr lang="en-US" altLang="zh-CN" dirty="0">
                <a:solidFill>
                  <a:srgbClr val="C00000"/>
                </a:solidFill>
              </a:rPr>
              <a:t>oriented</a:t>
            </a:r>
            <a:r>
              <a:rPr lang="en-US" altLang="zh-CN" dirty="0"/>
              <a:t> </a:t>
            </a:r>
            <a:r>
              <a:rPr lang="zh-CN" altLang="en-US" dirty="0"/>
              <a:t>）</a:t>
            </a:r>
            <a:endParaRPr lang="en-US" altLang="zh-CN" dirty="0"/>
          </a:p>
          <a:p>
            <a:pPr lvl="1"/>
            <a:r>
              <a:rPr lang="zh-CN" altLang="en-US" dirty="0"/>
              <a:t>适用场景：长延迟的不可靠信道</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67A3B61C-D604-4BFD-AA28-724BDA145F08}"/>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76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left)">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wipe(left)">
                                      <p:cBhvr>
                                        <p:cTn id="21" dur="500"/>
                                        <p:tgtEl>
                                          <p:spTgt spid="3">
                                            <p:txEl>
                                              <p:pRg st="8" end="8"/>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wipe(left)">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416690" y="1226907"/>
            <a:ext cx="11389230" cy="5677645"/>
          </a:xfrm>
          <a:prstGeom prst="rect">
            <a:avLst/>
          </a:prstGeom>
          <a:noFill/>
        </p:spPr>
        <p:txBody>
          <a:bodyPr wrap="square">
            <a:spAutoFit/>
          </a:bodyPr>
          <a:lstStyle/>
          <a:p>
            <a:pPr>
              <a:lnSpc>
                <a:spcPts val="2300"/>
              </a:lnSpc>
            </a:pPr>
            <a:r>
              <a:rPr lang="zh-CN" altLang="en-US" dirty="0">
                <a:solidFill>
                  <a:srgbClr val="FF0000"/>
                </a:solidFill>
                <a:latin typeface="微软雅黑" panose="020B0503020204020204" pitchFamily="34" charset="-122"/>
                <a:ea typeface="微软雅黑" panose="020B0503020204020204" pitchFamily="34" charset="-122"/>
              </a:rPr>
              <a:t>实现基本过程如下：</a:t>
            </a:r>
            <a:endParaRPr lang="en-US" altLang="zh-CN" dirty="0">
              <a:solidFill>
                <a:srgbClr val="FF0000"/>
              </a:solidFill>
              <a:latin typeface="微软雅黑" panose="020B0503020204020204" pitchFamily="34" charset="-122"/>
              <a:ea typeface="微软雅黑" panose="020B0503020204020204" pitchFamily="34" charset="-122"/>
            </a:endParaRPr>
          </a:p>
          <a:p>
            <a:pPr>
              <a:lnSpc>
                <a:spcPts val="2300"/>
              </a:lnSpc>
            </a:pPr>
            <a:r>
              <a:rPr lang="zh-CN" altLang="en-US" dirty="0">
                <a:solidFill>
                  <a:srgbClr val="B348FF"/>
                </a:solidFill>
                <a:latin typeface="微软雅黑" panose="020B0503020204020204" pitchFamily="34" charset="-122"/>
                <a:ea typeface="微软雅黑" panose="020B0503020204020204" pitchFamily="34" charset="-122"/>
              </a:rPr>
              <a:t>1、初始化。</a:t>
            </a:r>
            <a:r>
              <a:rPr lang="zh-CN" altLang="en-US" dirty="0">
                <a:latin typeface="微软雅黑" panose="020B0503020204020204" pitchFamily="34" charset="-122"/>
                <a:ea typeface="微软雅黑" panose="020B0503020204020204" pitchFamily="34" charset="-122"/>
              </a:rPr>
              <a:t>ack_expected = 0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此时处于发送窗口的下沿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；next_frame_to_send = 0，frame_expected = 0（初始化正在发送的帧和期待的帧序号）；nbuffered = 0（进行发送窗口大小初始化）；</a:t>
            </a:r>
          </a:p>
          <a:p>
            <a:pPr>
              <a:lnSpc>
                <a:spcPts val="2300"/>
              </a:lnSpc>
            </a:pPr>
            <a:r>
              <a:rPr lang="zh-CN" altLang="en-US" dirty="0">
                <a:solidFill>
                  <a:srgbClr val="B348FF"/>
                </a:solidFill>
                <a:latin typeface="微软雅黑" panose="020B0503020204020204" pitchFamily="34" charset="-122"/>
                <a:ea typeface="微软雅黑" panose="020B0503020204020204" pitchFamily="34" charset="-122"/>
              </a:rPr>
              <a:t>2、等待事件发生</a:t>
            </a:r>
            <a:r>
              <a:rPr lang="zh-CN" altLang="en-US" dirty="0">
                <a:latin typeface="微软雅黑" panose="020B0503020204020204" pitchFamily="34" charset="-122"/>
                <a:ea typeface="微软雅黑" panose="020B0503020204020204" pitchFamily="34" charset="-122"/>
              </a:rPr>
              <a:t>（网络层准备好，帧到达，收到坏帧，超时，确认超时）。</a:t>
            </a:r>
          </a:p>
          <a:p>
            <a:pPr>
              <a:lnSpc>
                <a:spcPts val="2300"/>
              </a:lnSpc>
            </a:pPr>
            <a:r>
              <a:rPr lang="zh-CN" altLang="en-US" dirty="0">
                <a:latin typeface="微软雅黑" panose="020B0503020204020204" pitchFamily="34" charset="-122"/>
                <a:ea typeface="微软雅黑" panose="020B0503020204020204" pitchFamily="34" charset="-122"/>
              </a:rPr>
              <a:t>3、如果</a:t>
            </a:r>
            <a:r>
              <a:rPr lang="zh-CN" altLang="en-US" dirty="0">
                <a:solidFill>
                  <a:srgbClr val="6900B0"/>
                </a:solidFill>
                <a:latin typeface="微软雅黑" panose="020B0503020204020204" pitchFamily="34" charset="-122"/>
                <a:ea typeface="微软雅黑" panose="020B0503020204020204" pitchFamily="34" charset="-122"/>
              </a:rPr>
              <a:t>事件为网络层准备好</a:t>
            </a:r>
            <a:r>
              <a:rPr lang="zh-CN" altLang="en-US" dirty="0">
                <a:latin typeface="微软雅黑" panose="020B0503020204020204" pitchFamily="34" charset="-122"/>
                <a:ea typeface="微软雅黑" panose="020B0503020204020204" pitchFamily="34" charset="-122"/>
              </a:rPr>
              <a:t>，则执行以下步骤。从网络层接收一个分组，放入相应的缓冲区；发送窗口大小加1；使用缓冲区中的数据分组、next_frame_to_send和frame_expected构造帧，继续发送；next_frame_to_send加1；跳转（</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p>
          <a:p>
            <a:pPr>
              <a:lnSpc>
                <a:spcPts val="2300"/>
              </a:lnSpc>
            </a:pPr>
            <a:r>
              <a:rPr lang="zh-CN" altLang="en-US" dirty="0">
                <a:solidFill>
                  <a:srgbClr val="B348FF"/>
                </a:solidFill>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如果</a:t>
            </a:r>
            <a:r>
              <a:rPr lang="zh-CN" altLang="en-US" dirty="0">
                <a:solidFill>
                  <a:srgbClr val="B348FF"/>
                </a:solidFill>
                <a:latin typeface="微软雅黑" panose="020B0503020204020204" pitchFamily="34" charset="-122"/>
                <a:ea typeface="微软雅黑" panose="020B0503020204020204" pitchFamily="34" charset="-122"/>
              </a:rPr>
              <a:t>事件为帧到达，则从物理层接收一个帧，则执行以下步骤。</a:t>
            </a:r>
            <a:r>
              <a:rPr lang="zh-CN" altLang="en-US" dirty="0">
                <a:latin typeface="微软雅黑" panose="020B0503020204020204" pitchFamily="34" charset="-122"/>
                <a:ea typeface="微软雅黑" panose="020B0503020204020204" pitchFamily="34" charset="-122"/>
              </a:rPr>
              <a:t>首先检查帧的</a:t>
            </a:r>
            <a:r>
              <a:rPr lang="en-US" altLang="zh-CN" dirty="0">
                <a:latin typeface="微软雅黑" panose="020B0503020204020204" pitchFamily="34" charset="-122"/>
                <a:ea typeface="微软雅黑" panose="020B0503020204020204" pitchFamily="34" charset="-122"/>
              </a:rPr>
              <a:t>kind</a:t>
            </a:r>
            <a:r>
              <a:rPr lang="zh-CN" altLang="en-US" dirty="0">
                <a:latin typeface="微软雅黑" panose="020B0503020204020204" pitchFamily="34" charset="-122"/>
                <a:ea typeface="微软雅黑" panose="020B0503020204020204" pitchFamily="34" charset="-122"/>
              </a:rPr>
              <a:t>域，若是数据包，再检查seq域，若不是期待接收的帧（seq ！= frame_expected）并且不是</a:t>
            </a:r>
            <a:r>
              <a:rPr lang="en-US" altLang="zh-CN" dirty="0" err="1">
                <a:latin typeface="微软雅黑" panose="020B0503020204020204" pitchFamily="34" charset="-122"/>
                <a:ea typeface="微软雅黑" panose="020B0503020204020204" pitchFamily="34" charset="-122"/>
              </a:rPr>
              <a:t>nak</a:t>
            </a:r>
            <a:r>
              <a:rPr lang="zh-CN" altLang="en-US" dirty="0">
                <a:latin typeface="微软雅黑" panose="020B0503020204020204" pitchFamily="34" charset="-122"/>
                <a:ea typeface="微软雅黑" panose="020B0503020204020204" pitchFamily="34" charset="-122"/>
              </a:rPr>
              <a:t>，则发送</a:t>
            </a:r>
            <a:r>
              <a:rPr lang="en-US" altLang="zh-CN" dirty="0" err="1">
                <a:latin typeface="微软雅黑" panose="020B0503020204020204" pitchFamily="34" charset="-122"/>
                <a:ea typeface="微软雅黑" panose="020B0503020204020204" pitchFamily="34" charset="-122"/>
              </a:rPr>
              <a:t>nak</a:t>
            </a:r>
            <a:r>
              <a:rPr lang="zh-CN" altLang="en-US" dirty="0">
                <a:latin typeface="微软雅黑" panose="020B0503020204020204" pitchFamily="34" charset="-122"/>
                <a:ea typeface="微软雅黑" panose="020B0503020204020204" pitchFamily="34" charset="-122"/>
              </a:rPr>
              <a:t>，否则开启定时器；如果</a:t>
            </a:r>
            <a:r>
              <a:rPr lang="en-US" altLang="zh-CN" dirty="0">
                <a:latin typeface="微软雅黑" panose="020B0503020204020204" pitchFamily="34" charset="-122"/>
                <a:ea typeface="微软雅黑" panose="020B0503020204020204" pitchFamily="34" charset="-122"/>
              </a:rPr>
              <a:t>seq</a:t>
            </a:r>
            <a:r>
              <a:rPr lang="zh-CN" altLang="en-US" dirty="0">
                <a:latin typeface="微软雅黑" panose="020B0503020204020204" pitchFamily="34" charset="-122"/>
                <a:ea typeface="微软雅黑" panose="020B0503020204020204" pitchFamily="34" charset="-122"/>
              </a:rPr>
              <a:t>落入接收窗口之内并且没有被接收，则接收帧，将帧中携带的分组交给网络层，frame_expected、</a:t>
            </a:r>
            <a:r>
              <a:rPr lang="en-US" altLang="zh-CN" dirty="0" err="1">
                <a:latin typeface="微软雅黑" panose="020B0503020204020204" pitchFamily="34" charset="-122"/>
                <a:ea typeface="微软雅黑" panose="020B0503020204020204" pitchFamily="34" charset="-122"/>
              </a:rPr>
              <a:t>too_far</a:t>
            </a:r>
            <a:r>
              <a:rPr lang="zh-CN" altLang="en-US" dirty="0">
                <a:latin typeface="微软雅黑" panose="020B0503020204020204" pitchFamily="34" charset="-122"/>
                <a:ea typeface="微软雅黑" panose="020B0503020204020204" pitchFamily="34" charset="-122"/>
              </a:rPr>
              <a:t>加1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开启确认定时器；若</a:t>
            </a:r>
            <a:r>
              <a:rPr lang="en-US" altLang="zh-CN" dirty="0">
                <a:latin typeface="微软雅黑" panose="020B0503020204020204" pitchFamily="34" charset="-122"/>
                <a:ea typeface="微软雅黑" panose="020B0503020204020204" pitchFamily="34" charset="-122"/>
              </a:rPr>
              <a:t>kind</a:t>
            </a:r>
            <a:r>
              <a:rPr lang="zh-CN" altLang="en-US" dirty="0">
                <a:latin typeface="微软雅黑" panose="020B0503020204020204" pitchFamily="34" charset="-122"/>
                <a:ea typeface="微软雅黑" panose="020B0503020204020204" pitchFamily="34" charset="-122"/>
              </a:rPr>
              <a:t>为</a:t>
            </a:r>
            <a:r>
              <a:rPr lang="en-US" altLang="zh-CN" dirty="0" err="1">
                <a:latin typeface="微软雅黑" panose="020B0503020204020204" pitchFamily="34" charset="-122"/>
                <a:ea typeface="微软雅黑" panose="020B0503020204020204" pitchFamily="34" charset="-122"/>
              </a:rPr>
              <a:t>nak</a:t>
            </a:r>
            <a:r>
              <a:rPr lang="zh-CN" altLang="en-US" dirty="0">
                <a:latin typeface="微软雅黑" panose="020B0503020204020204" pitchFamily="34" charset="-122"/>
                <a:ea typeface="微软雅黑" panose="020B0503020204020204" pitchFamily="34" charset="-122"/>
              </a:rPr>
              <a:t>则重新发送数据。最后检查帧的ack域，若ack落于发送窗口内，表明该序号及其之前所有序号的帧均已正确收到，因此终止这些帧的计时器，修改发送窗口大小及发送窗口下沿值将这些帧去掉，继续执行步骤（</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p>
          <a:p>
            <a:pPr>
              <a:lnSpc>
                <a:spcPts val="2300"/>
              </a:lnSpc>
            </a:pPr>
            <a:r>
              <a:rPr lang="zh-CN" altLang="en-US" dirty="0">
                <a:solidFill>
                  <a:srgbClr val="B348FF"/>
                </a:solidFill>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如果</a:t>
            </a:r>
            <a:r>
              <a:rPr lang="zh-CN" altLang="en-US" dirty="0">
                <a:solidFill>
                  <a:srgbClr val="B348FF"/>
                </a:solidFill>
                <a:latin typeface="微软雅黑" panose="020B0503020204020204" pitchFamily="34" charset="-122"/>
                <a:ea typeface="微软雅黑" panose="020B0503020204020204" pitchFamily="34" charset="-122"/>
              </a:rPr>
              <a:t>事件是收到坏帧，</a:t>
            </a:r>
            <a:r>
              <a:rPr lang="zh-CN" altLang="en-US" dirty="0">
                <a:latin typeface="微软雅黑" panose="020B0503020204020204" pitchFamily="34" charset="-122"/>
                <a:ea typeface="微软雅黑" panose="020B0503020204020204" pitchFamily="34" charset="-122"/>
              </a:rPr>
              <a:t>如果</a:t>
            </a:r>
            <a:r>
              <a:rPr lang="en-US" altLang="zh-CN" dirty="0" err="1">
                <a:latin typeface="微软雅黑" panose="020B0503020204020204" pitchFamily="34" charset="-122"/>
                <a:ea typeface="微软雅黑" panose="020B0503020204020204" pitchFamily="34" charset="-122"/>
              </a:rPr>
              <a:t>no_nak</a:t>
            </a:r>
            <a:r>
              <a:rPr lang="zh-CN" altLang="en-US" dirty="0">
                <a:latin typeface="微软雅黑" panose="020B0503020204020204" pitchFamily="34" charset="-122"/>
                <a:ea typeface="微软雅黑" panose="020B0503020204020204" pitchFamily="34" charset="-122"/>
              </a:rPr>
              <a:t>为真，则发送</a:t>
            </a:r>
            <a:r>
              <a:rPr lang="en-US" altLang="zh-CN" dirty="0" err="1">
                <a:latin typeface="微软雅黑" panose="020B0503020204020204" pitchFamily="34" charset="-122"/>
                <a:ea typeface="微软雅黑" panose="020B0503020204020204" pitchFamily="34" charset="-122"/>
              </a:rPr>
              <a:t>nak</a:t>
            </a:r>
            <a:r>
              <a:rPr lang="zh-CN" altLang="en-US" dirty="0">
                <a:latin typeface="微软雅黑" panose="020B0503020204020204" pitchFamily="34" charset="-122"/>
                <a:ea typeface="微软雅黑" panose="020B0503020204020204" pitchFamily="34" charset="-122"/>
              </a:rPr>
              <a:t>帧，</a:t>
            </a:r>
            <a:r>
              <a:rPr lang="zh-CN" altLang="en-US" dirty="0">
                <a:solidFill>
                  <a:srgbClr val="B348FF"/>
                </a:solidFill>
                <a:latin typeface="微软雅黑" panose="020B0503020204020204" pitchFamily="34" charset="-122"/>
                <a:ea typeface="微软雅黑" panose="020B0503020204020204" pitchFamily="34" charset="-122"/>
              </a:rPr>
              <a:t>然后继续执行步骤（</a:t>
            </a:r>
            <a:r>
              <a:rPr lang="en-US" altLang="zh-CN" dirty="0">
                <a:solidFill>
                  <a:srgbClr val="B348FF"/>
                </a:solidFill>
                <a:latin typeface="微软雅黑" panose="020B0503020204020204" pitchFamily="34" charset="-122"/>
                <a:ea typeface="微软雅黑" panose="020B0503020204020204" pitchFamily="34" charset="-122"/>
              </a:rPr>
              <a:t>8</a:t>
            </a:r>
            <a:r>
              <a:rPr lang="zh-CN" altLang="en-US" dirty="0">
                <a:solidFill>
                  <a:srgbClr val="B348FF"/>
                </a:solidFill>
                <a:latin typeface="微软雅黑" panose="020B0503020204020204" pitchFamily="34" charset="-122"/>
                <a:ea typeface="微软雅黑" panose="020B0503020204020204" pitchFamily="34" charset="-122"/>
              </a:rPr>
              <a:t>）。</a:t>
            </a:r>
          </a:p>
          <a:p>
            <a:pPr>
              <a:lnSpc>
                <a:spcPts val="2300"/>
              </a:lnSpc>
            </a:pPr>
            <a:r>
              <a:rPr lang="zh-CN" altLang="en-US" dirty="0">
                <a:solidFill>
                  <a:srgbClr val="B348FF"/>
                </a:solidFill>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如果</a:t>
            </a:r>
            <a:r>
              <a:rPr lang="zh-CN" altLang="en-US" dirty="0">
                <a:solidFill>
                  <a:srgbClr val="B348FF"/>
                </a:solidFill>
                <a:latin typeface="微软雅黑" panose="020B0503020204020204" pitchFamily="34" charset="-122"/>
                <a:ea typeface="微软雅黑" panose="020B0503020204020204" pitchFamily="34" charset="-122"/>
              </a:rPr>
              <a:t>事件是发送超时，</a:t>
            </a:r>
            <a:r>
              <a:rPr lang="zh-CN" altLang="en-US" dirty="0">
                <a:latin typeface="微软雅黑" panose="020B0503020204020204" pitchFamily="34" charset="-122"/>
                <a:ea typeface="微软雅黑" panose="020B0503020204020204" pitchFamily="34" charset="-122"/>
              </a:rPr>
              <a:t>即：next_frame_to_send = </a:t>
            </a:r>
            <a:r>
              <a:rPr lang="en-US" altLang="zh-CN" dirty="0" err="1">
                <a:latin typeface="微软雅黑" panose="020B0503020204020204" pitchFamily="34" charset="-122"/>
                <a:ea typeface="微软雅黑" panose="020B0503020204020204" pitchFamily="34" charset="-122"/>
              </a:rPr>
              <a:t>oldest_frame</a:t>
            </a:r>
            <a:r>
              <a:rPr lang="zh-CN" altLang="en-US" dirty="0">
                <a:latin typeface="微软雅黑" panose="020B0503020204020204" pitchFamily="34" charset="-122"/>
                <a:ea typeface="微软雅黑" panose="020B0503020204020204" pitchFamily="34" charset="-122"/>
              </a:rPr>
              <a:t>，则重发超时帧，然后继续执行步骤（</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ts val="2300"/>
              </a:lnSpc>
            </a:pPr>
            <a:r>
              <a:rPr lang="en-US" altLang="zh-CN" dirty="0">
                <a:solidFill>
                  <a:srgbClr val="B348FF"/>
                </a:solidFill>
                <a:latin typeface="微软雅黑" panose="020B0503020204020204" pitchFamily="34" charset="-122"/>
                <a:ea typeface="微软雅黑" panose="020B0503020204020204" pitchFamily="34" charset="-122"/>
              </a:rPr>
              <a:t>7</a:t>
            </a:r>
            <a:r>
              <a:rPr lang="zh-CN" altLang="en-US" dirty="0">
                <a:solidFill>
                  <a:srgbClr val="B348FF"/>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如果</a:t>
            </a:r>
            <a:r>
              <a:rPr lang="zh-CN" altLang="en-US" dirty="0">
                <a:solidFill>
                  <a:srgbClr val="B348FF"/>
                </a:solidFill>
                <a:latin typeface="微软雅黑" panose="020B0503020204020204" pitchFamily="34" charset="-122"/>
                <a:ea typeface="微软雅黑" panose="020B0503020204020204" pitchFamily="34" charset="-122"/>
              </a:rPr>
              <a:t>事件是确认超时，</a:t>
            </a:r>
            <a:r>
              <a:rPr lang="zh-CN" altLang="en-US" dirty="0">
                <a:latin typeface="微软雅黑" panose="020B0503020204020204" pitchFamily="34" charset="-122"/>
                <a:ea typeface="微软雅黑" panose="020B0503020204020204" pitchFamily="34" charset="-122"/>
              </a:rPr>
              <a:t>则重发超时的确认帧，然后继续执行步骤（</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p>
          <a:p>
            <a:pPr>
              <a:lnSpc>
                <a:spcPts val="2300"/>
              </a:lnSpc>
            </a:pPr>
            <a:r>
              <a:rPr lang="en-US" altLang="zh-CN" dirty="0">
                <a:solidFill>
                  <a:srgbClr val="B348FF"/>
                </a:solidFill>
                <a:latin typeface="微软雅黑" panose="020B0503020204020204" pitchFamily="34" charset="-122"/>
                <a:ea typeface="微软雅黑" panose="020B0503020204020204" pitchFamily="34" charset="-122"/>
              </a:rPr>
              <a:t>8</a:t>
            </a:r>
            <a:r>
              <a:rPr lang="zh-CN" altLang="en-US" dirty="0">
                <a:solidFill>
                  <a:srgbClr val="B348FF"/>
                </a:solidFill>
                <a:latin typeface="微软雅黑" panose="020B0503020204020204" pitchFamily="34" charset="-122"/>
                <a:ea typeface="微软雅黑" panose="020B0503020204020204" pitchFamily="34" charset="-122"/>
              </a:rPr>
              <a:t>、若发送窗口大小小于所允许的最大值（</a:t>
            </a:r>
            <a:r>
              <a:rPr lang="en-US" altLang="zh-CN" dirty="0">
                <a:solidFill>
                  <a:srgbClr val="B348FF"/>
                </a:solidFill>
                <a:latin typeface="微软雅黑" panose="020B0503020204020204" pitchFamily="34" charset="-122"/>
                <a:ea typeface="微软雅黑" panose="020B0503020204020204" pitchFamily="34" charset="-122"/>
              </a:rPr>
              <a:t>MAX_SEQ</a:t>
            </a:r>
            <a:r>
              <a:rPr lang="zh-CN" altLang="en-US" dirty="0">
                <a:solidFill>
                  <a:srgbClr val="B348FF"/>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则可继续向网络层发送，否则则暂停继续向网络层发送，同时返回互步骤（2）等待。</a:t>
            </a:r>
          </a:p>
        </p:txBody>
      </p:sp>
    </p:spTree>
    <p:extLst>
      <p:ext uri="{BB962C8B-B14F-4D97-AF65-F5344CB8AC3E}">
        <p14:creationId xmlns:p14="http://schemas.microsoft.com/office/powerpoint/2010/main" val="1390976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2003035" y="1410273"/>
            <a:ext cx="9169052" cy="5209118"/>
          </a:xfrm>
          <a:prstGeom prst="rect">
            <a:avLst/>
          </a:prstGeom>
          <a:noFill/>
          <a:ln w="3175">
            <a:solidFill>
              <a:schemeClr val="accent5">
                <a:lumMod val="40000"/>
                <a:lumOff val="60000"/>
              </a:schemeClr>
            </a:solidFill>
          </a:ln>
        </p:spPr>
        <p:txBody>
          <a:bodyPr wrap="square">
            <a:spAutoFit/>
          </a:bodyPr>
          <a:lstStyle/>
          <a:p>
            <a:pPr>
              <a:lnSpc>
                <a:spcPts val="1900"/>
              </a:lnSpc>
            </a:pPr>
            <a:r>
              <a:rPr lang="en-US" altLang="zh-CN" sz="1600" dirty="0">
                <a:latin typeface="微软雅黑" panose="020B0503020204020204" pitchFamily="34" charset="-122"/>
                <a:ea typeface="微软雅黑" panose="020B0503020204020204" pitchFamily="34" charset="-122"/>
              </a:rPr>
              <a:t>while(1) {</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wait_for_event</a:t>
            </a:r>
            <a:r>
              <a:rPr lang="en-US" altLang="zh-CN" sz="1600" dirty="0">
                <a:latin typeface="微软雅黑" panose="020B0503020204020204" pitchFamily="34" charset="-122"/>
                <a:ea typeface="微软雅黑" panose="020B0503020204020204" pitchFamily="34" charset="-122"/>
              </a:rPr>
              <a:t>(&amp;event);   /* </a:t>
            </a:r>
            <a:r>
              <a:rPr lang="zh-CN" altLang="en-US" sz="1600" dirty="0">
                <a:latin typeface="微软雅黑" panose="020B0503020204020204" pitchFamily="34" charset="-122"/>
                <a:ea typeface="微软雅黑" panose="020B0503020204020204" pitchFamily="34" charset="-122"/>
              </a:rPr>
              <a:t>包括</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种情况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switch(event) {</a:t>
            </a:r>
          </a:p>
          <a:p>
            <a:pPr>
              <a:lnSpc>
                <a:spcPts val="1900"/>
              </a:lnSpc>
            </a:pPr>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network_layer_ready</a:t>
            </a: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从网络层接收数据，传输新帧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from_network_layer</a:t>
            </a:r>
            <a:r>
              <a:rPr lang="en-US" altLang="zh-CN" sz="1600" dirty="0">
                <a:latin typeface="微软雅黑" panose="020B0503020204020204" pitchFamily="34" charset="-122"/>
                <a:ea typeface="微软雅黑" panose="020B0503020204020204" pitchFamily="34" charset="-122"/>
              </a:rPr>
              <a:t>(&amp;</a:t>
            </a:r>
            <a:r>
              <a:rPr lang="en-US" altLang="zh-CN" sz="1600" dirty="0" err="1">
                <a:latin typeface="微软雅黑" panose="020B0503020204020204" pitchFamily="34" charset="-122"/>
                <a:ea typeface="微软雅黑" panose="020B0503020204020204" pitchFamily="34" charset="-122"/>
              </a:rPr>
              <a:t>out_buffer</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next_frame_to_send%NR_BUFS</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=nbuffered+1;</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data,next_frame_to_send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out_buffer</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break;</a:t>
            </a:r>
          </a:p>
          <a:p>
            <a:pPr>
              <a:lnSpc>
                <a:spcPts val="1900"/>
              </a:lnSpc>
            </a:pPr>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frame_arrival</a:t>
            </a: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数据帧或控制帧到达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from_physical_layer</a:t>
            </a:r>
            <a:r>
              <a:rPr lang="en-US" altLang="zh-CN" sz="1600" dirty="0">
                <a:latin typeface="微软雅黑" panose="020B0503020204020204" pitchFamily="34" charset="-122"/>
                <a:ea typeface="微软雅黑" panose="020B0503020204020204" pitchFamily="34" charset="-122"/>
              </a:rPr>
              <a:t>(&amp;r);</a:t>
            </a:r>
          </a:p>
          <a:p>
            <a:pPr>
              <a:lnSpc>
                <a:spcPts val="1900"/>
              </a:lnSpc>
            </a:pPr>
            <a:r>
              <a:rPr lang="en-US" altLang="zh-CN" sz="1600" dirty="0">
                <a:latin typeface="微软雅黑" panose="020B0503020204020204" pitchFamily="34" charset="-122"/>
                <a:ea typeface="微软雅黑" panose="020B0503020204020204" pitchFamily="34" charset="-122"/>
              </a:rPr>
              <a:t>           if (</a:t>
            </a:r>
            <a:r>
              <a:rPr lang="en-US" altLang="zh-CN" sz="1600" dirty="0" err="1">
                <a:latin typeface="微软雅黑" panose="020B0503020204020204" pitchFamily="34" charset="-122"/>
                <a:ea typeface="微软雅黑" panose="020B0503020204020204" pitchFamily="34" charset="-122"/>
              </a:rPr>
              <a:t>r.kind</a:t>
            </a:r>
            <a:r>
              <a:rPr lang="en-US" altLang="zh-CN" sz="1600" dirty="0">
                <a:latin typeface="微软雅黑" panose="020B0503020204020204" pitchFamily="34" charset="-122"/>
                <a:ea typeface="微软雅黑" panose="020B0503020204020204" pitchFamily="34" charset="-122"/>
              </a:rPr>
              <a:t>==data) {</a:t>
            </a:r>
          </a:p>
          <a:p>
            <a:pPr>
              <a:lnSpc>
                <a:spcPts val="1900"/>
              </a:lnSpc>
            </a:pPr>
            <a:r>
              <a:rPr lang="en-US" altLang="zh-CN" sz="1600" dirty="0">
                <a:latin typeface="微软雅黑" panose="020B0503020204020204" pitchFamily="34" charset="-122"/>
                <a:ea typeface="微软雅黑" panose="020B0503020204020204" pitchFamily="34" charset="-122"/>
              </a:rPr>
              <a:t>               if ((</a:t>
            </a:r>
            <a:r>
              <a:rPr lang="en-US" altLang="zh-CN" sz="1600" dirty="0" err="1">
                <a:latin typeface="微软雅黑" panose="020B0503020204020204" pitchFamily="34" charset="-122"/>
                <a:ea typeface="微软雅黑" panose="020B0503020204020204" pitchFamily="34" charset="-122"/>
              </a:rPr>
              <a:t>r.seq</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&amp;&amp; </a:t>
            </a:r>
            <a:r>
              <a:rPr lang="en-US" altLang="zh-CN" sz="1600" dirty="0" err="1">
                <a:latin typeface="微软雅黑" panose="020B0503020204020204" pitchFamily="34" charset="-122"/>
                <a:ea typeface="微软雅黑" panose="020B0503020204020204" pitchFamily="34" charset="-122"/>
              </a:rPr>
              <a:t>no_nak</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nak</a:t>
            </a:r>
            <a:r>
              <a:rPr lang="en-US" altLang="zh-CN" sz="1600" dirty="0">
                <a:latin typeface="微软雅黑" panose="020B0503020204020204" pitchFamily="34" charset="-122"/>
                <a:ea typeface="微软雅黑" panose="020B0503020204020204" pitchFamily="34" charset="-122"/>
              </a:rPr>
              <a:t>, 0,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out_buf</a:t>
            </a:r>
            <a:r>
              <a:rPr lang="en-US" altLang="zh-CN" sz="1600" dirty="0">
                <a:latin typeface="微软雅黑" panose="020B0503020204020204" pitchFamily="34" charset="-122"/>
                <a:ea typeface="微软雅黑" panose="020B0503020204020204" pitchFamily="34" charset="-122"/>
              </a:rPr>
              <a:t>);  else  </a:t>
            </a:r>
            <a:r>
              <a:rPr lang="en-US" altLang="zh-CN" sz="1600" dirty="0" err="1">
                <a:latin typeface="微软雅黑" panose="020B0503020204020204" pitchFamily="34" charset="-122"/>
                <a:ea typeface="微软雅黑" panose="020B0503020204020204" pitchFamily="34" charset="-122"/>
              </a:rPr>
              <a:t>start_ack_timer</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if (between(</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r.seq,too_far</a:t>
            </a:r>
            <a:r>
              <a:rPr lang="en-US" altLang="zh-CN" sz="1600" dirty="0">
                <a:latin typeface="微软雅黑" panose="020B0503020204020204" pitchFamily="34" charset="-122"/>
                <a:ea typeface="微软雅黑" panose="020B0503020204020204" pitchFamily="34" charset="-122"/>
              </a:rPr>
              <a:t>) &amp;&amp;arrived[</a:t>
            </a:r>
            <a:r>
              <a:rPr lang="en-US" altLang="zh-CN" sz="1600" dirty="0" err="1">
                <a:latin typeface="微软雅黑" panose="020B0503020204020204" pitchFamily="34" charset="-122"/>
                <a:ea typeface="微软雅黑" panose="020B0503020204020204" pitchFamily="34" charset="-122"/>
              </a:rPr>
              <a:t>r.seq%NR_BUFS</a:t>
            </a:r>
            <a:r>
              <a:rPr lang="en-US" altLang="zh-CN" sz="1600" dirty="0">
                <a:latin typeface="微软雅黑" panose="020B0503020204020204" pitchFamily="34" charset="-122"/>
                <a:ea typeface="微软雅黑" panose="020B0503020204020204" pitchFamily="34" charset="-122"/>
              </a:rPr>
              <a:t>]==false)) {</a:t>
            </a:r>
          </a:p>
          <a:p>
            <a:pPr>
              <a:lnSpc>
                <a:spcPts val="1900"/>
              </a:lnSpc>
            </a:pPr>
            <a:r>
              <a:rPr lang="en-US" altLang="zh-CN" sz="1600" dirty="0">
                <a:latin typeface="微软雅黑" panose="020B0503020204020204" pitchFamily="34" charset="-122"/>
                <a:ea typeface="微软雅黑" panose="020B0503020204020204" pitchFamily="34" charset="-122"/>
              </a:rPr>
              <a:t>                   arrived[</a:t>
            </a:r>
            <a:r>
              <a:rPr lang="en-US" altLang="zh-CN" sz="1600" dirty="0" err="1">
                <a:latin typeface="微软雅黑" panose="020B0503020204020204" pitchFamily="34" charset="-122"/>
                <a:ea typeface="微软雅黑" panose="020B0503020204020204" pitchFamily="34" charset="-122"/>
              </a:rPr>
              <a:t>r.seq%NR_BUFS</a:t>
            </a:r>
            <a:r>
              <a:rPr lang="en-US" altLang="zh-CN" sz="1600" dirty="0">
                <a:latin typeface="微软雅黑" panose="020B0503020204020204" pitchFamily="34" charset="-122"/>
                <a:ea typeface="微软雅黑" panose="020B0503020204020204" pitchFamily="34" charset="-122"/>
              </a:rPr>
              <a:t>]=true;</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in_buf</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r.seq%NR_BUFS</a:t>
            </a:r>
            <a:r>
              <a:rPr lang="en-US" altLang="zh-CN" sz="1600" dirty="0">
                <a:latin typeface="微软雅黑" panose="020B0503020204020204" pitchFamily="34" charset="-122"/>
                <a:ea typeface="微软雅黑" panose="020B0503020204020204" pitchFamily="34" charset="-122"/>
              </a:rPr>
              <a:t>]=r.info;</a:t>
            </a:r>
          </a:p>
          <a:p>
            <a:pPr>
              <a:lnSpc>
                <a:spcPts val="1900"/>
              </a:lnSpc>
            </a:pPr>
            <a:r>
              <a:rPr lang="en-US" altLang="zh-CN" sz="1600" dirty="0">
                <a:latin typeface="微软雅黑" panose="020B0503020204020204" pitchFamily="34" charset="-122"/>
                <a:ea typeface="微软雅黑" panose="020B0503020204020204" pitchFamily="34" charset="-122"/>
              </a:rPr>
              <a:t>                   while(arrived[</a:t>
            </a:r>
            <a:r>
              <a:rPr lang="en-US" altLang="zh-CN" sz="1600" dirty="0" err="1">
                <a:latin typeface="微软雅黑" panose="020B0503020204020204" pitchFamily="34" charset="-122"/>
                <a:ea typeface="微软雅黑" panose="020B0503020204020204" pitchFamily="34" charset="-122"/>
              </a:rPr>
              <a:t>frame_expected%NR_BUFS</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to_network_layer</a:t>
            </a:r>
            <a:r>
              <a:rPr lang="en-US" altLang="zh-CN" sz="1600" dirty="0">
                <a:latin typeface="微软雅黑" panose="020B0503020204020204" pitchFamily="34" charset="-122"/>
                <a:ea typeface="微软雅黑" panose="020B0503020204020204" pitchFamily="34" charset="-122"/>
              </a:rPr>
              <a:t>(&amp;</a:t>
            </a:r>
            <a:r>
              <a:rPr lang="en-US" altLang="zh-CN" sz="1600" dirty="0" err="1">
                <a:latin typeface="微软雅黑" panose="020B0503020204020204" pitchFamily="34" charset="-122"/>
                <a:ea typeface="微软雅黑" panose="020B0503020204020204" pitchFamily="34" charset="-122"/>
              </a:rPr>
              <a:t>in_buf</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frame_expected%NR_BUFS</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no_nak</a:t>
            </a:r>
            <a:r>
              <a:rPr lang="en-US" altLang="zh-CN" sz="1600" dirty="0">
                <a:latin typeface="微软雅黑" panose="020B0503020204020204" pitchFamily="34" charset="-122"/>
                <a:ea typeface="微软雅黑" panose="020B0503020204020204" pitchFamily="34" charset="-122"/>
              </a:rPr>
              <a:t>=true;</a:t>
            </a:r>
          </a:p>
          <a:p>
            <a:pPr>
              <a:lnSpc>
                <a:spcPts val="1900"/>
              </a:lnSpc>
            </a:pPr>
            <a:r>
              <a:rPr lang="en-US" altLang="zh-CN" sz="1600" dirty="0">
                <a:latin typeface="微软雅黑" panose="020B0503020204020204" pitchFamily="34" charset="-122"/>
                <a:ea typeface="微软雅黑" panose="020B0503020204020204" pitchFamily="34" charset="-122"/>
              </a:rPr>
              <a:t>                       arrived[</a:t>
            </a:r>
            <a:r>
              <a:rPr lang="en-US" altLang="zh-CN" sz="1600" dirty="0" err="1">
                <a:latin typeface="微软雅黑" panose="020B0503020204020204" pitchFamily="34" charset="-122"/>
                <a:ea typeface="微软雅黑" panose="020B0503020204020204" pitchFamily="34" charset="-122"/>
              </a:rPr>
              <a:t>frame_expected%NR_BUFS</a:t>
            </a:r>
            <a:r>
              <a:rPr lang="en-US" altLang="zh-CN" sz="1600" dirty="0">
                <a:latin typeface="微软雅黑" panose="020B0503020204020204" pitchFamily="34" charset="-122"/>
                <a:ea typeface="微软雅黑" panose="020B0503020204020204" pitchFamily="34" charset="-122"/>
              </a:rPr>
              <a:t>]=false;</a:t>
            </a:r>
          </a:p>
        </p:txBody>
      </p:sp>
      <p:sp>
        <p:nvSpPr>
          <p:cNvPr id="6" name="文本框 5">
            <a:extLst>
              <a:ext uri="{FF2B5EF4-FFF2-40B4-BE49-F238E27FC236}">
                <a16:creationId xmlns:a16="http://schemas.microsoft.com/office/drawing/2014/main" id="{2E9ACC60-C0B0-4740-9AD2-03CD7B5588E4}"/>
              </a:ext>
            </a:extLst>
          </p:cNvPr>
          <p:cNvSpPr txBox="1"/>
          <p:nvPr/>
        </p:nvSpPr>
        <p:spPr>
          <a:xfrm>
            <a:off x="1116590" y="2846697"/>
            <a:ext cx="488515" cy="1896801"/>
          </a:xfrm>
          <a:prstGeom prst="rect">
            <a:avLst/>
          </a:prstGeom>
          <a:noFill/>
        </p:spPr>
        <p:txBody>
          <a:bodyPr wrap="square">
            <a:spAutoFit/>
          </a:bodyPr>
          <a:lstStyle/>
          <a:p>
            <a:pPr>
              <a:lnSpc>
                <a:spcPts val="3600"/>
              </a:lnSpc>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核心代码</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112824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982003" y="1390888"/>
            <a:ext cx="10513702" cy="4965462"/>
          </a:xfrm>
          <a:prstGeom prst="rect">
            <a:avLst/>
          </a:prstGeom>
          <a:noFill/>
          <a:ln w="3175">
            <a:solidFill>
              <a:schemeClr val="accent5">
                <a:lumMod val="40000"/>
                <a:lumOff val="60000"/>
              </a:schemeClr>
            </a:solidFill>
          </a:ln>
        </p:spPr>
        <p:txBody>
          <a:bodyPr wrap="square">
            <a:spAutoFit/>
          </a:bodyPr>
          <a:lstStyle/>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too_far</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start_ack_timer</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if((</a:t>
            </a:r>
            <a:r>
              <a:rPr lang="en-US" altLang="zh-CN" sz="1600" dirty="0" err="1">
                <a:latin typeface="微软雅黑" panose="020B0503020204020204" pitchFamily="34" charset="-122"/>
                <a:ea typeface="微软雅黑" panose="020B0503020204020204" pitchFamily="34" charset="-122"/>
              </a:rPr>
              <a:t>r.kind</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nak</a:t>
            </a:r>
            <a:r>
              <a:rPr lang="en-US" altLang="zh-CN" sz="1600" dirty="0">
                <a:latin typeface="微软雅黑" panose="020B0503020204020204" pitchFamily="34" charset="-122"/>
                <a:ea typeface="微软雅黑" panose="020B0503020204020204" pitchFamily="34" charset="-122"/>
              </a:rPr>
              <a:t>) &amp;&amp; between(</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 ,(r.ack+1)%(MAX_SEQ+1), </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(data,(r.ack+1)%(MAX_SEQ+1),</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out_buf</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while(between(</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r.ack</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=nbuffered-1;</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stop_timer</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ack_expected%NR_BUFS</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break;</a:t>
            </a:r>
          </a:p>
          <a:p>
            <a:pPr>
              <a:lnSpc>
                <a:spcPts val="1900"/>
              </a:lnSpc>
            </a:pPr>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cksum_err</a:t>
            </a:r>
            <a:r>
              <a:rPr lang="en-US" altLang="zh-CN" sz="1600" dirty="0">
                <a:latin typeface="微软雅黑" panose="020B0503020204020204" pitchFamily="34" charset="-122"/>
                <a:ea typeface="微软雅黑" panose="020B0503020204020204" pitchFamily="34" charset="-122"/>
              </a:rPr>
              <a:t>: if(</a:t>
            </a:r>
            <a:r>
              <a:rPr lang="en-US" altLang="zh-CN" sz="1600" dirty="0" err="1">
                <a:latin typeface="微软雅黑" panose="020B0503020204020204" pitchFamily="34" charset="-122"/>
                <a:ea typeface="微软雅黑" panose="020B0503020204020204" pitchFamily="34" charset="-122"/>
              </a:rPr>
              <a:t>no_nak</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nak</a:t>
            </a:r>
            <a:r>
              <a:rPr lang="en-US" altLang="zh-CN" sz="1600" dirty="0">
                <a:latin typeface="微软雅黑" panose="020B0503020204020204" pitchFamily="34" charset="-122"/>
                <a:ea typeface="微软雅黑" panose="020B0503020204020204" pitchFamily="34" charset="-122"/>
              </a:rPr>
              <a:t>, 0,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out_buf</a:t>
            </a:r>
            <a:r>
              <a:rPr lang="en-US" altLang="zh-CN" sz="1600" dirty="0">
                <a:latin typeface="微软雅黑" panose="020B0503020204020204" pitchFamily="34" charset="-122"/>
                <a:ea typeface="微软雅黑" panose="020B0503020204020204" pitchFamily="34" charset="-122"/>
              </a:rPr>
              <a:t>); break;  /* </a:t>
            </a:r>
            <a:r>
              <a:rPr lang="zh-CN" altLang="en-US" sz="1600" dirty="0">
                <a:latin typeface="微软雅黑" panose="020B0503020204020204" pitchFamily="34" charset="-122"/>
                <a:ea typeface="微软雅黑" panose="020B0503020204020204" pitchFamily="34" charset="-122"/>
              </a:rPr>
              <a:t>帧出错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case timeout: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(data, </a:t>
            </a:r>
            <a:r>
              <a:rPr lang="en-US" altLang="zh-CN" sz="1600" dirty="0" err="1">
                <a:latin typeface="微软雅黑" panose="020B0503020204020204" pitchFamily="34" charset="-122"/>
                <a:ea typeface="微软雅黑" panose="020B0503020204020204" pitchFamily="34" charset="-122"/>
              </a:rPr>
              <a:t>oldest_frame,frame_expected,out_buf</a:t>
            </a:r>
            <a:r>
              <a:rPr lang="en-US" altLang="zh-CN" sz="1600" dirty="0">
                <a:latin typeface="微软雅黑" panose="020B0503020204020204" pitchFamily="34" charset="-122"/>
                <a:ea typeface="微软雅黑" panose="020B0503020204020204" pitchFamily="34" charset="-122"/>
              </a:rPr>
              <a:t>); break;  /* </a:t>
            </a:r>
            <a:r>
              <a:rPr lang="zh-CN" altLang="en-US" sz="1600" dirty="0">
                <a:latin typeface="微软雅黑" panose="020B0503020204020204" pitchFamily="34" charset="-122"/>
                <a:ea typeface="微软雅黑" panose="020B0503020204020204" pitchFamily="34" charset="-122"/>
              </a:rPr>
              <a:t>超时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ack_timeout</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send_frame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a:t>
            </a:r>
            <a:r>
              <a:rPr lang="en-US" altLang="zh-CN" sz="1600" dirty="0">
                <a:latin typeface="微软雅黑" panose="020B0503020204020204" pitchFamily="34" charset="-122"/>
                <a:ea typeface="微软雅黑" panose="020B0503020204020204" pitchFamily="34" charset="-122"/>
              </a:rPr>
              <a:t>, 0,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out_buf</a:t>
            </a:r>
            <a:r>
              <a:rPr lang="en-US" altLang="zh-CN" sz="1600" dirty="0">
                <a:latin typeface="微软雅黑" panose="020B0503020204020204" pitchFamily="34" charset="-122"/>
                <a:ea typeface="微软雅黑" panose="020B0503020204020204" pitchFamily="34" charset="-122"/>
              </a:rPr>
              <a:t>); break;  /* ACK</a:t>
            </a:r>
            <a:r>
              <a:rPr lang="zh-CN" altLang="en-US" sz="1600" dirty="0">
                <a:latin typeface="微软雅黑" panose="020B0503020204020204" pitchFamily="34" charset="-122"/>
                <a:ea typeface="微软雅黑" panose="020B0503020204020204" pitchFamily="34" charset="-122"/>
              </a:rPr>
              <a:t>定时器超时，发送</a:t>
            </a:r>
            <a:r>
              <a:rPr lang="en-US" altLang="zh-CN" sz="1600" dirty="0">
                <a:latin typeface="微软雅黑" panose="020B0503020204020204" pitchFamily="34" charset="-122"/>
                <a:ea typeface="微软雅黑" panose="020B0503020204020204" pitchFamily="34" charset="-122"/>
              </a:rPr>
              <a:t>ACK</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p>
          <a:p>
            <a:pPr>
              <a:lnSpc>
                <a:spcPts val="1900"/>
              </a:lnSpc>
            </a:pPr>
            <a:r>
              <a:rPr lang="en-US" altLang="zh-CN" sz="1600" dirty="0">
                <a:latin typeface="微软雅黑" panose="020B0503020204020204" pitchFamily="34" charset="-122"/>
                <a:ea typeface="微软雅黑" panose="020B0503020204020204" pitchFamily="34" charset="-122"/>
              </a:rPr>
              <a:t>   if (</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&lt;MAX_BUFS)  </a:t>
            </a:r>
            <a:r>
              <a:rPr lang="en-US" altLang="zh-CN" sz="1600" dirty="0" err="1">
                <a:latin typeface="微软雅黑" panose="020B0503020204020204" pitchFamily="34" charset="-122"/>
                <a:ea typeface="微软雅黑" panose="020B0503020204020204" pitchFamily="34" charset="-122"/>
              </a:rPr>
              <a:t>enable_network_layer</a:t>
            </a:r>
            <a:r>
              <a:rPr lang="en-US" altLang="zh-CN" sz="1600" dirty="0">
                <a:latin typeface="微软雅黑" panose="020B0503020204020204" pitchFamily="34" charset="-122"/>
                <a:ea typeface="微软雅黑" panose="020B0503020204020204" pitchFamily="34" charset="-122"/>
              </a:rPr>
              <a:t>();  else  </a:t>
            </a:r>
            <a:r>
              <a:rPr lang="en-US" altLang="zh-CN" sz="1600" dirty="0" err="1">
                <a:latin typeface="微软雅黑" panose="020B0503020204020204" pitchFamily="34" charset="-122"/>
                <a:ea typeface="微软雅黑" panose="020B0503020204020204" pitchFamily="34" charset="-122"/>
              </a:rPr>
              <a:t>disable_network_layer</a:t>
            </a:r>
            <a:r>
              <a:rPr lang="en-US" altLang="zh-CN" sz="1600" dirty="0">
                <a:latin typeface="微软雅黑" panose="020B0503020204020204" pitchFamily="34" charset="-122"/>
                <a:ea typeface="微软雅黑" panose="020B0503020204020204" pitchFamily="34" charset="-122"/>
              </a:rPr>
              <a:t>();</a:t>
            </a:r>
          </a:p>
          <a:p>
            <a:pPr>
              <a:lnSpc>
                <a:spcPts val="1900"/>
              </a:lnSpc>
            </a:pPr>
            <a:r>
              <a:rPr lang="en-US" altLang="zh-CN" sz="1600" dirty="0">
                <a:latin typeface="微软雅黑" panose="020B0503020204020204" pitchFamily="34" charset="-122"/>
                <a:ea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E9ACC60-C0B0-4740-9AD2-03CD7B5588E4}"/>
              </a:ext>
            </a:extLst>
          </p:cNvPr>
          <p:cNvSpPr txBox="1"/>
          <p:nvPr/>
        </p:nvSpPr>
        <p:spPr>
          <a:xfrm>
            <a:off x="342257" y="2834284"/>
            <a:ext cx="488515" cy="1896801"/>
          </a:xfrm>
          <a:prstGeom prst="rect">
            <a:avLst/>
          </a:prstGeom>
          <a:noFill/>
        </p:spPr>
        <p:txBody>
          <a:bodyPr wrap="square">
            <a:spAutoFit/>
          </a:bodyPr>
          <a:lstStyle/>
          <a:p>
            <a:pPr>
              <a:lnSpc>
                <a:spcPts val="3600"/>
              </a:lnSpc>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核心代码</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170742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t>3.1 </a:t>
            </a:r>
            <a:r>
              <a:rPr kumimoji="1" lang="zh-CN" altLang="zh-CN" dirty="0"/>
              <a:t>数据链路层的设计问题</a:t>
            </a:r>
            <a:endParaRPr kumimoji="1" lang="en-US" altLang="zh-CN" dirty="0"/>
          </a:p>
          <a:p>
            <a:pPr marL="0" indent="0">
              <a:lnSpc>
                <a:spcPct val="130000"/>
              </a:lnSpc>
              <a:buNone/>
            </a:pPr>
            <a:r>
              <a:rPr kumimoji="1" lang="en-US" altLang="zh-CN" dirty="0"/>
              <a:t>3.2 </a:t>
            </a:r>
            <a:r>
              <a:rPr kumimoji="1" lang="zh-CN" altLang="zh-CN" dirty="0"/>
              <a:t>差错检测和纠正</a:t>
            </a:r>
            <a:endParaRPr kumimoji="1" lang="en-US" altLang="zh-CN" dirty="0"/>
          </a:p>
          <a:p>
            <a:pPr marL="0" indent="0">
              <a:lnSpc>
                <a:spcPct val="130000"/>
              </a:lnSpc>
              <a:buNone/>
            </a:pPr>
            <a:r>
              <a:rPr kumimoji="1" lang="en-US" altLang="zh-CN" dirty="0"/>
              <a:t>3.3 </a:t>
            </a:r>
            <a:r>
              <a:rPr kumimoji="1" lang="zh-CN" altLang="zh-CN" dirty="0"/>
              <a:t>基本的数据链路层协议</a:t>
            </a:r>
            <a:endParaRPr kumimoji="1" lang="zh-CN" altLang="en-US" dirty="0"/>
          </a:p>
          <a:p>
            <a:pPr marL="0" indent="0">
              <a:lnSpc>
                <a:spcPct val="130000"/>
              </a:lnSpc>
              <a:buNone/>
            </a:pPr>
            <a:r>
              <a:rPr kumimoji="1" lang="en-US" altLang="zh-CN" dirty="0"/>
              <a:t>3.4 </a:t>
            </a:r>
            <a:r>
              <a:rPr kumimoji="1" lang="zh-CN" altLang="zh-CN" dirty="0"/>
              <a:t>滑动窗口协议</a:t>
            </a:r>
            <a:endParaRPr lang="zh-CN" altLang="en-US" sz="2400" dirty="0">
              <a:latin typeface="微软雅黑" panose="020B0503020204020204" pitchFamily="34" charset="-122"/>
              <a:ea typeface="微软雅黑" panose="020B0503020204020204" pitchFamily="34" charset="-122"/>
            </a:endParaRPr>
          </a:p>
          <a:p>
            <a:pPr marL="0" indent="0">
              <a:lnSpc>
                <a:spcPct val="130000"/>
              </a:lnSpc>
              <a:buNone/>
            </a:pPr>
            <a:r>
              <a:rPr kumimoji="1" lang="en-US" altLang="zh-CN" dirty="0">
                <a:solidFill>
                  <a:srgbClr val="C00000"/>
                </a:solidFill>
              </a:rPr>
              <a:t>3.5 </a:t>
            </a:r>
            <a:r>
              <a:rPr kumimoji="1" lang="zh-CN" altLang="zh-CN" dirty="0">
                <a:solidFill>
                  <a:srgbClr val="C00000"/>
                </a:solidFill>
              </a:rPr>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sp>
        <p:nvSpPr>
          <p:cNvPr id="6" name="矩形标注 5">
            <a:extLst>
              <a:ext uri="{FF2B5EF4-FFF2-40B4-BE49-F238E27FC236}">
                <a16:creationId xmlns:a16="http://schemas.microsoft.com/office/drawing/2014/main" id="{E4BFCB96-0FA1-7740-8F94-683CEFB67F89}"/>
              </a:ext>
            </a:extLst>
          </p:cNvPr>
          <p:cNvSpPr/>
          <p:nvPr/>
        </p:nvSpPr>
        <p:spPr>
          <a:xfrm>
            <a:off x="5631543" y="3048001"/>
            <a:ext cx="4768770" cy="1219200"/>
          </a:xfrm>
          <a:prstGeom prst="wedgeRectCallout">
            <a:avLst>
              <a:gd name="adj1" fmla="val -74949"/>
              <a:gd name="adj2" fmla="val 540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Bef>
                <a:spcPts val="1200"/>
              </a:spcBef>
              <a:buFontTx/>
              <a:buAutoNum type="arabicPeriod"/>
            </a:pPr>
            <a:r>
              <a:rPr lang="zh-CN" altLang="en-US" sz="2400" dirty="0">
                <a:solidFill>
                  <a:srgbClr val="C00000"/>
                </a:solidFill>
                <a:latin typeface="微软雅黑" panose="020B0503020204020204" pitchFamily="34" charset="-122"/>
                <a:ea typeface="微软雅黑" panose="020B0503020204020204" pitchFamily="34" charset="-122"/>
              </a:rPr>
              <a:t>点到点链路层协议</a:t>
            </a:r>
            <a:r>
              <a:rPr lang="en-US" altLang="zh-CN" sz="2400" dirty="0">
                <a:solidFill>
                  <a:srgbClr val="C00000"/>
                </a:solidFill>
                <a:latin typeface="微软雅黑" panose="020B0503020204020204" pitchFamily="34" charset="-122"/>
                <a:ea typeface="微软雅黑" panose="020B0503020204020204" pitchFamily="34" charset="-122"/>
              </a:rPr>
              <a:t>PPP</a:t>
            </a:r>
          </a:p>
          <a:p>
            <a:pPr marL="457200" indent="-457200">
              <a:spcBef>
                <a:spcPts val="1200"/>
              </a:spcBef>
              <a:buFontTx/>
              <a:buAutoNum type="arabicPeriod"/>
            </a:pPr>
            <a:r>
              <a:rPr lang="en-US" altLang="zh-CN" sz="2400" dirty="0" err="1">
                <a:solidFill>
                  <a:schemeClr val="tx1"/>
                </a:solidFill>
                <a:latin typeface="微软雅黑" panose="020B0503020204020204" pitchFamily="34" charset="-122"/>
                <a:ea typeface="微软雅黑" panose="020B0503020204020204" pitchFamily="34" charset="-122"/>
              </a:rPr>
              <a:t>PPPoE</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00594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协议简介</a:t>
            </a:r>
          </a:p>
        </p:txBody>
      </p:sp>
      <p:sp>
        <p:nvSpPr>
          <p:cNvPr id="3" name="内容占位符 2"/>
          <p:cNvSpPr>
            <a:spLocks noGrp="1"/>
          </p:cNvSpPr>
          <p:nvPr>
            <p:ph idx="1"/>
          </p:nvPr>
        </p:nvSpPr>
        <p:spPr>
          <a:xfrm>
            <a:off x="838200" y="1397000"/>
            <a:ext cx="10515600" cy="4446064"/>
          </a:xfrm>
        </p:spPr>
        <p:txBody>
          <a:bodyPr>
            <a:normAutofit/>
          </a:bodyPr>
          <a:lstStyle/>
          <a:p>
            <a:pPr>
              <a:lnSpc>
                <a:spcPct val="150000"/>
              </a:lnSpc>
            </a:pPr>
            <a:r>
              <a:rPr lang="en-US" altLang="zh-CN" dirty="0"/>
              <a:t>PPP (Point-to-Point Protocol)</a:t>
            </a:r>
            <a:r>
              <a:rPr lang="zh-CN" altLang="en-US" dirty="0"/>
              <a:t>协议由</a:t>
            </a:r>
            <a:r>
              <a:rPr lang="en-US" altLang="zh-CN" dirty="0"/>
              <a:t>IETF</a:t>
            </a:r>
            <a:r>
              <a:rPr lang="zh-CN" altLang="en-US" dirty="0"/>
              <a:t>制定，</a:t>
            </a:r>
            <a:r>
              <a:rPr lang="en-US" altLang="zh-CN" dirty="0"/>
              <a:t>1994</a:t>
            </a:r>
            <a:r>
              <a:rPr lang="zh-CN" altLang="en-US" dirty="0"/>
              <a:t>年成为正式标准（</a:t>
            </a:r>
            <a:r>
              <a:rPr lang="en-US" altLang="zh-CN" dirty="0"/>
              <a:t>RFC1661</a:t>
            </a:r>
            <a:r>
              <a:rPr lang="zh-CN" altLang="en-US" dirty="0"/>
              <a:t>）</a:t>
            </a:r>
            <a:endParaRPr lang="en-US" altLang="zh-CN" dirty="0"/>
          </a:p>
          <a:p>
            <a:pPr>
              <a:lnSpc>
                <a:spcPct val="150000"/>
              </a:lnSpc>
            </a:pPr>
            <a:r>
              <a:rPr lang="en-US" altLang="zh-CN" dirty="0"/>
              <a:t>PPP</a:t>
            </a:r>
            <a:r>
              <a:rPr lang="zh-CN" altLang="en-US" dirty="0"/>
              <a:t>协议是目前使用最多的</a:t>
            </a:r>
            <a:r>
              <a:rPr lang="zh-CN" altLang="en-US" dirty="0">
                <a:solidFill>
                  <a:srgbClr val="7030A0"/>
                </a:solidFill>
              </a:rPr>
              <a:t>数据链路层协议</a:t>
            </a:r>
            <a:r>
              <a:rPr lang="zh-CN" altLang="en-US" dirty="0"/>
              <a:t>之一</a:t>
            </a:r>
            <a:endParaRPr lang="en-US" altLang="zh-CN" dirty="0"/>
          </a:p>
          <a:p>
            <a:pPr>
              <a:lnSpc>
                <a:spcPct val="150000"/>
              </a:lnSpc>
            </a:pPr>
            <a:r>
              <a:rPr lang="zh-CN" altLang="en-US" dirty="0"/>
              <a:t>能够在不同的链路上运行</a:t>
            </a:r>
            <a:endParaRPr lang="en-US" altLang="zh-CN" dirty="0"/>
          </a:p>
          <a:p>
            <a:pPr>
              <a:lnSpc>
                <a:spcPct val="150000"/>
              </a:lnSpc>
            </a:pPr>
            <a:r>
              <a:rPr lang="zh-CN" altLang="en-US" dirty="0"/>
              <a:t>能够承载不同的网络层分组</a:t>
            </a:r>
            <a:endParaRPr lang="en-US" altLang="zh-CN" dirty="0"/>
          </a:p>
          <a:p>
            <a:pPr>
              <a:lnSpc>
                <a:spcPct val="150000"/>
              </a:lnSpc>
            </a:pPr>
            <a:r>
              <a:rPr lang="zh-CN" altLang="en-US" dirty="0"/>
              <a:t>特点：简单、灵活</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5" name="文本框 4">
            <a:extLst>
              <a:ext uri="{FF2B5EF4-FFF2-40B4-BE49-F238E27FC236}">
                <a16:creationId xmlns:a16="http://schemas.microsoft.com/office/drawing/2014/main" id="{16FE74B6-800A-4EDF-B552-9D9F98E299D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749417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协议实现的功能</a:t>
            </a:r>
          </a:p>
        </p:txBody>
      </p:sp>
      <p:sp>
        <p:nvSpPr>
          <p:cNvPr id="3" name="内容占位符 2"/>
          <p:cNvSpPr>
            <a:spLocks noGrp="1"/>
          </p:cNvSpPr>
          <p:nvPr>
            <p:ph idx="1"/>
          </p:nvPr>
        </p:nvSpPr>
        <p:spPr>
          <a:xfrm>
            <a:off x="838200" y="1397000"/>
            <a:ext cx="10515600" cy="4565389"/>
          </a:xfrm>
        </p:spPr>
        <p:txBody>
          <a:bodyPr>
            <a:normAutofit lnSpcReduction="10000"/>
          </a:bodyPr>
          <a:lstStyle/>
          <a:p>
            <a:pPr>
              <a:lnSpc>
                <a:spcPct val="150000"/>
              </a:lnSpc>
            </a:pPr>
            <a:r>
              <a:rPr lang="zh-CN" altLang="en-US" sz="2600" dirty="0"/>
              <a:t>利用帧定界符封装成帧</a:t>
            </a:r>
          </a:p>
          <a:p>
            <a:pPr>
              <a:lnSpc>
                <a:spcPct val="150000"/>
              </a:lnSpc>
            </a:pPr>
            <a:r>
              <a:rPr lang="zh-CN" altLang="en-US" sz="2600" dirty="0"/>
              <a:t>填充技术实现透明数据传输：字节填充、零比特填充</a:t>
            </a:r>
          </a:p>
          <a:p>
            <a:pPr>
              <a:lnSpc>
                <a:spcPct val="150000"/>
              </a:lnSpc>
            </a:pPr>
            <a:r>
              <a:rPr lang="zh-CN" altLang="en-US" sz="2600" dirty="0"/>
              <a:t>帧的差错检测</a:t>
            </a:r>
          </a:p>
          <a:p>
            <a:pPr>
              <a:lnSpc>
                <a:spcPct val="150000"/>
              </a:lnSpc>
            </a:pPr>
            <a:r>
              <a:rPr lang="zh-CN" altLang="en-US" sz="2600" dirty="0"/>
              <a:t>实时监测链路工作状态</a:t>
            </a:r>
          </a:p>
          <a:p>
            <a:pPr>
              <a:lnSpc>
                <a:spcPct val="150000"/>
              </a:lnSpc>
            </a:pPr>
            <a:r>
              <a:rPr lang="zh-CN" altLang="en-US" sz="2600" dirty="0"/>
              <a:t>设置链路最大传输单元（</a:t>
            </a:r>
            <a:r>
              <a:rPr lang="en-US" altLang="zh-CN" sz="2600" dirty="0"/>
              <a:t>MTU</a:t>
            </a:r>
            <a:r>
              <a:rPr lang="zh-CN" altLang="en-US" sz="2600" dirty="0"/>
              <a:t>）</a:t>
            </a:r>
          </a:p>
          <a:p>
            <a:pPr>
              <a:lnSpc>
                <a:spcPct val="150000"/>
              </a:lnSpc>
            </a:pPr>
            <a:r>
              <a:rPr lang="zh-CN" altLang="en-US" sz="2600" dirty="0"/>
              <a:t>网络层地址协商机制</a:t>
            </a:r>
          </a:p>
          <a:p>
            <a:pPr>
              <a:lnSpc>
                <a:spcPct val="150000"/>
              </a:lnSpc>
            </a:pPr>
            <a:r>
              <a:rPr lang="zh-CN" altLang="en-US" sz="2600" dirty="0"/>
              <a:t>数据压缩协商机制</a:t>
            </a:r>
            <a:endParaRPr lang="en-US" altLang="zh-CN" sz="26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sp>
        <p:nvSpPr>
          <p:cNvPr id="5" name="文本框 4">
            <a:extLst>
              <a:ext uri="{FF2B5EF4-FFF2-40B4-BE49-F238E27FC236}">
                <a16:creationId xmlns:a16="http://schemas.microsoft.com/office/drawing/2014/main" id="{16FE74B6-800A-4EDF-B552-9D9F98E299D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4271057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协议未实现的功能</a:t>
            </a:r>
          </a:p>
        </p:txBody>
      </p:sp>
      <p:sp>
        <p:nvSpPr>
          <p:cNvPr id="3" name="内容占位符 2"/>
          <p:cNvSpPr>
            <a:spLocks noGrp="1"/>
          </p:cNvSpPr>
          <p:nvPr>
            <p:ph idx="1"/>
          </p:nvPr>
        </p:nvSpPr>
        <p:spPr>
          <a:xfrm>
            <a:off x="838200" y="1397000"/>
            <a:ext cx="10515600" cy="4959350"/>
          </a:xfrm>
        </p:spPr>
        <p:txBody>
          <a:bodyPr>
            <a:normAutofit fontScale="77500" lnSpcReduction="20000"/>
          </a:bodyPr>
          <a:lstStyle/>
          <a:p>
            <a:pPr>
              <a:lnSpc>
                <a:spcPct val="150000"/>
              </a:lnSpc>
            </a:pPr>
            <a:r>
              <a:rPr lang="zh-CN" altLang="en-US" dirty="0"/>
              <a:t>帧数据的纠错功能</a:t>
            </a:r>
          </a:p>
          <a:p>
            <a:pPr lvl="1">
              <a:lnSpc>
                <a:spcPct val="150000"/>
              </a:lnSpc>
            </a:pPr>
            <a:r>
              <a:rPr lang="zh-CN" altLang="en-US" dirty="0"/>
              <a:t>数据链路层的</a:t>
            </a:r>
            <a:r>
              <a:rPr lang="en-US" altLang="zh-CN" dirty="0"/>
              <a:t>PPP</a:t>
            </a:r>
            <a:r>
              <a:rPr lang="zh-CN" altLang="en-US" dirty="0"/>
              <a:t>协议只进行检错，</a:t>
            </a:r>
            <a:r>
              <a:rPr lang="en-US" altLang="zh-CN" dirty="0"/>
              <a:t>PPP</a:t>
            </a:r>
            <a:r>
              <a:rPr lang="zh-CN" altLang="en-US" dirty="0"/>
              <a:t>协议是不可靠传输协议</a:t>
            </a:r>
          </a:p>
          <a:p>
            <a:pPr>
              <a:lnSpc>
                <a:spcPct val="150000"/>
              </a:lnSpc>
            </a:pPr>
            <a:r>
              <a:rPr lang="zh-CN" altLang="en-US" dirty="0"/>
              <a:t>流量控制功能</a:t>
            </a:r>
          </a:p>
          <a:p>
            <a:pPr lvl="1">
              <a:lnSpc>
                <a:spcPct val="150000"/>
              </a:lnSpc>
            </a:pPr>
            <a:r>
              <a:rPr lang="en-US" altLang="zh-CN" dirty="0"/>
              <a:t>PPP</a:t>
            </a:r>
            <a:r>
              <a:rPr lang="zh-CN" altLang="en-US" dirty="0"/>
              <a:t>协议未实现点到点的流量控制</a:t>
            </a:r>
          </a:p>
          <a:p>
            <a:pPr>
              <a:lnSpc>
                <a:spcPct val="150000"/>
              </a:lnSpc>
            </a:pPr>
            <a:r>
              <a:rPr lang="zh-CN" altLang="en-US" dirty="0"/>
              <a:t>可靠传输功能</a:t>
            </a:r>
          </a:p>
          <a:p>
            <a:pPr lvl="1">
              <a:lnSpc>
                <a:spcPct val="150000"/>
              </a:lnSpc>
            </a:pPr>
            <a:r>
              <a:rPr lang="en-US" altLang="zh-CN" dirty="0"/>
              <a:t>PPP</a:t>
            </a:r>
            <a:r>
              <a:rPr lang="zh-CN" altLang="en-US" dirty="0"/>
              <a:t>为不可靠协议，不使用帧的序号。不可靠网络中可能使用有序号的工作方式。</a:t>
            </a:r>
          </a:p>
          <a:p>
            <a:pPr>
              <a:lnSpc>
                <a:spcPct val="150000"/>
              </a:lnSpc>
            </a:pPr>
            <a:r>
              <a:rPr lang="zh-CN" altLang="en-US" dirty="0"/>
              <a:t>多点连接功能</a:t>
            </a:r>
          </a:p>
          <a:p>
            <a:pPr lvl="1">
              <a:lnSpc>
                <a:spcPct val="150000"/>
              </a:lnSpc>
            </a:pPr>
            <a:r>
              <a:rPr lang="en-US" altLang="zh-CN" dirty="0"/>
              <a:t>PPP</a:t>
            </a:r>
            <a:r>
              <a:rPr lang="zh-CN" altLang="en-US" dirty="0"/>
              <a:t>协议不支持多点线路，只支持点对点的链路通信。</a:t>
            </a:r>
          </a:p>
          <a:p>
            <a:pPr>
              <a:lnSpc>
                <a:spcPct val="150000"/>
              </a:lnSpc>
            </a:pPr>
            <a:r>
              <a:rPr lang="zh-CN" altLang="en-US" dirty="0"/>
              <a:t>单工和半双工链路 </a:t>
            </a:r>
          </a:p>
          <a:p>
            <a:pPr lvl="1">
              <a:lnSpc>
                <a:spcPct val="150000"/>
              </a:lnSpc>
            </a:pPr>
            <a:r>
              <a:rPr lang="en-US" altLang="zh-CN" dirty="0"/>
              <a:t>PPP</a:t>
            </a:r>
            <a:r>
              <a:rPr lang="zh-CN" altLang="en-US" dirty="0"/>
              <a:t>协议支持全双工链路</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106</a:t>
            </a:fld>
            <a:endParaRPr kumimoji="1" lang="zh-CN" altLang="en-US" dirty="0"/>
          </a:p>
        </p:txBody>
      </p:sp>
      <p:sp>
        <p:nvSpPr>
          <p:cNvPr id="5" name="文本框 4">
            <a:extLst>
              <a:ext uri="{FF2B5EF4-FFF2-40B4-BE49-F238E27FC236}">
                <a16:creationId xmlns:a16="http://schemas.microsoft.com/office/drawing/2014/main" id="{16FE74B6-800A-4EDF-B552-9D9F98E299D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402478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协议的构成</a:t>
            </a:r>
          </a:p>
        </p:txBody>
      </p:sp>
      <p:sp>
        <p:nvSpPr>
          <p:cNvPr id="3" name="内容占位符 2"/>
          <p:cNvSpPr>
            <a:spLocks noGrp="1"/>
          </p:cNvSpPr>
          <p:nvPr>
            <p:ph idx="1"/>
          </p:nvPr>
        </p:nvSpPr>
        <p:spPr>
          <a:xfrm>
            <a:off x="838200" y="1397000"/>
            <a:ext cx="10756900" cy="4959350"/>
          </a:xfrm>
        </p:spPr>
        <p:txBody>
          <a:bodyPr>
            <a:normAutofit fontScale="92500" lnSpcReduction="20000"/>
          </a:bodyPr>
          <a:lstStyle/>
          <a:p>
            <a:pPr>
              <a:lnSpc>
                <a:spcPct val="150000"/>
              </a:lnSpc>
            </a:pPr>
            <a:r>
              <a:rPr lang="zh-CN" altLang="en-US" dirty="0"/>
              <a:t>封装 </a:t>
            </a:r>
            <a:r>
              <a:rPr lang="en-US" altLang="zh-CN" dirty="0"/>
              <a:t>(Encapsulation)</a:t>
            </a:r>
          </a:p>
          <a:p>
            <a:pPr lvl="1">
              <a:lnSpc>
                <a:spcPct val="150000"/>
              </a:lnSpc>
            </a:pPr>
            <a:r>
              <a:rPr lang="zh-CN" altLang="en-US" dirty="0"/>
              <a:t>提供在同一链路上支持不同的网络层协议</a:t>
            </a:r>
          </a:p>
          <a:p>
            <a:pPr lvl="1">
              <a:lnSpc>
                <a:spcPct val="150000"/>
              </a:lnSpc>
            </a:pPr>
            <a:r>
              <a:rPr lang="en-US" altLang="zh-CN" dirty="0"/>
              <a:t>PPP</a:t>
            </a:r>
            <a:r>
              <a:rPr lang="zh-CN" altLang="en-US" dirty="0"/>
              <a:t>既支持异步链路（无奇偶检验的</a:t>
            </a:r>
            <a:r>
              <a:rPr lang="en-US" altLang="zh-CN" dirty="0"/>
              <a:t>8</a:t>
            </a:r>
            <a:r>
              <a:rPr lang="zh-CN" altLang="en-US" dirty="0"/>
              <a:t>比特数据），也支持面向比特的同步链路</a:t>
            </a:r>
          </a:p>
          <a:p>
            <a:pPr lvl="1">
              <a:lnSpc>
                <a:spcPct val="150000"/>
              </a:lnSpc>
            </a:pPr>
            <a:r>
              <a:rPr lang="en-US" altLang="zh-CN" dirty="0"/>
              <a:t>IP</a:t>
            </a:r>
            <a:r>
              <a:rPr lang="zh-CN" altLang="en-US" dirty="0"/>
              <a:t>数据包在</a:t>
            </a:r>
            <a:r>
              <a:rPr lang="en-US" altLang="zh-CN" dirty="0"/>
              <a:t>PPP</a:t>
            </a:r>
            <a:r>
              <a:rPr lang="zh-CN" altLang="en-US" dirty="0"/>
              <a:t>帧中是其信息部分，其长度受到</a:t>
            </a:r>
            <a:r>
              <a:rPr lang="en-US" altLang="zh-CN" dirty="0"/>
              <a:t>MTU</a:t>
            </a:r>
            <a:r>
              <a:rPr lang="zh-CN" altLang="en-US" dirty="0"/>
              <a:t>的限制</a:t>
            </a:r>
          </a:p>
          <a:p>
            <a:pPr>
              <a:lnSpc>
                <a:spcPct val="150000"/>
              </a:lnSpc>
            </a:pPr>
            <a:r>
              <a:rPr lang="zh-CN" altLang="en-US" dirty="0"/>
              <a:t>链路控制协议 </a:t>
            </a:r>
            <a:r>
              <a:rPr lang="en-US" altLang="zh-CN" dirty="0"/>
              <a:t>LCP (Link Control Protocol)</a:t>
            </a:r>
            <a:r>
              <a:rPr lang="zh-CN" altLang="en-US" dirty="0"/>
              <a:t>。</a:t>
            </a:r>
          </a:p>
          <a:p>
            <a:pPr lvl="1">
              <a:lnSpc>
                <a:spcPct val="150000"/>
              </a:lnSpc>
            </a:pPr>
            <a:r>
              <a:rPr lang="zh-CN" altLang="en-US" dirty="0"/>
              <a:t>用来建立、配置和测试数据链路的链路控制协议，通信双方可协商一些选项</a:t>
            </a:r>
          </a:p>
          <a:p>
            <a:pPr>
              <a:lnSpc>
                <a:spcPct val="150000"/>
              </a:lnSpc>
            </a:pPr>
            <a:r>
              <a:rPr lang="zh-CN" altLang="en-US" dirty="0"/>
              <a:t>网络控制协议 </a:t>
            </a:r>
            <a:r>
              <a:rPr lang="en-US" altLang="zh-CN" dirty="0"/>
              <a:t>NCP (Network Control Protocol)</a:t>
            </a:r>
            <a:r>
              <a:rPr lang="zh-CN" altLang="en-US" dirty="0"/>
              <a:t>。</a:t>
            </a:r>
          </a:p>
          <a:p>
            <a:pPr lvl="1">
              <a:lnSpc>
                <a:spcPct val="150000"/>
              </a:lnSpc>
            </a:pPr>
            <a:r>
              <a:rPr lang="zh-CN" altLang="en-US" dirty="0"/>
              <a:t>其中每个协议支持一种不同的网络层协议，如</a:t>
            </a:r>
            <a:r>
              <a:rPr lang="en-US" altLang="zh-CN" dirty="0"/>
              <a:t>IP</a:t>
            </a:r>
            <a:r>
              <a:rPr lang="zh-CN" altLang="en-US" dirty="0"/>
              <a:t>、</a:t>
            </a:r>
            <a:r>
              <a:rPr lang="en-US" altLang="zh-CN" dirty="0"/>
              <a:t>OSI</a:t>
            </a:r>
            <a:r>
              <a:rPr lang="zh-CN" altLang="en-US" dirty="0"/>
              <a:t>的网络层、</a:t>
            </a:r>
            <a:r>
              <a:rPr lang="en-US" altLang="zh-CN" dirty="0" err="1"/>
              <a:t>DECnet</a:t>
            </a:r>
            <a:r>
              <a:rPr lang="zh-CN" altLang="en-US" dirty="0"/>
              <a:t>、</a:t>
            </a:r>
            <a:r>
              <a:rPr lang="en-US" altLang="zh-CN" dirty="0"/>
              <a:t>AppleTalk</a:t>
            </a:r>
            <a:r>
              <a:rPr lang="zh-CN" altLang="en-US" dirty="0"/>
              <a:t>等</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
        <p:nvSpPr>
          <p:cNvPr id="5" name="文本框 4">
            <a:extLst>
              <a:ext uri="{FF2B5EF4-FFF2-40B4-BE49-F238E27FC236}">
                <a16:creationId xmlns:a16="http://schemas.microsoft.com/office/drawing/2014/main" id="{16FE74B6-800A-4EDF-B552-9D9F98E299D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687171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协议的帧格式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108</a:t>
            </a:fld>
            <a:endParaRPr kumimoji="1" lang="zh-CN" altLang="en-US" dirty="0">
              <a:latin typeface="微软雅黑" panose="020B0503020204020204" pitchFamily="34" charset="-122"/>
              <a:ea typeface="微软雅黑" panose="020B0503020204020204" pitchFamily="34" charset="-122"/>
            </a:endParaRPr>
          </a:p>
        </p:txBody>
      </p:sp>
      <p:sp>
        <p:nvSpPr>
          <p:cNvPr id="52" name="Rectangle 4"/>
          <p:cNvSpPr>
            <a:spLocks noChangeArrowheads="1"/>
          </p:cNvSpPr>
          <p:nvPr/>
        </p:nvSpPr>
        <p:spPr bwMode="auto">
          <a:xfrm>
            <a:off x="4773445" y="2116838"/>
            <a:ext cx="2898775" cy="465137"/>
          </a:xfrm>
          <a:prstGeom prst="rect">
            <a:avLst/>
          </a:prstGeom>
          <a:solidFill>
            <a:schemeClr val="accent6">
              <a:lumMod val="20000"/>
              <a:lumOff val="80000"/>
            </a:schemeClr>
          </a:solidFill>
          <a:ln w="9525">
            <a:solidFill>
              <a:schemeClr val="accent1"/>
            </a:solidFill>
            <a:miter lim="800000"/>
            <a:headEnd/>
            <a:tailEnd/>
          </a:ln>
          <a:effectLst>
            <a:outerShdw dist="35921" dir="2700000" algn="ctr" rotWithShape="0">
              <a:schemeClr val="bg2"/>
            </a:outerShdw>
          </a:effectLst>
        </p:spPr>
        <p:txBody>
          <a:bodyPr wrap="none" anchor="ctr"/>
          <a:lstStyle/>
          <a:p>
            <a:pPr algn="ctr"/>
            <a:r>
              <a:rPr kumimoji="1" lang="en-US" altLang="zh-CN" sz="2000">
                <a:latin typeface="微软雅黑" panose="020B0503020204020204" pitchFamily="34" charset="-122"/>
                <a:ea typeface="微软雅黑" panose="020B0503020204020204" pitchFamily="34" charset="-122"/>
              </a:rPr>
              <a:t>IP </a:t>
            </a:r>
            <a:r>
              <a:rPr kumimoji="1" lang="zh-CN" altLang="en-US" sz="2000">
                <a:latin typeface="微软雅黑" panose="020B0503020204020204" pitchFamily="34" charset="-122"/>
                <a:ea typeface="微软雅黑" panose="020B0503020204020204" pitchFamily="34" charset="-122"/>
              </a:rPr>
              <a:t>数据报</a:t>
            </a:r>
          </a:p>
        </p:txBody>
      </p:sp>
      <p:sp>
        <p:nvSpPr>
          <p:cNvPr id="53" name="Text Box 5"/>
          <p:cNvSpPr txBox="1">
            <a:spLocks noChangeArrowheads="1"/>
          </p:cNvSpPr>
          <p:nvPr/>
        </p:nvSpPr>
        <p:spPr bwMode="auto">
          <a:xfrm>
            <a:off x="2146132"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1</a:t>
            </a:r>
          </a:p>
        </p:txBody>
      </p:sp>
      <p:sp>
        <p:nvSpPr>
          <p:cNvPr id="54" name="Text Box 6"/>
          <p:cNvSpPr txBox="1">
            <a:spLocks noChangeArrowheads="1"/>
          </p:cNvSpPr>
          <p:nvPr/>
        </p:nvSpPr>
        <p:spPr bwMode="auto">
          <a:xfrm>
            <a:off x="4140032"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2</a:t>
            </a:r>
          </a:p>
        </p:txBody>
      </p:sp>
      <p:sp>
        <p:nvSpPr>
          <p:cNvPr id="55" name="Text Box 7"/>
          <p:cNvSpPr txBox="1">
            <a:spLocks noChangeArrowheads="1"/>
          </p:cNvSpPr>
          <p:nvPr/>
        </p:nvSpPr>
        <p:spPr bwMode="auto">
          <a:xfrm>
            <a:off x="2690645"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1</a:t>
            </a:r>
          </a:p>
        </p:txBody>
      </p:sp>
      <p:sp>
        <p:nvSpPr>
          <p:cNvPr id="56" name="Text Box 8"/>
          <p:cNvSpPr txBox="1">
            <a:spLocks noChangeArrowheads="1"/>
          </p:cNvSpPr>
          <p:nvPr/>
        </p:nvSpPr>
        <p:spPr bwMode="auto">
          <a:xfrm>
            <a:off x="8939045"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1</a:t>
            </a:r>
          </a:p>
        </p:txBody>
      </p:sp>
      <p:sp>
        <p:nvSpPr>
          <p:cNvPr id="57" name="Text Box 9"/>
          <p:cNvSpPr txBox="1">
            <a:spLocks noChangeArrowheads="1"/>
          </p:cNvSpPr>
          <p:nvPr/>
        </p:nvSpPr>
        <p:spPr bwMode="auto">
          <a:xfrm>
            <a:off x="1331745" y="3551938"/>
            <a:ext cx="692150"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字节</a:t>
            </a:r>
          </a:p>
        </p:txBody>
      </p:sp>
      <p:sp>
        <p:nvSpPr>
          <p:cNvPr id="58" name="Text Box 10"/>
          <p:cNvSpPr txBox="1">
            <a:spLocks noChangeArrowheads="1"/>
          </p:cNvSpPr>
          <p:nvPr/>
        </p:nvSpPr>
        <p:spPr bwMode="auto">
          <a:xfrm>
            <a:off x="3233570"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1</a:t>
            </a:r>
          </a:p>
        </p:txBody>
      </p:sp>
      <p:sp>
        <p:nvSpPr>
          <p:cNvPr id="59" name="Text Box 11"/>
          <p:cNvSpPr txBox="1">
            <a:spLocks noChangeArrowheads="1"/>
          </p:cNvSpPr>
          <p:nvPr/>
        </p:nvSpPr>
        <p:spPr bwMode="auto">
          <a:xfrm>
            <a:off x="8034170" y="3551938"/>
            <a:ext cx="343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2</a:t>
            </a:r>
          </a:p>
        </p:txBody>
      </p:sp>
      <p:sp>
        <p:nvSpPr>
          <p:cNvPr id="60" name="Line 12"/>
          <p:cNvSpPr>
            <a:spLocks noChangeShapeType="1"/>
          </p:cNvSpPr>
          <p:nvPr/>
        </p:nvSpPr>
        <p:spPr bwMode="auto">
          <a:xfrm>
            <a:off x="4773445" y="2104138"/>
            <a:ext cx="17462" cy="9239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1" name="Line 13"/>
          <p:cNvSpPr>
            <a:spLocks noChangeShapeType="1"/>
          </p:cNvSpPr>
          <p:nvPr/>
        </p:nvSpPr>
        <p:spPr bwMode="auto">
          <a:xfrm>
            <a:off x="7672220" y="2104138"/>
            <a:ext cx="0" cy="889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2" name="Text Box 14"/>
          <p:cNvSpPr txBox="1">
            <a:spLocks noChangeArrowheads="1"/>
          </p:cNvSpPr>
          <p:nvPr/>
        </p:nvSpPr>
        <p:spPr bwMode="auto">
          <a:xfrm>
            <a:off x="5135395" y="3551938"/>
            <a:ext cx="22557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不超过 </a:t>
            </a:r>
            <a:r>
              <a:rPr kumimoji="1" lang="en-US" altLang="zh-CN" sz="2000">
                <a:latin typeface="微软雅黑" panose="020B0503020204020204" pitchFamily="34" charset="-122"/>
                <a:ea typeface="微软雅黑" panose="020B0503020204020204" pitchFamily="34" charset="-122"/>
              </a:rPr>
              <a:t>1500 </a:t>
            </a:r>
            <a:r>
              <a:rPr kumimoji="1" lang="zh-CN" altLang="en-US" sz="2000">
                <a:latin typeface="微软雅黑" panose="020B0503020204020204" pitchFamily="34" charset="-122"/>
                <a:ea typeface="微软雅黑" panose="020B0503020204020204" pitchFamily="34" charset="-122"/>
              </a:rPr>
              <a:t>字节</a:t>
            </a:r>
          </a:p>
        </p:txBody>
      </p:sp>
      <p:sp>
        <p:nvSpPr>
          <p:cNvPr id="63" name="Line 15"/>
          <p:cNvSpPr>
            <a:spLocks noChangeShapeType="1"/>
          </p:cNvSpPr>
          <p:nvPr/>
        </p:nvSpPr>
        <p:spPr bwMode="auto">
          <a:xfrm>
            <a:off x="2071520" y="4101213"/>
            <a:ext cx="73358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 name="Text Box 16"/>
          <p:cNvSpPr txBox="1">
            <a:spLocks noChangeArrowheads="1"/>
          </p:cNvSpPr>
          <p:nvPr/>
        </p:nvSpPr>
        <p:spPr bwMode="auto">
          <a:xfrm>
            <a:off x="5097295" y="3878963"/>
            <a:ext cx="1017587"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PPP </a:t>
            </a:r>
            <a:r>
              <a:rPr kumimoji="1" lang="zh-CN" altLang="en-US" sz="2000">
                <a:latin typeface="微软雅黑" panose="020B0503020204020204" pitchFamily="34" charset="-122"/>
                <a:ea typeface="微软雅黑" panose="020B0503020204020204" pitchFamily="34" charset="-122"/>
              </a:rPr>
              <a:t>帧</a:t>
            </a:r>
          </a:p>
        </p:txBody>
      </p:sp>
      <p:sp>
        <p:nvSpPr>
          <p:cNvPr id="65" name="Text Box 17"/>
          <p:cNvSpPr txBox="1">
            <a:spLocks noChangeArrowheads="1"/>
          </p:cNvSpPr>
          <p:nvPr/>
        </p:nvSpPr>
        <p:spPr bwMode="auto">
          <a:xfrm>
            <a:off x="1125370" y="23660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先发送</a:t>
            </a:r>
          </a:p>
        </p:txBody>
      </p:sp>
      <p:sp>
        <p:nvSpPr>
          <p:cNvPr id="66" name="Rectangle 18"/>
          <p:cNvSpPr>
            <a:spLocks noChangeArrowheads="1"/>
          </p:cNvSpPr>
          <p:nvPr/>
        </p:nvSpPr>
        <p:spPr bwMode="auto">
          <a:xfrm>
            <a:off x="2047708" y="2951863"/>
            <a:ext cx="7335837" cy="566737"/>
          </a:xfrm>
          <a:prstGeom prst="rect">
            <a:avLst/>
          </a:prstGeom>
          <a:solidFill>
            <a:srgbClr val="F4D0FF"/>
          </a:solidFill>
          <a:ln w="9525">
            <a:solidFill>
              <a:schemeClr val="accent1"/>
            </a:solidFill>
            <a:miter lim="800000"/>
            <a:headEnd/>
            <a:tailEnd/>
          </a:ln>
          <a:effectLst>
            <a:outerShdw dist="35921" dir="2700000" algn="ctr" rotWithShape="0">
              <a:schemeClr val="bg2"/>
            </a:outerShdw>
          </a:effectLst>
        </p:spPr>
        <p:txBody>
          <a:bodyPr wrap="none" anchor="ctr"/>
          <a:lstStyle/>
          <a:p>
            <a:pPr algn="ctr"/>
            <a:endParaRPr kumimoji="1" lang="zh-CN" altLang="zh-CN" sz="2000">
              <a:latin typeface="微软雅黑" panose="020B0503020204020204" pitchFamily="34" charset="-122"/>
              <a:ea typeface="微软雅黑" panose="020B0503020204020204" pitchFamily="34" charset="-122"/>
            </a:endParaRPr>
          </a:p>
        </p:txBody>
      </p:sp>
      <p:sp>
        <p:nvSpPr>
          <p:cNvPr id="67" name="Line 19"/>
          <p:cNvSpPr>
            <a:spLocks noChangeShapeType="1"/>
          </p:cNvSpPr>
          <p:nvPr/>
        </p:nvSpPr>
        <p:spPr bwMode="auto">
          <a:xfrm>
            <a:off x="2600157" y="2951863"/>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8" name="Line 20"/>
          <p:cNvSpPr>
            <a:spLocks noChangeShapeType="1"/>
          </p:cNvSpPr>
          <p:nvPr/>
        </p:nvSpPr>
        <p:spPr bwMode="auto">
          <a:xfrm>
            <a:off x="8758070" y="2962975"/>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9" name="Text Box 21"/>
          <p:cNvSpPr txBox="1">
            <a:spLocks noChangeArrowheads="1"/>
          </p:cNvSpPr>
          <p:nvPr/>
        </p:nvSpPr>
        <p:spPr bwMode="auto">
          <a:xfrm>
            <a:off x="2052470" y="3155063"/>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7E</a:t>
            </a:r>
          </a:p>
        </p:txBody>
      </p:sp>
      <p:sp>
        <p:nvSpPr>
          <p:cNvPr id="70" name="Line 22"/>
          <p:cNvSpPr>
            <a:spLocks noChangeShapeType="1"/>
          </p:cNvSpPr>
          <p:nvPr/>
        </p:nvSpPr>
        <p:spPr bwMode="auto">
          <a:xfrm>
            <a:off x="3143082" y="2962975"/>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 name="Line 23"/>
          <p:cNvSpPr>
            <a:spLocks noChangeShapeType="1"/>
          </p:cNvSpPr>
          <p:nvPr/>
        </p:nvSpPr>
        <p:spPr bwMode="auto">
          <a:xfrm>
            <a:off x="3686007" y="2951863"/>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2" name="Text Box 24"/>
          <p:cNvSpPr txBox="1">
            <a:spLocks noChangeArrowheads="1"/>
          </p:cNvSpPr>
          <p:nvPr/>
        </p:nvSpPr>
        <p:spPr bwMode="auto">
          <a:xfrm>
            <a:off x="2595395" y="3155063"/>
            <a:ext cx="47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FF</a:t>
            </a:r>
          </a:p>
        </p:txBody>
      </p:sp>
      <p:sp>
        <p:nvSpPr>
          <p:cNvPr id="73" name="Text Box 25"/>
          <p:cNvSpPr txBox="1">
            <a:spLocks noChangeArrowheads="1"/>
          </p:cNvSpPr>
          <p:nvPr/>
        </p:nvSpPr>
        <p:spPr bwMode="auto">
          <a:xfrm>
            <a:off x="3131970" y="3155063"/>
            <a:ext cx="502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03</a:t>
            </a:r>
          </a:p>
        </p:txBody>
      </p:sp>
      <p:sp>
        <p:nvSpPr>
          <p:cNvPr id="74" name="Text Box 26"/>
          <p:cNvSpPr txBox="1">
            <a:spLocks noChangeArrowheads="1"/>
          </p:cNvSpPr>
          <p:nvPr/>
        </p:nvSpPr>
        <p:spPr bwMode="auto">
          <a:xfrm>
            <a:off x="2128670" y="29185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rPr>
              <a:t>F</a:t>
            </a:r>
          </a:p>
        </p:txBody>
      </p:sp>
      <p:sp>
        <p:nvSpPr>
          <p:cNvPr id="75" name="Text Box 27"/>
          <p:cNvSpPr txBox="1">
            <a:spLocks noChangeArrowheads="1"/>
          </p:cNvSpPr>
          <p:nvPr/>
        </p:nvSpPr>
        <p:spPr bwMode="auto">
          <a:xfrm>
            <a:off x="2636670" y="2916938"/>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A</a:t>
            </a:r>
          </a:p>
        </p:txBody>
      </p:sp>
      <p:sp>
        <p:nvSpPr>
          <p:cNvPr id="76" name="Text Box 28"/>
          <p:cNvSpPr txBox="1">
            <a:spLocks noChangeArrowheads="1"/>
          </p:cNvSpPr>
          <p:nvPr/>
        </p:nvSpPr>
        <p:spPr bwMode="auto">
          <a:xfrm>
            <a:off x="3146257" y="291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C</a:t>
            </a:r>
          </a:p>
        </p:txBody>
      </p:sp>
      <p:sp>
        <p:nvSpPr>
          <p:cNvPr id="77" name="Text Box 29"/>
          <p:cNvSpPr txBox="1">
            <a:spLocks noChangeArrowheads="1"/>
          </p:cNvSpPr>
          <p:nvPr/>
        </p:nvSpPr>
        <p:spPr bwMode="auto">
          <a:xfrm>
            <a:off x="7872245" y="3016950"/>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FCS</a:t>
            </a:r>
          </a:p>
        </p:txBody>
      </p:sp>
      <p:sp>
        <p:nvSpPr>
          <p:cNvPr id="78" name="Text Box 30"/>
          <p:cNvSpPr txBox="1">
            <a:spLocks noChangeArrowheads="1"/>
          </p:cNvSpPr>
          <p:nvPr/>
        </p:nvSpPr>
        <p:spPr bwMode="auto">
          <a:xfrm>
            <a:off x="8875545" y="29391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F</a:t>
            </a:r>
          </a:p>
        </p:txBody>
      </p:sp>
      <p:sp>
        <p:nvSpPr>
          <p:cNvPr id="79" name="Text Box 31"/>
          <p:cNvSpPr txBox="1">
            <a:spLocks noChangeArrowheads="1"/>
          </p:cNvSpPr>
          <p:nvPr/>
        </p:nvSpPr>
        <p:spPr bwMode="auto">
          <a:xfrm>
            <a:off x="8815220" y="3155063"/>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微软雅黑" panose="020B0503020204020204" pitchFamily="34" charset="-122"/>
                <a:ea typeface="微软雅黑" panose="020B0503020204020204" pitchFamily="34" charset="-122"/>
              </a:rPr>
              <a:t>7E</a:t>
            </a:r>
          </a:p>
        </p:txBody>
      </p:sp>
      <p:sp>
        <p:nvSpPr>
          <p:cNvPr id="80" name="Rectangle 32"/>
          <p:cNvSpPr>
            <a:spLocks noChangeArrowheads="1"/>
          </p:cNvSpPr>
          <p:nvPr/>
        </p:nvSpPr>
        <p:spPr bwMode="auto">
          <a:xfrm>
            <a:off x="4773445" y="2962974"/>
            <a:ext cx="2898775" cy="548176"/>
          </a:xfrm>
          <a:prstGeom prst="rect">
            <a:avLst/>
          </a:prstGeom>
          <a:solidFill>
            <a:schemeClr val="accent6">
              <a:lumMod val="20000"/>
              <a:lumOff val="80000"/>
            </a:schemeClr>
          </a:solidFill>
          <a:ln>
            <a:noFill/>
          </a:ln>
          <a:effectLs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1" name="Text Box 33"/>
          <p:cNvSpPr txBox="1">
            <a:spLocks noChangeArrowheads="1"/>
          </p:cNvSpPr>
          <p:nvPr/>
        </p:nvSpPr>
        <p:spPr bwMode="auto">
          <a:xfrm>
            <a:off x="3833645" y="3001075"/>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协议</a:t>
            </a:r>
          </a:p>
        </p:txBody>
      </p:sp>
      <p:sp>
        <p:nvSpPr>
          <p:cNvPr id="82" name="Text Box 34"/>
          <p:cNvSpPr txBox="1">
            <a:spLocks noChangeArrowheads="1"/>
          </p:cNvSpPr>
          <p:nvPr/>
        </p:nvSpPr>
        <p:spPr bwMode="auto">
          <a:xfrm>
            <a:off x="5135395" y="3024888"/>
            <a:ext cx="2114681" cy="400110"/>
          </a:xfrm>
          <a:prstGeom prst="rect">
            <a:avLst/>
          </a:prstGeom>
          <a:solidFill>
            <a:schemeClr val="accent6">
              <a:lumMod val="20000"/>
              <a:lumOff val="80000"/>
            </a:schemeClr>
          </a:solidFill>
          <a:ln w="9525">
            <a:noFill/>
            <a:miter lim="800000"/>
            <a:headEnd/>
            <a:tailEnd/>
          </a:ln>
          <a:effectLs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信    息    部    分</a:t>
            </a:r>
          </a:p>
        </p:txBody>
      </p:sp>
      <p:sp>
        <p:nvSpPr>
          <p:cNvPr id="83" name="AutoShape 35"/>
          <p:cNvSpPr>
            <a:spLocks/>
          </p:cNvSpPr>
          <p:nvPr/>
        </p:nvSpPr>
        <p:spPr bwMode="auto">
          <a:xfrm rot="5400000">
            <a:off x="3326438" y="1504857"/>
            <a:ext cx="176213" cy="2717800"/>
          </a:xfrm>
          <a:prstGeom prst="leftBrace">
            <a:avLst>
              <a:gd name="adj1" fmla="val 128528"/>
              <a:gd name="adj2" fmla="val 50069"/>
            </a:avLst>
          </a:pr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4" name="AutoShape 36"/>
          <p:cNvSpPr>
            <a:spLocks/>
          </p:cNvSpPr>
          <p:nvPr/>
        </p:nvSpPr>
        <p:spPr bwMode="auto">
          <a:xfrm rot="5400000">
            <a:off x="8450888" y="2011270"/>
            <a:ext cx="161925" cy="1719262"/>
          </a:xfrm>
          <a:prstGeom prst="leftBrace">
            <a:avLst>
              <a:gd name="adj1" fmla="val 8848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5" name="Text Box 37"/>
          <p:cNvSpPr txBox="1">
            <a:spLocks noChangeArrowheads="1"/>
          </p:cNvSpPr>
          <p:nvPr/>
        </p:nvSpPr>
        <p:spPr bwMode="auto">
          <a:xfrm>
            <a:off x="3052595" y="24470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首部</a:t>
            </a:r>
          </a:p>
        </p:txBody>
      </p:sp>
      <p:sp>
        <p:nvSpPr>
          <p:cNvPr id="86" name="Text Box 38"/>
          <p:cNvSpPr txBox="1">
            <a:spLocks noChangeArrowheads="1"/>
          </p:cNvSpPr>
          <p:nvPr/>
        </p:nvSpPr>
        <p:spPr bwMode="auto">
          <a:xfrm>
            <a:off x="8177045" y="24470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尾部</a:t>
            </a:r>
          </a:p>
        </p:txBody>
      </p:sp>
      <p:sp>
        <p:nvSpPr>
          <p:cNvPr id="87" name="Line 39"/>
          <p:cNvSpPr>
            <a:spLocks noChangeShapeType="1"/>
          </p:cNvSpPr>
          <p:nvPr/>
        </p:nvSpPr>
        <p:spPr bwMode="auto">
          <a:xfrm>
            <a:off x="2055645" y="2383538"/>
            <a:ext cx="0" cy="485775"/>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 name="Line 40"/>
          <p:cNvSpPr>
            <a:spLocks noChangeShapeType="1"/>
          </p:cNvSpPr>
          <p:nvPr/>
        </p:nvSpPr>
        <p:spPr bwMode="auto">
          <a:xfrm>
            <a:off x="7672220" y="2923288"/>
            <a:ext cx="0" cy="59531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9" name="Line 41"/>
          <p:cNvSpPr>
            <a:spLocks noChangeShapeType="1"/>
          </p:cNvSpPr>
          <p:nvPr/>
        </p:nvSpPr>
        <p:spPr bwMode="auto">
          <a:xfrm>
            <a:off x="4773445" y="2962975"/>
            <a:ext cx="0" cy="555625"/>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90" name="AutoShape 42"/>
          <p:cNvSpPr>
            <a:spLocks noChangeArrowheads="1"/>
          </p:cNvSpPr>
          <p:nvPr/>
        </p:nvSpPr>
        <p:spPr bwMode="auto">
          <a:xfrm>
            <a:off x="6041857" y="2520063"/>
            <a:ext cx="271463" cy="566737"/>
          </a:xfrm>
          <a:prstGeom prst="downArrow">
            <a:avLst>
              <a:gd name="adj1" fmla="val 50000"/>
              <a:gd name="adj2" fmla="val 78289"/>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微软雅黑" panose="020B0503020204020204" pitchFamily="34" charset="-122"/>
              <a:ea typeface="微软雅黑" panose="020B0503020204020204" pitchFamily="34" charset="-122"/>
            </a:endParaRPr>
          </a:p>
        </p:txBody>
      </p:sp>
      <p:sp>
        <p:nvSpPr>
          <p:cNvPr id="91" name="AutoShape 43"/>
          <p:cNvSpPr>
            <a:spLocks noChangeArrowheads="1"/>
          </p:cNvSpPr>
          <p:nvPr/>
        </p:nvSpPr>
        <p:spPr bwMode="auto">
          <a:xfrm>
            <a:off x="2482887" y="1536715"/>
            <a:ext cx="1800225" cy="358775"/>
          </a:xfrm>
          <a:prstGeom prst="wedgeRoundRectCallout">
            <a:avLst>
              <a:gd name="adj1" fmla="val 3968"/>
              <a:gd name="adj2" fmla="val 284954"/>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zh-CN" altLang="en-US" dirty="0">
                <a:latin typeface="微软雅黑" panose="020B0503020204020204" pitchFamily="34" charset="-122"/>
                <a:ea typeface="微软雅黑" panose="020B0503020204020204" pitchFamily="34" charset="-122"/>
              </a:rPr>
              <a:t>首部四个字段</a:t>
            </a:r>
          </a:p>
        </p:txBody>
      </p:sp>
      <p:sp>
        <p:nvSpPr>
          <p:cNvPr id="92" name="AutoShape 44"/>
          <p:cNvSpPr>
            <a:spLocks noChangeArrowheads="1"/>
          </p:cNvSpPr>
          <p:nvPr/>
        </p:nvSpPr>
        <p:spPr bwMode="auto">
          <a:xfrm>
            <a:off x="7583320" y="1585025"/>
            <a:ext cx="1800225" cy="358775"/>
          </a:xfrm>
          <a:prstGeom prst="wedgeRoundRectCallout">
            <a:avLst>
              <a:gd name="adj1" fmla="val 3968"/>
              <a:gd name="adj2" fmla="val 284954"/>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zh-CN" altLang="en-US" dirty="0">
                <a:latin typeface="微软雅黑" panose="020B0503020204020204" pitchFamily="34" charset="-122"/>
                <a:ea typeface="微软雅黑" panose="020B0503020204020204" pitchFamily="34" charset="-122"/>
              </a:rPr>
              <a:t>尾部两个字段</a:t>
            </a:r>
          </a:p>
        </p:txBody>
      </p:sp>
      <p:sp>
        <p:nvSpPr>
          <p:cNvPr id="94" name="AutoShape 47"/>
          <p:cNvSpPr>
            <a:spLocks noChangeArrowheads="1"/>
          </p:cNvSpPr>
          <p:nvPr/>
        </p:nvSpPr>
        <p:spPr bwMode="auto">
          <a:xfrm>
            <a:off x="9110727" y="1435542"/>
            <a:ext cx="2641147" cy="906633"/>
          </a:xfrm>
          <a:prstGeom prst="wedgeRoundRectCallout">
            <a:avLst>
              <a:gd name="adj1" fmla="val -46794"/>
              <a:gd name="adj2" fmla="val 121848"/>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zh-CN" altLang="en-US" dirty="0">
                <a:latin typeface="微软雅黑" panose="020B0503020204020204" pitchFamily="34" charset="-122"/>
                <a:ea typeface="微软雅黑" panose="020B0503020204020204" pitchFamily="34" charset="-122"/>
              </a:rPr>
              <a:t>标志字段</a:t>
            </a:r>
            <a:r>
              <a:rPr lang="en-US" altLang="zh-CN" dirty="0">
                <a:latin typeface="微软雅黑" panose="020B0503020204020204" pitchFamily="34" charset="-122"/>
                <a:ea typeface="微软雅黑" panose="020B0503020204020204" pitchFamily="34" charset="-122"/>
              </a:rPr>
              <a:t>F(Flag)01111110 PPP</a:t>
            </a:r>
            <a:r>
              <a:rPr lang="zh-CN" altLang="en-US" dirty="0">
                <a:latin typeface="微软雅黑" panose="020B0503020204020204" pitchFamily="34" charset="-122"/>
                <a:ea typeface="微软雅黑" panose="020B0503020204020204" pitchFamily="34" charset="-122"/>
              </a:rPr>
              <a:t>帧的定界符</a:t>
            </a:r>
          </a:p>
        </p:txBody>
      </p:sp>
      <p:sp>
        <p:nvSpPr>
          <p:cNvPr id="95" name="AutoShape 49"/>
          <p:cNvSpPr>
            <a:spLocks noChangeArrowheads="1"/>
          </p:cNvSpPr>
          <p:nvPr/>
        </p:nvSpPr>
        <p:spPr bwMode="auto">
          <a:xfrm>
            <a:off x="885657" y="4393313"/>
            <a:ext cx="1800225" cy="358775"/>
          </a:xfrm>
          <a:prstGeom prst="wedgeRoundRectCallout">
            <a:avLst>
              <a:gd name="adj1" fmla="val 58819"/>
              <a:gd name="adj2" fmla="val -300884"/>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zh-CN" altLang="en-US">
                <a:latin typeface="微软雅黑" panose="020B0503020204020204" pitchFamily="34" charset="-122"/>
                <a:ea typeface="微软雅黑" panose="020B0503020204020204" pitchFamily="34" charset="-122"/>
              </a:rPr>
              <a:t>地址字段</a:t>
            </a:r>
            <a:r>
              <a:rPr lang="en-US" altLang="zh-CN">
                <a:latin typeface="微软雅黑" panose="020B0503020204020204" pitchFamily="34" charset="-122"/>
                <a:ea typeface="微软雅黑" panose="020B0503020204020204" pitchFamily="34" charset="-122"/>
              </a:rPr>
              <a:t>A</a:t>
            </a:r>
          </a:p>
        </p:txBody>
      </p:sp>
      <p:sp>
        <p:nvSpPr>
          <p:cNvPr id="96" name="AutoShape 51"/>
          <p:cNvSpPr>
            <a:spLocks noChangeArrowheads="1"/>
          </p:cNvSpPr>
          <p:nvPr/>
        </p:nvSpPr>
        <p:spPr bwMode="auto">
          <a:xfrm>
            <a:off x="2830345" y="4393313"/>
            <a:ext cx="1800225" cy="358775"/>
          </a:xfrm>
          <a:prstGeom prst="wedgeRoundRectCallout">
            <a:avLst>
              <a:gd name="adj1" fmla="val -21431"/>
              <a:gd name="adj2" fmla="val -306194"/>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zh-CN" altLang="en-US">
                <a:latin typeface="微软雅黑" panose="020B0503020204020204" pitchFamily="34" charset="-122"/>
                <a:ea typeface="微软雅黑" panose="020B0503020204020204" pitchFamily="34" charset="-122"/>
              </a:rPr>
              <a:t>控制字段</a:t>
            </a:r>
            <a:r>
              <a:rPr lang="en-US" altLang="zh-CN">
                <a:latin typeface="微软雅黑" panose="020B0503020204020204" pitchFamily="34" charset="-122"/>
                <a:ea typeface="微软雅黑" panose="020B0503020204020204" pitchFamily="34" charset="-122"/>
              </a:rPr>
              <a:t>C</a:t>
            </a:r>
          </a:p>
        </p:txBody>
      </p:sp>
      <p:sp>
        <p:nvSpPr>
          <p:cNvPr id="97" name="Text Box 52"/>
          <p:cNvSpPr txBox="1">
            <a:spLocks noChangeArrowheads="1"/>
          </p:cNvSpPr>
          <p:nvPr/>
        </p:nvSpPr>
        <p:spPr bwMode="auto">
          <a:xfrm>
            <a:off x="2447536" y="4736210"/>
            <a:ext cx="28082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没有携带</a:t>
            </a: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帧的信息</a:t>
            </a:r>
          </a:p>
        </p:txBody>
      </p:sp>
      <p:sp>
        <p:nvSpPr>
          <p:cNvPr id="98" name="AutoShape 54"/>
          <p:cNvSpPr>
            <a:spLocks noChangeArrowheads="1"/>
          </p:cNvSpPr>
          <p:nvPr/>
        </p:nvSpPr>
        <p:spPr bwMode="auto">
          <a:xfrm>
            <a:off x="7654757" y="4320288"/>
            <a:ext cx="1800225" cy="649287"/>
          </a:xfrm>
          <a:prstGeom prst="wedgeRoundRectCallout">
            <a:avLst>
              <a:gd name="adj1" fmla="val -21431"/>
              <a:gd name="adj2" fmla="val -191565"/>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gn="ct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的帧检验序列</a:t>
            </a:r>
          </a:p>
        </p:txBody>
      </p:sp>
      <p:sp>
        <p:nvSpPr>
          <p:cNvPr id="50" name="文本框 49">
            <a:extLst>
              <a:ext uri="{FF2B5EF4-FFF2-40B4-BE49-F238E27FC236}">
                <a16:creationId xmlns:a16="http://schemas.microsoft.com/office/drawing/2014/main" id="{CD38F441-ECFB-4CDB-BDA7-57C4A60FAB2C}"/>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
        <p:nvSpPr>
          <p:cNvPr id="93" name="AutoShape 54"/>
          <p:cNvSpPr>
            <a:spLocks noChangeArrowheads="1"/>
          </p:cNvSpPr>
          <p:nvPr/>
        </p:nvSpPr>
        <p:spPr bwMode="auto">
          <a:xfrm>
            <a:off x="4762337" y="4513892"/>
            <a:ext cx="3760249" cy="1324411"/>
          </a:xfrm>
          <a:prstGeom prst="wedgeRoundRectCallout">
            <a:avLst>
              <a:gd name="adj1" fmla="val -65444"/>
              <a:gd name="adj2" fmla="val -122103"/>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nSpc>
                <a:spcPts val="2300"/>
              </a:lnSpc>
            </a:pPr>
            <a:r>
              <a:rPr lang="zh-CN" altLang="en-US" dirty="0">
                <a:latin typeface="微软雅黑" panose="020B0503020204020204" pitchFamily="34" charset="-122"/>
                <a:ea typeface="微软雅黑" panose="020B0503020204020204" pitchFamily="34" charset="-122"/>
              </a:rPr>
              <a:t>协议字段：标识信息部分的类型</a:t>
            </a:r>
            <a:endParaRPr lang="en-US" altLang="zh-CN" dirty="0">
              <a:latin typeface="微软雅黑" panose="020B0503020204020204" pitchFamily="34" charset="-122"/>
              <a:ea typeface="微软雅黑" panose="020B0503020204020204" pitchFamily="34" charset="-122"/>
            </a:endParaRPr>
          </a:p>
          <a:p>
            <a:pPr marL="263525" lvl="1" indent="-263525">
              <a:lnSpc>
                <a:spcPts val="23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0x0021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IP </a:t>
            </a:r>
            <a:r>
              <a:rPr lang="zh-CN" altLang="en-US" dirty="0">
                <a:latin typeface="微软雅黑" panose="020B0503020204020204" pitchFamily="34" charset="-122"/>
                <a:ea typeface="微软雅黑" panose="020B0503020204020204" pitchFamily="34" charset="-122"/>
              </a:rPr>
              <a:t>数据报</a:t>
            </a:r>
            <a:endParaRPr lang="en-US" altLang="zh-CN" dirty="0">
              <a:latin typeface="微软雅黑" panose="020B0503020204020204" pitchFamily="34" charset="-122"/>
              <a:ea typeface="微软雅黑" panose="020B0503020204020204" pitchFamily="34" charset="-122"/>
            </a:endParaRPr>
          </a:p>
          <a:p>
            <a:pPr marL="263525" lvl="1" indent="-263525">
              <a:lnSpc>
                <a:spcPts val="23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0x8021</a:t>
            </a:r>
            <a:r>
              <a:rPr lang="zh-CN" altLang="en-US" dirty="0">
                <a:latin typeface="微软雅黑" panose="020B0503020204020204" pitchFamily="34" charset="-122"/>
                <a:ea typeface="微软雅黑" panose="020B0503020204020204" pitchFamily="34" charset="-122"/>
              </a:rPr>
              <a:t>：网络控制数据 </a:t>
            </a:r>
            <a:r>
              <a:rPr lang="en-US" altLang="zh-CN" dirty="0">
                <a:latin typeface="微软雅黑" panose="020B0503020204020204" pitchFamily="34" charset="-122"/>
                <a:ea typeface="微软雅黑" panose="020B0503020204020204" pitchFamily="34" charset="-122"/>
              </a:rPr>
              <a:t>NCP</a:t>
            </a:r>
          </a:p>
          <a:p>
            <a:pPr marL="263525" lvl="1" indent="-263525">
              <a:lnSpc>
                <a:spcPts val="23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0xC021</a:t>
            </a:r>
            <a:r>
              <a:rPr lang="zh-CN" altLang="en-US" dirty="0">
                <a:latin typeface="微软雅黑" panose="020B0503020204020204" pitchFamily="34" charset="-122"/>
                <a:ea typeface="微软雅黑" panose="020B0503020204020204" pitchFamily="34" charset="-122"/>
              </a:rPr>
              <a:t>：链路控制数据 </a:t>
            </a:r>
            <a:r>
              <a:rPr lang="en-US" altLang="zh-CN" dirty="0">
                <a:latin typeface="微软雅黑" panose="020B0503020204020204" pitchFamily="34" charset="-122"/>
                <a:ea typeface="微软雅黑" panose="020B0503020204020204" pitchFamily="34" charset="-122"/>
              </a:rPr>
              <a:t>LCP</a:t>
            </a:r>
          </a:p>
        </p:txBody>
      </p:sp>
    </p:spTree>
    <p:extLst>
      <p:ext uri="{BB962C8B-B14F-4D97-AF65-F5344CB8AC3E}">
        <p14:creationId xmlns:p14="http://schemas.microsoft.com/office/powerpoint/2010/main" val="29268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up)">
                                      <p:cBhvr>
                                        <p:cTn id="12" dur="500"/>
                                        <p:tgtEl>
                                          <p:spTgt spid="92"/>
                                        </p:tgtEl>
                                      </p:cBhvr>
                                    </p:animEffec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up)">
                                      <p:cBhvr>
                                        <p:cTn id="17" dur="500"/>
                                        <p:tgtEl>
                                          <p:spTgt spid="94"/>
                                        </p:tgtEl>
                                      </p:cBhvr>
                                    </p:animEffec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up)">
                                      <p:cBhvr>
                                        <p:cTn id="22" dur="500"/>
                                        <p:tgtEl>
                                          <p:spTgt spid="95"/>
                                        </p:tgtEl>
                                      </p:cBhvr>
                                    </p:animEffec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22" presetClass="entr" presetSubtype="1"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up)">
                                      <p:cBhvr>
                                        <p:cTn id="25" dur="500"/>
                                        <p:tgtEl>
                                          <p:spTgt spid="96"/>
                                        </p:tgtEl>
                                      </p:cBhvr>
                                    </p:animEffect>
                                  </p:childTnLst>
                                  <p:subTnLst>
                                    <p:set>
                                      <p:cBhvr override="childStyle">
                                        <p:cTn dur="1" fill="hold" display="0" masterRel="nextClick" afterEffect="1"/>
                                        <p:tgtEl>
                                          <p:spTgt spid="96"/>
                                        </p:tgtEl>
                                        <p:attrNameLst>
                                          <p:attrName>style.visibility</p:attrName>
                                        </p:attrNameLst>
                                      </p:cBhvr>
                                      <p:to>
                                        <p:strVal val="hidden"/>
                                      </p:to>
                                    </p:set>
                                  </p:subTnLst>
                                </p:cTn>
                              </p:par>
                              <p:par>
                                <p:cTn id="26" presetID="22" presetClass="entr" presetSubtype="8"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subTnLst>
                                    <p:set>
                                      <p:cBhvr override="childStyle">
                                        <p:cTn dur="1" fill="hold" display="0" masterRel="nextClick" afterEffect="1"/>
                                        <p:tgtEl>
                                          <p:spTgt spid="9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500"/>
                                        <p:tgtEl>
                                          <p:spTgt spid="90"/>
                                        </p:tgtEl>
                                      </p:cBhvr>
                                    </p:animEffect>
                                  </p:childTnLst>
                                </p:cTn>
                              </p:par>
                              <p:par>
                                <p:cTn id="37" presetID="1" presetClass="entr" presetSubtype="0" fill="hold" nodeType="withEffect">
                                  <p:stCondLst>
                                    <p:cond delay="0"/>
                                  </p:stCondLst>
                                  <p:childTnLst>
                                    <p:set>
                                      <p:cBhvr>
                                        <p:cTn id="38"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wipe(up)">
                                      <p:cBhvr>
                                        <p:cTn id="43" dur="500"/>
                                        <p:tgtEl>
                                          <p:spTgt spid="98"/>
                                        </p:tgtEl>
                                      </p:cBhvr>
                                    </p:animEffec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90" grpId="0" animBg="1"/>
      <p:bldP spid="91" grpId="0" animBg="1"/>
      <p:bldP spid="92" grpId="0" animBg="1"/>
      <p:bldP spid="94" grpId="0" animBg="1"/>
      <p:bldP spid="95" grpId="0" animBg="1"/>
      <p:bldP spid="96" grpId="0" animBg="1"/>
      <p:bldP spid="97" grpId="0"/>
      <p:bldP spid="98" grpId="0" animBg="1"/>
      <p:bldP spid="9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协议的帧格式</a:t>
            </a:r>
          </a:p>
        </p:txBody>
      </p:sp>
      <p:sp>
        <p:nvSpPr>
          <p:cNvPr id="3" name="内容占位符 2"/>
          <p:cNvSpPr>
            <a:spLocks noGrp="1"/>
          </p:cNvSpPr>
          <p:nvPr>
            <p:ph idx="1"/>
          </p:nvPr>
        </p:nvSpPr>
        <p:spPr>
          <a:xfrm>
            <a:off x="838200" y="1358900"/>
            <a:ext cx="10515600" cy="4738552"/>
          </a:xfrm>
        </p:spPr>
        <p:txBody>
          <a:bodyPr/>
          <a:lstStyle/>
          <a:p>
            <a:pPr>
              <a:lnSpc>
                <a:spcPct val="150000"/>
              </a:lnSpc>
            </a:pPr>
            <a:r>
              <a:rPr lang="en-US" altLang="zh-CN" dirty="0"/>
              <a:t>PPP</a:t>
            </a:r>
            <a:r>
              <a:rPr lang="zh-CN" altLang="en-US" dirty="0"/>
              <a:t>协议中的透明传输</a:t>
            </a:r>
            <a:endParaRPr lang="en-US" altLang="zh-CN" dirty="0"/>
          </a:p>
          <a:p>
            <a:pPr lvl="1">
              <a:lnSpc>
                <a:spcPct val="150000"/>
              </a:lnSpc>
            </a:pPr>
            <a:r>
              <a:rPr lang="zh-CN" altLang="en-US" dirty="0"/>
              <a:t>当 </a:t>
            </a:r>
            <a:r>
              <a:rPr lang="en-US" altLang="zh-CN" dirty="0"/>
              <a:t>PPP </a:t>
            </a:r>
            <a:r>
              <a:rPr lang="zh-CN" altLang="en-US" dirty="0"/>
              <a:t>用在异步传输时，使用一种特殊的字符填充法</a:t>
            </a:r>
          </a:p>
          <a:p>
            <a:pPr lvl="1">
              <a:lnSpc>
                <a:spcPct val="150000"/>
              </a:lnSpc>
            </a:pPr>
            <a:r>
              <a:rPr lang="zh-CN" altLang="en-US" dirty="0"/>
              <a:t>当 </a:t>
            </a:r>
            <a:r>
              <a:rPr lang="en-US" altLang="zh-CN" dirty="0"/>
              <a:t>PPP </a:t>
            </a:r>
            <a:r>
              <a:rPr lang="zh-CN" altLang="en-US" dirty="0"/>
              <a:t>用在同步传输链路时，协议规定采用硬件来完成比特填充（与 </a:t>
            </a:r>
            <a:r>
              <a:rPr lang="en-US" altLang="zh-CN" dirty="0" err="1"/>
              <a:t>HDLC</a:t>
            </a:r>
            <a:r>
              <a:rPr lang="en-US" altLang="zh-CN" dirty="0"/>
              <a:t> </a:t>
            </a:r>
            <a:r>
              <a:rPr lang="zh-CN" altLang="en-US" dirty="0"/>
              <a:t>的做法类似）</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109</a:t>
            </a:fld>
            <a:endParaRPr kumimoji="1" lang="zh-CN" altLang="en-US" dirty="0"/>
          </a:p>
        </p:txBody>
      </p:sp>
      <p:sp>
        <p:nvSpPr>
          <p:cNvPr id="5" name="文本框 4">
            <a:extLst>
              <a:ext uri="{FF2B5EF4-FFF2-40B4-BE49-F238E27FC236}">
                <a16:creationId xmlns:a16="http://schemas.microsoft.com/office/drawing/2014/main" id="{0C865441-5D2A-4924-8184-C588AE1EA25F}"/>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78312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a:xfrm>
            <a:off x="838200" y="1510758"/>
            <a:ext cx="10515600" cy="581089"/>
          </a:xfrm>
        </p:spPr>
        <p:txBody>
          <a:bodyPr/>
          <a:lstStyle/>
          <a:p>
            <a:r>
              <a:rPr lang="zh-CN" altLang="en-US" dirty="0"/>
              <a:t>分组 </a:t>
            </a:r>
            <a:r>
              <a:rPr lang="en-US" altLang="zh-CN" dirty="0"/>
              <a:t>(packet)</a:t>
            </a:r>
            <a:r>
              <a:rPr lang="zh-CN" altLang="en-US" dirty="0"/>
              <a:t> 与 帧</a:t>
            </a:r>
            <a:r>
              <a:rPr lang="en-US" altLang="zh-CN" dirty="0"/>
              <a:t>(frame)</a:t>
            </a:r>
            <a:r>
              <a:rPr lang="zh-CN" altLang="en-US" dirty="0"/>
              <a:t>的关系</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49486" y="2514867"/>
            <a:ext cx="9368375" cy="3072223"/>
            <a:chOff x="818984" y="1963972"/>
            <a:chExt cx="9368375" cy="3072223"/>
          </a:xfrm>
        </p:grpSpPr>
        <p:sp>
          <p:nvSpPr>
            <p:cNvPr id="8" name="Rectangle 6"/>
            <p:cNvSpPr>
              <a:spLocks noChangeArrowheads="1"/>
            </p:cNvSpPr>
            <p:nvPr/>
          </p:nvSpPr>
          <p:spPr bwMode="auto">
            <a:xfrm>
              <a:off x="818984" y="3727641"/>
              <a:ext cx="9368375" cy="837187"/>
            </a:xfrm>
            <a:prstGeom prst="rect">
              <a:avLst/>
            </a:prstGeom>
            <a:noFill/>
            <a:ln w="9525">
              <a:solidFill>
                <a:srgbClr val="FF0000"/>
              </a:solidFill>
              <a:prstDash val="dash"/>
              <a:miter lim="800000"/>
              <a:headEnd/>
              <a:tailEnd/>
            </a:ln>
            <a:effectLst/>
            <a:extLst/>
          </p:spPr>
          <p:txBody>
            <a:bodyPr wrap="none" anchor="ctr" anchorCtr="0"/>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数据链路层</a:t>
              </a:r>
            </a:p>
          </p:txBody>
        </p:sp>
        <p:sp>
          <p:nvSpPr>
            <p:cNvPr id="9" name="Rectangle 6"/>
            <p:cNvSpPr>
              <a:spLocks noChangeArrowheads="1"/>
            </p:cNvSpPr>
            <p:nvPr/>
          </p:nvSpPr>
          <p:spPr bwMode="auto">
            <a:xfrm>
              <a:off x="818984" y="2983966"/>
              <a:ext cx="9368375" cy="743675"/>
            </a:xfrm>
            <a:prstGeom prst="rect">
              <a:avLst/>
            </a:prstGeom>
            <a:noFill/>
            <a:ln w="9525">
              <a:solidFill>
                <a:srgbClr val="FF0000"/>
              </a:solidFill>
              <a:prstDash val="dash"/>
              <a:miter lim="800000"/>
              <a:headEnd/>
              <a:tailEnd/>
            </a:ln>
            <a:effectLst/>
            <a:extLst/>
          </p:spPr>
          <p:txBody>
            <a:bodyPr wrap="none" anchor="ctr" anchorCtr="0"/>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C3300"/>
                  </a:solidFill>
                  <a:effectLst/>
                  <a:uLnTx/>
                  <a:uFillTx/>
                  <a:latin typeface="微软雅黑" panose="020B0503020204020204" pitchFamily="34" charset="-122"/>
                  <a:ea typeface="微软雅黑" panose="020B0503020204020204" pitchFamily="34" charset="-122"/>
                  <a:cs typeface="+mn-cs"/>
                </a:rPr>
                <a:t>网络层</a:t>
              </a:r>
            </a:p>
          </p:txBody>
        </p:sp>
        <p:sp>
          <p:nvSpPr>
            <p:cNvPr id="10" name="圆角矩形 9"/>
            <p:cNvSpPr/>
            <p:nvPr/>
          </p:nvSpPr>
          <p:spPr bwMode="auto">
            <a:xfrm>
              <a:off x="3328597"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分组</a:t>
              </a:r>
            </a:p>
          </p:txBody>
        </p:sp>
        <p:sp>
          <p:nvSpPr>
            <p:cNvPr id="11" name="圆角矩形 10"/>
            <p:cNvSpPr/>
            <p:nvPr/>
          </p:nvSpPr>
          <p:spPr bwMode="auto">
            <a:xfrm>
              <a:off x="2410495" y="1963972"/>
              <a:ext cx="3132348" cy="2784191"/>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a:extLst/>
          </p:spPr>
          <p:txBody>
            <a:bodyPr vert="horz" wrap="square" lIns="0" tIns="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itchFamily="34" charset="0"/>
                </a:rPr>
                <a:t>发送方</a:t>
              </a:r>
            </a:p>
          </p:txBody>
        </p:sp>
        <p:sp>
          <p:nvSpPr>
            <p:cNvPr id="12" name="圆角矩形 11"/>
            <p:cNvSpPr/>
            <p:nvPr/>
          </p:nvSpPr>
          <p:spPr bwMode="auto">
            <a:xfrm>
              <a:off x="2554511"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头标</a:t>
              </a:r>
            </a:p>
          </p:txBody>
        </p:sp>
        <p:sp>
          <p:nvSpPr>
            <p:cNvPr id="13" name="圆角矩形 12"/>
            <p:cNvSpPr/>
            <p:nvPr/>
          </p:nvSpPr>
          <p:spPr bwMode="auto">
            <a:xfrm>
              <a:off x="4606739" y="3992079"/>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尾标</a:t>
              </a:r>
            </a:p>
          </p:txBody>
        </p:sp>
        <p:sp>
          <p:nvSpPr>
            <p:cNvPr id="14" name="圆角矩形 13"/>
            <p:cNvSpPr/>
            <p:nvPr/>
          </p:nvSpPr>
          <p:spPr bwMode="auto">
            <a:xfrm>
              <a:off x="7758406" y="3136891"/>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分组</a:t>
              </a:r>
            </a:p>
          </p:txBody>
        </p:sp>
        <p:sp>
          <p:nvSpPr>
            <p:cNvPr id="15" name="圆角矩形 14"/>
            <p:cNvSpPr/>
            <p:nvPr/>
          </p:nvSpPr>
          <p:spPr bwMode="auto">
            <a:xfrm>
              <a:off x="6838987" y="1963972"/>
              <a:ext cx="3132348" cy="2793099"/>
            </a:xfrm>
            <a:prstGeom prst="roundRect">
              <a:avLst>
                <a:gd name="adj" fmla="val 4101"/>
              </a:avLst>
            </a:prstGeom>
            <a:noFill/>
            <a:ln w="19050" cap="flat" cmpd="sng" algn="ctr">
              <a:solidFill>
                <a:schemeClr val="accent5">
                  <a:lumMod val="40000"/>
                  <a:lumOff val="60000"/>
                </a:schemeClr>
              </a:solidFill>
              <a:prstDash val="solid"/>
              <a:round/>
              <a:headEnd type="none" w="med" len="med"/>
              <a:tailEnd type="none" w="med" len="med"/>
            </a:ln>
            <a:effectLst>
              <a:glow rad="63500">
                <a:schemeClr val="accent1">
                  <a:satMod val="175000"/>
                  <a:alpha val="40000"/>
                </a:schemeClr>
              </a:glow>
            </a:effectLst>
            <a:extLst/>
          </p:spPr>
          <p:txBody>
            <a:bodyPr vert="horz" wrap="square" lIns="0" tIns="0" rIns="0" bIns="0" numCol="1" rtlCol="0" anchor="t" anchorCtr="0" compatLnSpc="1">
              <a:prstTxWarp prst="textNoShape">
                <a:avLst/>
              </a:prstTxWarp>
              <a:noAutofit/>
            </a:bodyPr>
            <a:lstStyle/>
            <a:p>
              <a:pPr algn="ctr" fontAlgn="base">
                <a:spcBef>
                  <a:spcPct val="50000"/>
                </a:spcBef>
                <a:spcAft>
                  <a:spcPct val="0"/>
                </a:spcAft>
              </a:pPr>
              <a:r>
                <a:rPr kumimoji="1" lang="zh-CN" altLang="en-US" sz="2000" kern="0" dirty="0">
                  <a:solidFill>
                    <a:prstClr val="black"/>
                  </a:solidFill>
                  <a:latin typeface="微软雅黑" panose="020B0503020204020204" pitchFamily="34" charset="-122"/>
                  <a:ea typeface="微软雅黑" panose="020B0503020204020204" pitchFamily="34" charset="-122"/>
                  <a:cs typeface="Segoe UI" pitchFamily="34" charset="0"/>
                </a:rPr>
                <a:t>接收方</a:t>
              </a:r>
            </a:p>
          </p:txBody>
        </p:sp>
        <p:sp>
          <p:nvSpPr>
            <p:cNvPr id="16" name="圆角矩形 15"/>
            <p:cNvSpPr/>
            <p:nvPr/>
          </p:nvSpPr>
          <p:spPr bwMode="auto">
            <a:xfrm>
              <a:off x="6983003"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头标</a:t>
              </a:r>
            </a:p>
          </p:txBody>
        </p:sp>
        <p:sp>
          <p:nvSpPr>
            <p:cNvPr id="17" name="圆角矩形 16"/>
            <p:cNvSpPr/>
            <p:nvPr/>
          </p:nvSpPr>
          <p:spPr bwMode="auto">
            <a:xfrm>
              <a:off x="9035231" y="4000987"/>
              <a:ext cx="75608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尾标</a:t>
              </a:r>
            </a:p>
          </p:txBody>
        </p:sp>
        <p:cxnSp>
          <p:nvCxnSpPr>
            <p:cNvPr id="18" name="直接箭头连接符 17"/>
            <p:cNvCxnSpPr/>
            <p:nvPr/>
          </p:nvCxnSpPr>
          <p:spPr bwMode="auto">
            <a:xfrm>
              <a:off x="3976669" y="3488023"/>
              <a:ext cx="0" cy="48765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19" name="直接箭头连接符 18"/>
            <p:cNvCxnSpPr/>
            <p:nvPr/>
          </p:nvCxnSpPr>
          <p:spPr bwMode="auto">
            <a:xfrm flipV="1">
              <a:off x="8409955" y="3496931"/>
              <a:ext cx="0" cy="509741"/>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20" name="直接箭头连接符 19"/>
            <p:cNvCxnSpPr/>
            <p:nvPr/>
          </p:nvCxnSpPr>
          <p:spPr bwMode="auto">
            <a:xfrm>
              <a:off x="3958667"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21" name="直接箭头连接符 20"/>
            <p:cNvCxnSpPr/>
            <p:nvPr/>
          </p:nvCxnSpPr>
          <p:spPr bwMode="auto">
            <a:xfrm flipV="1">
              <a:off x="8406478" y="4352119"/>
              <a:ext cx="0" cy="684076"/>
            </a:xfrm>
            <a:prstGeom prst="straightConnector1">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cxnSp>
          <p:nvCxnSpPr>
            <p:cNvPr id="22" name="直接连接符 21"/>
            <p:cNvCxnSpPr/>
            <p:nvPr/>
          </p:nvCxnSpPr>
          <p:spPr bwMode="auto">
            <a:xfrm>
              <a:off x="3958667" y="5036195"/>
              <a:ext cx="4447811" cy="0"/>
            </a:xfrm>
            <a:prstGeom prst="line">
              <a:avLst/>
            </a:prstGeom>
            <a:solidFill>
              <a:srgbClr val="00E4A8"/>
            </a:solidFill>
            <a:ln w="12700" cap="flat" cmpd="sng" algn="ctr">
              <a:solidFill>
                <a:srgbClr val="00B050"/>
              </a:solidFill>
              <a:prstDash val="solid"/>
              <a:round/>
              <a:headEnd type="none" w="med" len="med"/>
              <a:tailEnd type="triangle" w="med" len="lg"/>
            </a:ln>
            <a:effectLst>
              <a:glow rad="63500">
                <a:schemeClr val="accent1">
                  <a:satMod val="175000"/>
                  <a:alpha val="40000"/>
                </a:schemeClr>
              </a:glow>
              <a:outerShdw dist="35921" dir="2700000" algn="ctr" rotWithShape="0">
                <a:schemeClr val="bg2"/>
              </a:outerShdw>
            </a:effectLst>
            <a:extLst/>
          </p:spPr>
        </p:cxnSp>
        <p:sp>
          <p:nvSpPr>
            <p:cNvPr id="23" name="圆角矩形标注 22"/>
            <p:cNvSpPr/>
            <p:nvPr/>
          </p:nvSpPr>
          <p:spPr bwMode="auto">
            <a:xfrm>
              <a:off x="5686859" y="3848333"/>
              <a:ext cx="876558" cy="413569"/>
            </a:xfrm>
            <a:prstGeom prst="wedgeRoundRectCallout">
              <a:avLst>
                <a:gd name="adj1" fmla="val -81097"/>
                <a:gd name="adj2" fmla="val 52321"/>
                <a:gd name="adj3" fmla="val 16667"/>
              </a:avLst>
            </a:prstGeom>
            <a:solidFill>
              <a:schemeClr val="accent5">
                <a:lumMod val="20000"/>
                <a:lumOff val="80000"/>
              </a:schemeClr>
            </a:solidFill>
            <a:ln w="127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帧</a:t>
              </a:r>
            </a:p>
          </p:txBody>
        </p:sp>
        <p:sp>
          <p:nvSpPr>
            <p:cNvPr id="24" name="圆角矩形 23"/>
            <p:cNvSpPr/>
            <p:nvPr/>
          </p:nvSpPr>
          <p:spPr bwMode="auto">
            <a:xfrm>
              <a:off x="3310595" y="3992079"/>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有效载荷</a:t>
              </a:r>
            </a:p>
          </p:txBody>
        </p:sp>
        <p:sp>
          <p:nvSpPr>
            <p:cNvPr id="25" name="圆角矩形 24"/>
            <p:cNvSpPr/>
            <p:nvPr/>
          </p:nvSpPr>
          <p:spPr bwMode="auto">
            <a:xfrm>
              <a:off x="7739087" y="4000987"/>
              <a:ext cx="1296144" cy="360040"/>
            </a:xfrm>
            <a:prstGeom prst="roundRect">
              <a:avLst>
                <a:gd name="adj" fmla="val 0"/>
              </a:avLst>
            </a:prstGeom>
            <a:solidFill>
              <a:schemeClr val="accent5">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pitchFamily="34" charset="0"/>
                </a:rPr>
                <a:t>有效载荷</a:t>
              </a:r>
            </a:p>
          </p:txBody>
        </p:sp>
      </p:grpSp>
    </p:spTree>
    <p:extLst>
      <p:ext uri="{BB962C8B-B14F-4D97-AF65-F5344CB8AC3E}">
        <p14:creationId xmlns:p14="http://schemas.microsoft.com/office/powerpoint/2010/main" val="2166772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协议的帧格式</a:t>
            </a:r>
          </a:p>
        </p:txBody>
      </p:sp>
      <p:sp>
        <p:nvSpPr>
          <p:cNvPr id="3" name="内容占位符 2"/>
          <p:cNvSpPr>
            <a:spLocks noGrp="1"/>
          </p:cNvSpPr>
          <p:nvPr>
            <p:ph idx="1"/>
          </p:nvPr>
        </p:nvSpPr>
        <p:spPr>
          <a:xfrm>
            <a:off x="838200" y="1333500"/>
            <a:ext cx="10579100" cy="4763952"/>
          </a:xfrm>
        </p:spPr>
        <p:txBody>
          <a:bodyPr>
            <a:noAutofit/>
          </a:bodyPr>
          <a:lstStyle/>
          <a:p>
            <a:pPr>
              <a:lnSpc>
                <a:spcPct val="150000"/>
              </a:lnSpc>
              <a:spcBef>
                <a:spcPts val="0"/>
              </a:spcBef>
            </a:pPr>
            <a:r>
              <a:rPr lang="zh-CN" altLang="en-US" dirty="0"/>
              <a:t>字节填充</a:t>
            </a:r>
          </a:p>
          <a:p>
            <a:pPr lvl="1">
              <a:lnSpc>
                <a:spcPct val="150000"/>
              </a:lnSpc>
              <a:spcBef>
                <a:spcPts val="0"/>
              </a:spcBef>
            </a:pPr>
            <a:r>
              <a:rPr lang="zh-CN" altLang="en-US" dirty="0"/>
              <a:t>避免在信息字段中出现和</a:t>
            </a:r>
            <a:r>
              <a:rPr kumimoji="1" lang="zh-CN" altLang="en-US" dirty="0">
                <a:solidFill>
                  <a:srgbClr val="C00000"/>
                </a:solidFill>
              </a:rPr>
              <a:t>标志字段</a:t>
            </a:r>
            <a:r>
              <a:rPr lang="zh-CN" altLang="en-US" dirty="0"/>
              <a:t>一样的比特组合（</a:t>
            </a:r>
            <a:r>
              <a:rPr lang="en-US" altLang="zh-CN" dirty="0"/>
              <a:t>0X7E</a:t>
            </a:r>
            <a:r>
              <a:rPr lang="zh-CN" altLang="en-US" dirty="0"/>
              <a:t>）</a:t>
            </a:r>
          </a:p>
          <a:p>
            <a:pPr lvl="1">
              <a:lnSpc>
                <a:spcPct val="150000"/>
              </a:lnSpc>
              <a:spcBef>
                <a:spcPts val="0"/>
              </a:spcBef>
            </a:pPr>
            <a:r>
              <a:rPr lang="zh-CN" altLang="en-US" dirty="0"/>
              <a:t>当</a:t>
            </a:r>
            <a:r>
              <a:rPr lang="en-US" altLang="zh-CN" dirty="0"/>
              <a:t>PPP</a:t>
            </a:r>
            <a:r>
              <a:rPr lang="zh-CN" altLang="en-US" dirty="0"/>
              <a:t>使用异步传输时，定义</a:t>
            </a:r>
            <a:r>
              <a:rPr kumimoji="1" lang="zh-CN" altLang="en-US" dirty="0">
                <a:solidFill>
                  <a:srgbClr val="C00000"/>
                </a:solidFill>
              </a:rPr>
              <a:t>转义字符</a:t>
            </a:r>
            <a:r>
              <a:rPr lang="en-US" altLang="zh-CN" dirty="0" err="1"/>
              <a:t>0X7D</a:t>
            </a:r>
            <a:r>
              <a:rPr lang="zh-CN" altLang="en-US" dirty="0"/>
              <a:t>，并使用字节填充</a:t>
            </a:r>
          </a:p>
          <a:p>
            <a:pPr lvl="2">
              <a:lnSpc>
                <a:spcPct val="150000"/>
              </a:lnSpc>
              <a:spcBef>
                <a:spcPts val="0"/>
              </a:spcBef>
              <a:buFont typeface="Microsoft YaHei" panose="020B0503020204020204" pitchFamily="34" charset="-122"/>
              <a:buChar char="－"/>
            </a:pPr>
            <a:r>
              <a:rPr lang="zh-CN" altLang="en-US" dirty="0"/>
              <a:t>将信息字段中出现的</a:t>
            </a:r>
            <a:r>
              <a:rPr lang="en-US" altLang="zh-CN" dirty="0"/>
              <a:t>0x7E </a:t>
            </a:r>
            <a:r>
              <a:rPr lang="zh-CN" altLang="en-US" dirty="0"/>
              <a:t>字节转变成为</a:t>
            </a:r>
            <a:r>
              <a:rPr lang="en-US" altLang="zh-CN" dirty="0"/>
              <a:t>2</a:t>
            </a:r>
            <a:r>
              <a:rPr lang="zh-CN" altLang="en-US" dirty="0"/>
              <a:t>字节序列</a:t>
            </a:r>
            <a:r>
              <a:rPr lang="en-US" altLang="zh-CN" dirty="0"/>
              <a:t>(0x7D, 0x5E)</a:t>
            </a:r>
            <a:r>
              <a:rPr lang="zh-CN" altLang="en-US" dirty="0"/>
              <a:t> </a:t>
            </a:r>
          </a:p>
          <a:p>
            <a:pPr lvl="2">
              <a:lnSpc>
                <a:spcPct val="150000"/>
              </a:lnSpc>
              <a:spcBef>
                <a:spcPts val="0"/>
              </a:spcBef>
              <a:buFont typeface="Microsoft YaHei" panose="020B0503020204020204" pitchFamily="34" charset="-122"/>
              <a:buChar char="－"/>
            </a:pPr>
            <a:r>
              <a:rPr lang="zh-CN" altLang="en-US" dirty="0"/>
              <a:t>若信息字段中出现一个</a:t>
            </a:r>
            <a:r>
              <a:rPr lang="en-US" altLang="zh-CN" dirty="0"/>
              <a:t>0x7D </a:t>
            </a:r>
            <a:r>
              <a:rPr lang="zh-CN" altLang="en-US" dirty="0"/>
              <a:t>字节</a:t>
            </a:r>
            <a:r>
              <a:rPr lang="en-US" altLang="zh-CN" dirty="0"/>
              <a:t>, </a:t>
            </a:r>
            <a:r>
              <a:rPr lang="zh-CN" altLang="en-US" dirty="0"/>
              <a:t>则将其转变成为</a:t>
            </a:r>
            <a:r>
              <a:rPr lang="en-US" altLang="zh-CN" dirty="0"/>
              <a:t>2</a:t>
            </a:r>
            <a:r>
              <a:rPr lang="zh-CN" altLang="en-US" dirty="0"/>
              <a:t>字节序列</a:t>
            </a:r>
            <a:r>
              <a:rPr lang="en-US" altLang="zh-CN" dirty="0"/>
              <a:t>(0x7D, 0x5D)</a:t>
            </a:r>
            <a:endParaRPr lang="zh-CN" altLang="en-US" dirty="0"/>
          </a:p>
          <a:p>
            <a:pPr marL="1165225" lvl="2" indent="-250825">
              <a:lnSpc>
                <a:spcPct val="150000"/>
              </a:lnSpc>
              <a:spcBef>
                <a:spcPts val="0"/>
              </a:spcBef>
              <a:buFont typeface="Microsoft YaHei" panose="020B0503020204020204" pitchFamily="34" charset="-122"/>
              <a:buChar char="－"/>
            </a:pPr>
            <a:r>
              <a:rPr lang="zh-CN" altLang="en-US" dirty="0"/>
              <a:t>若信息字段中出现 </a:t>
            </a:r>
            <a:r>
              <a:rPr lang="en-US" altLang="zh-CN" dirty="0"/>
              <a:t>ASCII </a:t>
            </a:r>
            <a:r>
              <a:rPr lang="zh-CN" altLang="en-US" dirty="0"/>
              <a:t>码的控制字符（即数值小于 </a:t>
            </a:r>
            <a:r>
              <a:rPr lang="en-US" altLang="zh-CN" dirty="0" err="1"/>
              <a:t>0x20</a:t>
            </a:r>
            <a:r>
              <a:rPr lang="en-US" altLang="zh-CN" dirty="0"/>
              <a:t> </a:t>
            </a:r>
            <a:r>
              <a:rPr lang="zh-CN" altLang="en-US" dirty="0"/>
              <a:t>的字符），则在该字符前面要加入一个 </a:t>
            </a:r>
            <a:r>
              <a:rPr lang="en-US" altLang="zh-CN" dirty="0" err="1"/>
              <a:t>0x7D</a:t>
            </a:r>
            <a:r>
              <a:rPr lang="en-US" altLang="zh-CN" dirty="0"/>
              <a:t> </a:t>
            </a:r>
            <a:r>
              <a:rPr lang="zh-CN" altLang="en-US" dirty="0"/>
              <a:t>字节，同时将该字符的编码加以改变</a:t>
            </a:r>
          </a:p>
          <a:p>
            <a:pPr lvl="1">
              <a:lnSpc>
                <a:spcPct val="150000"/>
              </a:lnSpc>
              <a:spcBef>
                <a:spcPts val="0"/>
              </a:spcBef>
            </a:pPr>
            <a:r>
              <a:rPr lang="zh-CN" altLang="en-US" dirty="0"/>
              <a:t>在发送端进行了字节填充，链路上传递的信息字节数超过原来的信息字节数。接收端进行字节填充相反的工作，恢复为原来的信息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110</a:t>
            </a:fld>
            <a:endParaRPr kumimoji="1" lang="zh-CN" altLang="en-US" dirty="0"/>
          </a:p>
        </p:txBody>
      </p:sp>
      <p:sp>
        <p:nvSpPr>
          <p:cNvPr id="5" name="文本框 4">
            <a:extLst>
              <a:ext uri="{FF2B5EF4-FFF2-40B4-BE49-F238E27FC236}">
                <a16:creationId xmlns:a16="http://schemas.microsoft.com/office/drawing/2014/main" id="{C9271F71-0AFD-4A3C-81DF-3F61419FCA65}"/>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9348326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协议的帧格式</a:t>
            </a:r>
          </a:p>
        </p:txBody>
      </p:sp>
      <p:sp>
        <p:nvSpPr>
          <p:cNvPr id="3" name="内容占位符 2"/>
          <p:cNvSpPr>
            <a:spLocks noGrp="1"/>
          </p:cNvSpPr>
          <p:nvPr>
            <p:ph idx="1"/>
          </p:nvPr>
        </p:nvSpPr>
        <p:spPr>
          <a:xfrm>
            <a:off x="709245" y="1473200"/>
            <a:ext cx="10779369" cy="4586152"/>
          </a:xfrm>
        </p:spPr>
        <p:txBody>
          <a:bodyPr>
            <a:normAutofit/>
          </a:bodyPr>
          <a:lstStyle/>
          <a:p>
            <a:r>
              <a:rPr lang="zh-CN" altLang="en-US" dirty="0"/>
              <a:t>字节填充</a:t>
            </a:r>
          </a:p>
          <a:p>
            <a:pPr lvl="1">
              <a:lnSpc>
                <a:spcPts val="3000"/>
              </a:lnSpc>
            </a:pPr>
            <a:r>
              <a:rPr lang="en-US" altLang="zh-CN" sz="2000" dirty="0" err="1"/>
              <a:t>0x7e</a:t>
            </a:r>
            <a:r>
              <a:rPr lang="en-US" altLang="zh-CN" sz="2000" dirty="0"/>
              <a:t> </a:t>
            </a:r>
            <a:r>
              <a:rPr lang="zh-CN" altLang="en-US" sz="2000" dirty="0"/>
              <a:t>字节填充后编码为</a:t>
            </a:r>
            <a:r>
              <a:rPr lang="en-US" altLang="zh-CN" sz="2000" dirty="0"/>
              <a:t> 0x7d, 0x5e.    (Flag Sequence)</a:t>
            </a:r>
            <a:r>
              <a:rPr lang="zh-CN" altLang="en-US" sz="2000" dirty="0"/>
              <a:t>帧序列</a:t>
            </a:r>
          </a:p>
          <a:p>
            <a:pPr lvl="1">
              <a:lnSpc>
                <a:spcPts val="3000"/>
              </a:lnSpc>
            </a:pPr>
            <a:r>
              <a:rPr lang="en-US" altLang="zh-CN" sz="2000" dirty="0" err="1"/>
              <a:t>0x7d</a:t>
            </a:r>
            <a:r>
              <a:rPr lang="en-US" altLang="zh-CN" sz="2000" dirty="0"/>
              <a:t> </a:t>
            </a:r>
            <a:r>
              <a:rPr lang="zh-CN" altLang="en-US" sz="2000" dirty="0"/>
              <a:t>字节填充后编码为 </a:t>
            </a:r>
            <a:r>
              <a:rPr lang="en-US" altLang="zh-CN" sz="2000" dirty="0"/>
              <a:t>0x7d, 0x5d.    (Control Escape)</a:t>
            </a:r>
            <a:r>
              <a:rPr lang="zh-CN" altLang="en-US" sz="2000" dirty="0"/>
              <a:t>控制转义符</a:t>
            </a:r>
          </a:p>
          <a:p>
            <a:pPr lvl="1">
              <a:lnSpc>
                <a:spcPts val="3000"/>
              </a:lnSpc>
            </a:pPr>
            <a:r>
              <a:rPr lang="en-US" altLang="zh-CN" sz="2000" dirty="0" err="1"/>
              <a:t>0x03</a:t>
            </a:r>
            <a:r>
              <a:rPr lang="en-US" altLang="zh-CN" sz="2000" dirty="0"/>
              <a:t> </a:t>
            </a:r>
            <a:r>
              <a:rPr lang="zh-CN" altLang="en-US" sz="2000" dirty="0"/>
              <a:t>字节填充后编码为 </a:t>
            </a:r>
            <a:r>
              <a:rPr lang="en-US" altLang="zh-CN" sz="2000" dirty="0" err="1"/>
              <a:t>0x7d</a:t>
            </a:r>
            <a:r>
              <a:rPr lang="en-US" altLang="zh-CN" sz="2000" dirty="0"/>
              <a:t>, </a:t>
            </a:r>
            <a:r>
              <a:rPr lang="en-US" altLang="zh-CN" sz="2000" dirty="0" err="1"/>
              <a:t>0x23</a:t>
            </a:r>
            <a:r>
              <a:rPr lang="en-US" altLang="zh-CN" sz="2000" dirty="0"/>
              <a:t>.    (</a:t>
            </a:r>
            <a:r>
              <a:rPr lang="en-US" altLang="zh-CN" sz="2000" dirty="0" err="1"/>
              <a:t>ETX</a:t>
            </a:r>
            <a:r>
              <a:rPr lang="en-US" altLang="zh-CN" sz="2000" dirty="0"/>
              <a:t>)</a:t>
            </a:r>
            <a:r>
              <a:rPr lang="zh-CN" altLang="en-US" sz="2000" dirty="0"/>
              <a:t>文本结束符</a:t>
            </a:r>
          </a:p>
          <a:p>
            <a:pPr lvl="1">
              <a:lnSpc>
                <a:spcPts val="3000"/>
              </a:lnSpc>
            </a:pPr>
            <a:r>
              <a:rPr lang="en-US" altLang="zh-CN" sz="2000" dirty="0" err="1"/>
              <a:t>0x11</a:t>
            </a:r>
            <a:r>
              <a:rPr lang="en-US" altLang="zh-CN" sz="2000" dirty="0"/>
              <a:t> </a:t>
            </a:r>
            <a:r>
              <a:rPr lang="zh-CN" altLang="en-US" sz="2000" dirty="0"/>
              <a:t>字节填充后编码为 </a:t>
            </a:r>
            <a:r>
              <a:rPr lang="en-US" altLang="zh-CN" sz="2000" dirty="0" err="1"/>
              <a:t>0x7d</a:t>
            </a:r>
            <a:r>
              <a:rPr lang="en-US" altLang="zh-CN" sz="2000" dirty="0"/>
              <a:t>, </a:t>
            </a:r>
            <a:r>
              <a:rPr lang="en-US" altLang="zh-CN" sz="2000" dirty="0" err="1"/>
              <a:t>0x31</a:t>
            </a:r>
            <a:r>
              <a:rPr lang="en-US" altLang="zh-CN" sz="2000" dirty="0"/>
              <a:t>.    (</a:t>
            </a:r>
            <a:r>
              <a:rPr lang="en-US" altLang="zh-CN" sz="2000" dirty="0" err="1"/>
              <a:t>XON</a:t>
            </a:r>
            <a:r>
              <a:rPr lang="en-US" altLang="zh-CN" sz="2000" dirty="0"/>
              <a:t>)</a:t>
            </a:r>
            <a:r>
              <a:rPr lang="zh-CN" altLang="en-US" sz="2000" dirty="0"/>
              <a:t>重新传输</a:t>
            </a:r>
          </a:p>
          <a:p>
            <a:pPr lvl="1">
              <a:lnSpc>
                <a:spcPts val="3000"/>
              </a:lnSpc>
            </a:pPr>
            <a:r>
              <a:rPr lang="en-US" altLang="zh-CN" sz="2000" dirty="0" err="1"/>
              <a:t>0x13</a:t>
            </a:r>
            <a:r>
              <a:rPr lang="en-US" altLang="zh-CN" sz="2000" dirty="0"/>
              <a:t> </a:t>
            </a:r>
            <a:r>
              <a:rPr lang="zh-CN" altLang="en-US" sz="2000" dirty="0"/>
              <a:t>字节填充后编码为 </a:t>
            </a:r>
            <a:r>
              <a:rPr lang="en-US" altLang="zh-CN" sz="2000" dirty="0" err="1"/>
              <a:t>0x7d</a:t>
            </a:r>
            <a:r>
              <a:rPr lang="en-US" altLang="zh-CN" sz="2000" dirty="0"/>
              <a:t>, </a:t>
            </a:r>
            <a:r>
              <a:rPr lang="en-US" altLang="zh-CN" sz="2000" dirty="0" err="1"/>
              <a:t>0x33</a:t>
            </a:r>
            <a:r>
              <a:rPr lang="en-US" altLang="zh-CN" sz="2000" dirty="0"/>
              <a:t>.    (</a:t>
            </a:r>
            <a:r>
              <a:rPr lang="en-US" altLang="zh-CN" sz="2000" dirty="0" err="1"/>
              <a:t>XOFF</a:t>
            </a:r>
            <a:r>
              <a:rPr lang="en-US" altLang="zh-CN" sz="2000" dirty="0"/>
              <a:t>)</a:t>
            </a:r>
            <a:r>
              <a:rPr lang="zh-CN" altLang="en-US" sz="2000" dirty="0"/>
              <a:t>传输暂停</a:t>
            </a:r>
          </a:p>
          <a:p>
            <a:pPr lvl="1">
              <a:lnSpc>
                <a:spcPts val="3000"/>
              </a:lnSpc>
            </a:pPr>
            <a:r>
              <a:rPr lang="en-US" altLang="zh-CN" sz="2000" dirty="0" err="1"/>
              <a:t>0x91</a:t>
            </a:r>
            <a:r>
              <a:rPr lang="en-US" altLang="zh-CN" sz="2000" dirty="0"/>
              <a:t> </a:t>
            </a:r>
            <a:r>
              <a:rPr lang="zh-CN" altLang="en-US" sz="2000" dirty="0"/>
              <a:t>字节填充后编码为 </a:t>
            </a:r>
            <a:r>
              <a:rPr lang="en-US" altLang="zh-CN" sz="2000" dirty="0" err="1"/>
              <a:t>0x7d</a:t>
            </a:r>
            <a:r>
              <a:rPr lang="en-US" altLang="zh-CN" sz="2000" dirty="0"/>
              <a:t>, </a:t>
            </a:r>
            <a:r>
              <a:rPr lang="en-US" altLang="zh-CN" sz="2000" dirty="0" err="1"/>
              <a:t>0xb1</a:t>
            </a:r>
            <a:r>
              <a:rPr lang="en-US" altLang="zh-CN" sz="2000" dirty="0"/>
              <a:t>.    (</a:t>
            </a:r>
            <a:r>
              <a:rPr lang="en-US" altLang="zh-CN" sz="2000" dirty="0" err="1"/>
              <a:t>XON</a:t>
            </a:r>
            <a:r>
              <a:rPr lang="en-US" altLang="zh-CN" sz="2000" dirty="0"/>
              <a:t> with parity set)</a:t>
            </a:r>
            <a:r>
              <a:rPr lang="zh-CN" altLang="en-US" sz="2000" dirty="0"/>
              <a:t>带奇偶校验集合的</a:t>
            </a:r>
            <a:r>
              <a:rPr lang="en-US" altLang="zh-CN" sz="2000" dirty="0" err="1"/>
              <a:t>XON</a:t>
            </a:r>
            <a:endParaRPr lang="en-US" altLang="zh-CN" sz="2000" dirty="0"/>
          </a:p>
          <a:p>
            <a:pPr lvl="1">
              <a:lnSpc>
                <a:spcPts val="3000"/>
              </a:lnSpc>
            </a:pPr>
            <a:r>
              <a:rPr lang="en-US" altLang="zh-CN" sz="2000" dirty="0" err="1"/>
              <a:t>0x93</a:t>
            </a:r>
            <a:r>
              <a:rPr lang="en-US" altLang="zh-CN" sz="2000" dirty="0"/>
              <a:t> </a:t>
            </a:r>
            <a:r>
              <a:rPr lang="zh-CN" altLang="en-US" sz="2000" dirty="0"/>
              <a:t>字节填充后编码为 </a:t>
            </a:r>
            <a:r>
              <a:rPr lang="en-US" altLang="zh-CN" sz="2000" dirty="0" err="1"/>
              <a:t>0x7d</a:t>
            </a:r>
            <a:r>
              <a:rPr lang="en-US" altLang="zh-CN" sz="2000" dirty="0"/>
              <a:t>, </a:t>
            </a:r>
            <a:r>
              <a:rPr lang="en-US" altLang="zh-CN" sz="2000" dirty="0" err="1"/>
              <a:t>0xb3</a:t>
            </a:r>
            <a:r>
              <a:rPr lang="en-US" altLang="zh-CN" sz="2000" dirty="0"/>
              <a:t>.    (</a:t>
            </a:r>
            <a:r>
              <a:rPr lang="en-US" altLang="zh-CN" sz="2000" dirty="0" err="1"/>
              <a:t>XOFF</a:t>
            </a:r>
            <a:r>
              <a:rPr lang="en-US" altLang="zh-CN" sz="2000" dirty="0"/>
              <a:t> with parity set)</a:t>
            </a:r>
            <a:r>
              <a:rPr lang="zh-CN" altLang="en-US" sz="2000" dirty="0"/>
              <a:t>带奇偶校验集合的</a:t>
            </a:r>
            <a:r>
              <a:rPr lang="en-US" altLang="zh-CN" sz="2000" dirty="0" err="1"/>
              <a:t>XOFF</a:t>
            </a:r>
            <a:endParaRPr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111</a:t>
            </a:fld>
            <a:endParaRPr kumimoji="1" lang="zh-CN" altLang="en-US" dirty="0"/>
          </a:p>
        </p:txBody>
      </p:sp>
      <p:sp>
        <p:nvSpPr>
          <p:cNvPr id="5" name="文本框 4">
            <a:extLst>
              <a:ext uri="{FF2B5EF4-FFF2-40B4-BE49-F238E27FC236}">
                <a16:creationId xmlns:a16="http://schemas.microsoft.com/office/drawing/2014/main" id="{96903219-2C83-42F6-BAD2-E4EB9AA7938B}"/>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3236548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协议的帧格式</a:t>
            </a:r>
          </a:p>
        </p:txBody>
      </p:sp>
      <p:sp>
        <p:nvSpPr>
          <p:cNvPr id="3" name="内容占位符 2"/>
          <p:cNvSpPr>
            <a:spLocks noGrp="1"/>
          </p:cNvSpPr>
          <p:nvPr>
            <p:ph idx="1"/>
          </p:nvPr>
        </p:nvSpPr>
        <p:spPr>
          <a:xfrm>
            <a:off x="838200" y="1511300"/>
            <a:ext cx="10515600" cy="4586152"/>
          </a:xfrm>
        </p:spPr>
        <p:txBody>
          <a:bodyPr/>
          <a:lstStyle/>
          <a:p>
            <a:pPr>
              <a:lnSpc>
                <a:spcPts val="3600"/>
              </a:lnSpc>
            </a:pPr>
            <a:r>
              <a:rPr lang="zh-CN" altLang="en-US" dirty="0"/>
              <a:t>零比特填充</a:t>
            </a:r>
            <a:endParaRPr lang="en-US" altLang="zh-CN" dirty="0"/>
          </a:p>
          <a:p>
            <a:pPr lvl="1">
              <a:lnSpc>
                <a:spcPts val="3600"/>
              </a:lnSpc>
            </a:pPr>
            <a:r>
              <a:rPr lang="en-US" altLang="zh-CN" dirty="0"/>
              <a:t>PPP</a:t>
            </a:r>
            <a:r>
              <a:rPr lang="zh-CN" altLang="en-US" dirty="0"/>
              <a:t>协议用在</a:t>
            </a:r>
            <a:r>
              <a:rPr lang="en-US" altLang="zh-CN" dirty="0" err="1"/>
              <a:t>SONET</a:t>
            </a:r>
            <a:r>
              <a:rPr lang="en-US" altLang="zh-CN" dirty="0"/>
              <a:t>/</a:t>
            </a:r>
            <a:r>
              <a:rPr lang="en-US" altLang="zh-CN" dirty="0" err="1"/>
              <a:t>SDH</a:t>
            </a:r>
            <a:r>
              <a:rPr lang="zh-CN" altLang="en-US" dirty="0"/>
              <a:t>链路时，使用</a:t>
            </a:r>
            <a:r>
              <a:rPr kumimoji="1" lang="zh-CN" altLang="en-US" dirty="0">
                <a:solidFill>
                  <a:srgbClr val="C00000"/>
                </a:solidFill>
              </a:rPr>
              <a:t>同步传输</a:t>
            </a:r>
            <a:r>
              <a:rPr lang="zh-CN" altLang="en-US" dirty="0"/>
              <a:t>（一连串的比特连续传送），不是异步传输（逐个字符地传送）</a:t>
            </a:r>
          </a:p>
          <a:p>
            <a:pPr lvl="2" indent="-330200">
              <a:lnSpc>
                <a:spcPts val="3600"/>
              </a:lnSpc>
              <a:buFont typeface="Microsoft YaHei" panose="020B0503020204020204" pitchFamily="34" charset="-122"/>
              <a:buChar char="−"/>
            </a:pPr>
            <a:r>
              <a:rPr lang="zh-CN" altLang="en-US" dirty="0"/>
              <a:t>采用比特填充方法来实现透明传输。</a:t>
            </a:r>
          </a:p>
          <a:p>
            <a:pPr lvl="2" indent="-330200">
              <a:lnSpc>
                <a:spcPts val="3600"/>
              </a:lnSpc>
              <a:buFont typeface="Microsoft YaHei" panose="020B0503020204020204" pitchFamily="34" charset="-122"/>
              <a:buChar char="−"/>
            </a:pPr>
            <a:r>
              <a:rPr lang="zh-CN" altLang="en-US" dirty="0"/>
              <a:t>信息字段中出现了和标志字段 </a:t>
            </a:r>
            <a:r>
              <a:rPr lang="en-US" altLang="zh-CN" dirty="0"/>
              <a:t>F </a:t>
            </a:r>
            <a:r>
              <a:rPr lang="zh-CN" altLang="en-US" dirty="0"/>
              <a:t>完全一样的 </a:t>
            </a:r>
            <a:r>
              <a:rPr lang="en-US" altLang="zh-CN" dirty="0"/>
              <a:t>8 </a:t>
            </a:r>
            <a:r>
              <a:rPr lang="zh-CN" altLang="en-US" dirty="0"/>
              <a:t>比特组合（</a:t>
            </a:r>
            <a:r>
              <a:rPr lang="en-US" altLang="zh-CN" dirty="0" err="1"/>
              <a:t>0x7E</a:t>
            </a:r>
            <a:r>
              <a:rPr lang="zh-CN" altLang="en-US" dirty="0"/>
              <a:t>）；</a:t>
            </a:r>
          </a:p>
          <a:p>
            <a:pPr lvl="2" indent="-330200">
              <a:lnSpc>
                <a:spcPts val="3600"/>
              </a:lnSpc>
              <a:buFont typeface="Microsoft YaHei" panose="020B0503020204020204" pitchFamily="34" charset="-122"/>
              <a:buChar char="−"/>
            </a:pPr>
            <a:r>
              <a:rPr lang="zh-CN" altLang="en-US" dirty="0"/>
              <a:t>发送端在 </a:t>
            </a:r>
            <a:r>
              <a:rPr lang="en-US" altLang="zh-CN" dirty="0"/>
              <a:t>5 </a:t>
            </a:r>
            <a:r>
              <a:rPr lang="zh-CN" altLang="en-US" dirty="0"/>
              <a:t>个连 </a:t>
            </a:r>
            <a:r>
              <a:rPr lang="en-US" altLang="zh-CN" dirty="0"/>
              <a:t>1 </a:t>
            </a:r>
            <a:r>
              <a:rPr lang="zh-CN" altLang="en-US" dirty="0"/>
              <a:t>之后填入 </a:t>
            </a:r>
            <a:r>
              <a:rPr lang="en-US" altLang="zh-CN" dirty="0"/>
              <a:t>0 </a:t>
            </a:r>
            <a:r>
              <a:rPr lang="zh-CN" altLang="en-US" dirty="0"/>
              <a:t>比特再发送出去；</a:t>
            </a:r>
            <a:endParaRPr lang="en-US" altLang="zh-CN" dirty="0"/>
          </a:p>
          <a:p>
            <a:pPr lvl="2" indent="-330200">
              <a:lnSpc>
                <a:spcPts val="3600"/>
              </a:lnSpc>
              <a:buFont typeface="Microsoft YaHei" panose="020B0503020204020204" pitchFamily="34" charset="-122"/>
              <a:buChar char="−"/>
            </a:pPr>
            <a:r>
              <a:rPr lang="zh-CN" altLang="en-US" dirty="0"/>
              <a:t>在接收端把 </a:t>
            </a:r>
            <a:r>
              <a:rPr lang="en-US" altLang="zh-CN" dirty="0"/>
              <a:t>5 </a:t>
            </a:r>
            <a:r>
              <a:rPr lang="zh-CN" altLang="en-US" dirty="0"/>
              <a:t>个连 </a:t>
            </a:r>
            <a:r>
              <a:rPr lang="en-US" altLang="zh-CN" dirty="0"/>
              <a:t>1</a:t>
            </a:r>
            <a:r>
              <a:rPr lang="zh-CN" altLang="en-US" dirty="0"/>
              <a:t>之后的 </a:t>
            </a:r>
            <a:r>
              <a:rPr lang="en-US" altLang="zh-CN" dirty="0"/>
              <a:t>0 </a:t>
            </a:r>
            <a:r>
              <a:rPr lang="zh-CN" altLang="en-US" dirty="0"/>
              <a:t>比特删除</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112</a:t>
            </a:fld>
            <a:endParaRPr kumimoji="1" lang="zh-CN" altLang="en-US" dirty="0"/>
          </a:p>
        </p:txBody>
      </p:sp>
      <p:sp>
        <p:nvSpPr>
          <p:cNvPr id="5" name="文本框 4">
            <a:extLst>
              <a:ext uri="{FF2B5EF4-FFF2-40B4-BE49-F238E27FC236}">
                <a16:creationId xmlns:a16="http://schemas.microsoft.com/office/drawing/2014/main" id="{3807888F-193C-4BE6-9A2B-AAE23DB6B90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6149202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协议的帧格式</a:t>
            </a:r>
          </a:p>
        </p:txBody>
      </p:sp>
      <p:sp>
        <p:nvSpPr>
          <p:cNvPr id="3" name="内容占位符 2"/>
          <p:cNvSpPr>
            <a:spLocks noGrp="1"/>
          </p:cNvSpPr>
          <p:nvPr>
            <p:ph idx="1"/>
          </p:nvPr>
        </p:nvSpPr>
        <p:spPr>
          <a:xfrm>
            <a:off x="838200" y="1510758"/>
            <a:ext cx="10515600" cy="561242"/>
          </a:xfrm>
        </p:spPr>
        <p:txBody>
          <a:bodyPr/>
          <a:lstStyle/>
          <a:p>
            <a:r>
              <a:rPr lang="zh-CN" altLang="en-US" dirty="0"/>
              <a:t>零比特填充</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113</a:t>
            </a:fld>
            <a:endParaRPr kumimoji="1" lang="zh-CN" altLang="en-US" dirty="0"/>
          </a:p>
        </p:txBody>
      </p:sp>
      <p:sp>
        <p:nvSpPr>
          <p:cNvPr id="5" name="Rectangle 10"/>
          <p:cNvSpPr>
            <a:spLocks noChangeArrowheads="1"/>
          </p:cNvSpPr>
          <p:nvPr/>
        </p:nvSpPr>
        <p:spPr bwMode="auto">
          <a:xfrm>
            <a:off x="1219200" y="2265819"/>
            <a:ext cx="5029880" cy="3475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355600" indent="-355600" defTabSz="762000" eaLnBrk="0" hangingPunct="0">
              <a:buFont typeface="+mj-lt"/>
              <a:buAutoNum type="arabicPeriod"/>
            </a:pPr>
            <a:r>
              <a:rPr kumimoji="1" lang="zh-CN" altLang="en-US" sz="2000" dirty="0">
                <a:solidFill>
                  <a:srgbClr val="5B307E"/>
                </a:solidFill>
                <a:latin typeface="微软雅黑" panose="020B0503020204020204" pitchFamily="34" charset="-122"/>
                <a:ea typeface="微软雅黑" panose="020B0503020204020204" pitchFamily="34" charset="-122"/>
              </a:rPr>
              <a:t>信息字段中出现了和标志字段 </a:t>
            </a:r>
            <a:r>
              <a:rPr kumimoji="1" lang="en-US" altLang="zh-CN" sz="2000" dirty="0">
                <a:solidFill>
                  <a:srgbClr val="5B307E"/>
                </a:solidFill>
                <a:latin typeface="微软雅黑" panose="020B0503020204020204" pitchFamily="34" charset="-122"/>
                <a:ea typeface="微软雅黑" panose="020B0503020204020204" pitchFamily="34" charset="-122"/>
              </a:rPr>
              <a:t>F </a:t>
            </a:r>
            <a:r>
              <a:rPr kumimoji="1" lang="zh-CN" altLang="en-US" sz="2000" dirty="0">
                <a:solidFill>
                  <a:srgbClr val="5B307E"/>
                </a:solidFill>
                <a:latin typeface="微软雅黑" panose="020B0503020204020204" pitchFamily="34" charset="-122"/>
                <a:ea typeface="微软雅黑" panose="020B0503020204020204" pitchFamily="34" charset="-122"/>
              </a:rPr>
              <a:t>完全一样的 </a:t>
            </a:r>
            <a:r>
              <a:rPr kumimoji="1" lang="en-US" altLang="zh-CN" sz="2000" dirty="0">
                <a:solidFill>
                  <a:srgbClr val="5B307E"/>
                </a:solidFill>
                <a:latin typeface="微软雅黑" panose="020B0503020204020204" pitchFamily="34" charset="-122"/>
                <a:ea typeface="微软雅黑" panose="020B0503020204020204" pitchFamily="34" charset="-122"/>
              </a:rPr>
              <a:t>8 </a:t>
            </a:r>
            <a:r>
              <a:rPr kumimoji="1" lang="zh-CN" altLang="en-US" sz="2000" dirty="0">
                <a:solidFill>
                  <a:srgbClr val="5B307E"/>
                </a:solidFill>
                <a:latin typeface="微软雅黑" panose="020B0503020204020204" pitchFamily="34" charset="-122"/>
                <a:ea typeface="微软雅黑" panose="020B0503020204020204" pitchFamily="34" charset="-122"/>
              </a:rPr>
              <a:t>比特组合</a:t>
            </a: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r>
              <a:rPr kumimoji="1" lang="zh-CN" altLang="en-US" sz="2000" dirty="0">
                <a:solidFill>
                  <a:srgbClr val="5B307E"/>
                </a:solidFill>
                <a:latin typeface="微软雅黑" panose="020B0503020204020204" pitchFamily="34" charset="-122"/>
                <a:ea typeface="微软雅黑" panose="020B0503020204020204" pitchFamily="34" charset="-122"/>
              </a:rPr>
              <a:t>发送端在 </a:t>
            </a:r>
            <a:r>
              <a:rPr kumimoji="1" lang="en-US" altLang="zh-CN" sz="2000" dirty="0">
                <a:solidFill>
                  <a:srgbClr val="5B307E"/>
                </a:solidFill>
                <a:latin typeface="微软雅黑" panose="020B0503020204020204" pitchFamily="34" charset="-122"/>
                <a:ea typeface="微软雅黑" panose="020B0503020204020204" pitchFamily="34" charset="-122"/>
              </a:rPr>
              <a:t>5 </a:t>
            </a:r>
            <a:r>
              <a:rPr kumimoji="1" lang="zh-CN" altLang="en-US" sz="2000" dirty="0">
                <a:solidFill>
                  <a:srgbClr val="5B307E"/>
                </a:solidFill>
                <a:latin typeface="微软雅黑" panose="020B0503020204020204" pitchFamily="34" charset="-122"/>
                <a:ea typeface="微软雅黑" panose="020B0503020204020204" pitchFamily="34" charset="-122"/>
              </a:rPr>
              <a:t>个连 </a:t>
            </a:r>
            <a:r>
              <a:rPr kumimoji="1" lang="en-US" altLang="zh-CN" sz="2000" dirty="0">
                <a:solidFill>
                  <a:srgbClr val="5B307E"/>
                </a:solidFill>
                <a:latin typeface="微软雅黑" panose="020B0503020204020204" pitchFamily="34" charset="-122"/>
                <a:ea typeface="微软雅黑" panose="020B0503020204020204" pitchFamily="34" charset="-122"/>
              </a:rPr>
              <a:t>1 </a:t>
            </a:r>
            <a:r>
              <a:rPr kumimoji="1" lang="zh-CN" altLang="en-US" sz="2000" dirty="0">
                <a:solidFill>
                  <a:srgbClr val="5B307E"/>
                </a:solidFill>
                <a:latin typeface="微软雅黑" panose="020B0503020204020204" pitchFamily="34" charset="-122"/>
                <a:ea typeface="微软雅黑" panose="020B0503020204020204" pitchFamily="34" charset="-122"/>
              </a:rPr>
              <a:t>之后填入 </a:t>
            </a:r>
            <a:r>
              <a:rPr kumimoji="1" lang="en-US" altLang="zh-CN" sz="2000" dirty="0">
                <a:solidFill>
                  <a:srgbClr val="5B307E"/>
                </a:solidFill>
                <a:latin typeface="微软雅黑" panose="020B0503020204020204" pitchFamily="34" charset="-122"/>
                <a:ea typeface="微软雅黑" panose="020B0503020204020204" pitchFamily="34" charset="-122"/>
              </a:rPr>
              <a:t>0 </a:t>
            </a:r>
            <a:r>
              <a:rPr kumimoji="1" lang="zh-CN" altLang="en-US" sz="2000" dirty="0">
                <a:solidFill>
                  <a:srgbClr val="5B307E"/>
                </a:solidFill>
                <a:latin typeface="微软雅黑" panose="020B0503020204020204" pitchFamily="34" charset="-122"/>
                <a:ea typeface="微软雅黑" panose="020B0503020204020204" pitchFamily="34" charset="-122"/>
              </a:rPr>
              <a:t>比特再发送出去</a:t>
            </a: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en-US" altLang="zh-CN"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endParaRPr kumimoji="1" lang="zh-CN" altLang="en-US" sz="2000" dirty="0">
              <a:solidFill>
                <a:srgbClr val="5B307E"/>
              </a:solidFill>
              <a:latin typeface="微软雅黑" panose="020B0503020204020204" pitchFamily="34" charset="-122"/>
              <a:ea typeface="微软雅黑" panose="020B0503020204020204" pitchFamily="34" charset="-122"/>
            </a:endParaRPr>
          </a:p>
          <a:p>
            <a:pPr marL="355600" indent="-355600" defTabSz="762000" eaLnBrk="0" hangingPunct="0">
              <a:buFont typeface="+mj-lt"/>
              <a:buAutoNum type="arabicPeriod"/>
            </a:pPr>
            <a:r>
              <a:rPr kumimoji="1" lang="zh-CN" altLang="en-US" sz="2000" dirty="0">
                <a:solidFill>
                  <a:srgbClr val="5B307E"/>
                </a:solidFill>
                <a:latin typeface="微软雅黑" panose="020B0503020204020204" pitchFamily="34" charset="-122"/>
                <a:ea typeface="微软雅黑" panose="020B0503020204020204" pitchFamily="34" charset="-122"/>
              </a:rPr>
              <a:t>在接收端把 </a:t>
            </a:r>
            <a:r>
              <a:rPr kumimoji="1" lang="en-US" altLang="zh-CN" sz="2000" dirty="0">
                <a:solidFill>
                  <a:srgbClr val="5B307E"/>
                </a:solidFill>
                <a:latin typeface="微软雅黑" panose="020B0503020204020204" pitchFamily="34" charset="-122"/>
                <a:ea typeface="微软雅黑" panose="020B0503020204020204" pitchFamily="34" charset="-122"/>
              </a:rPr>
              <a:t>5 </a:t>
            </a:r>
            <a:r>
              <a:rPr kumimoji="1" lang="zh-CN" altLang="en-US" sz="2000" dirty="0">
                <a:solidFill>
                  <a:srgbClr val="5B307E"/>
                </a:solidFill>
                <a:latin typeface="微软雅黑" panose="020B0503020204020204" pitchFamily="34" charset="-122"/>
                <a:ea typeface="微软雅黑" panose="020B0503020204020204" pitchFamily="34" charset="-122"/>
              </a:rPr>
              <a:t>个连 </a:t>
            </a:r>
            <a:r>
              <a:rPr kumimoji="1" lang="en-US" altLang="zh-CN" sz="2000" dirty="0">
                <a:solidFill>
                  <a:srgbClr val="5B307E"/>
                </a:solidFill>
                <a:latin typeface="微软雅黑" panose="020B0503020204020204" pitchFamily="34" charset="-122"/>
                <a:ea typeface="微软雅黑" panose="020B0503020204020204" pitchFamily="34" charset="-122"/>
              </a:rPr>
              <a:t>1</a:t>
            </a:r>
            <a:r>
              <a:rPr kumimoji="1" lang="zh-CN" altLang="en-US" sz="2000" dirty="0">
                <a:solidFill>
                  <a:srgbClr val="5B307E"/>
                </a:solidFill>
                <a:latin typeface="微软雅黑" panose="020B0503020204020204" pitchFamily="34" charset="-122"/>
                <a:ea typeface="微软雅黑" panose="020B0503020204020204" pitchFamily="34" charset="-122"/>
              </a:rPr>
              <a:t>之后的 </a:t>
            </a:r>
            <a:r>
              <a:rPr kumimoji="1" lang="en-US" altLang="zh-CN" sz="2000" dirty="0">
                <a:solidFill>
                  <a:srgbClr val="5B307E"/>
                </a:solidFill>
                <a:latin typeface="微软雅黑" panose="020B0503020204020204" pitchFamily="34" charset="-122"/>
                <a:ea typeface="微软雅黑" panose="020B0503020204020204" pitchFamily="34" charset="-122"/>
              </a:rPr>
              <a:t>0 </a:t>
            </a:r>
            <a:r>
              <a:rPr kumimoji="1" lang="zh-CN" altLang="en-US" sz="2000" dirty="0">
                <a:solidFill>
                  <a:srgbClr val="5B307E"/>
                </a:solidFill>
                <a:latin typeface="微软雅黑" panose="020B0503020204020204" pitchFamily="34" charset="-122"/>
                <a:ea typeface="微软雅黑" panose="020B0503020204020204" pitchFamily="34" charset="-122"/>
              </a:rPr>
              <a:t>比特删除</a:t>
            </a:r>
          </a:p>
        </p:txBody>
      </p:sp>
      <p:sp>
        <p:nvSpPr>
          <p:cNvPr id="8" name="AutoShape 25"/>
          <p:cNvSpPr>
            <a:spLocks noChangeArrowheads="1"/>
          </p:cNvSpPr>
          <p:nvPr/>
        </p:nvSpPr>
        <p:spPr bwMode="auto">
          <a:xfrm>
            <a:off x="7178721" y="5427210"/>
            <a:ext cx="2444250" cy="431800"/>
          </a:xfrm>
          <a:prstGeom prst="roundRect">
            <a:avLst>
              <a:gd name="adj" fmla="val 16667"/>
            </a:avLst>
          </a:prstGeom>
          <a:noFill/>
          <a:ln w="19050">
            <a:solidFill>
              <a:srgbClr val="FF0000"/>
            </a:solidFill>
            <a:prstDash val="dash"/>
          </a:ln>
          <a:effectLs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9" name="AutoShape 26"/>
          <p:cNvSpPr>
            <a:spLocks noChangeArrowheads="1"/>
          </p:cNvSpPr>
          <p:nvPr/>
        </p:nvSpPr>
        <p:spPr bwMode="auto">
          <a:xfrm>
            <a:off x="8594723" y="5457372"/>
            <a:ext cx="215900" cy="350838"/>
          </a:xfrm>
          <a:prstGeom prst="roundRect">
            <a:avLst>
              <a:gd name="adj" fmla="val 16667"/>
            </a:avLst>
          </a:prstGeom>
          <a:solidFill>
            <a:schemeClr val="accent6">
              <a:lumMod val="60000"/>
              <a:lumOff val="40000"/>
            </a:schemeClr>
          </a:solidFill>
          <a:ln>
            <a:noFill/>
          </a:ln>
          <a:effectLs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10" name="Rectangle 27"/>
          <p:cNvSpPr>
            <a:spLocks noChangeArrowheads="1"/>
          </p:cNvSpPr>
          <p:nvPr/>
        </p:nvSpPr>
        <p:spPr bwMode="auto">
          <a:xfrm>
            <a:off x="6336620" y="5393872"/>
            <a:ext cx="49965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dirty="0">
                <a:solidFill>
                  <a:srgbClr val="5B307E"/>
                </a:solidFill>
                <a:latin typeface="微软雅黑" panose="020B0503020204020204" pitchFamily="34" charset="-122"/>
                <a:ea typeface="微软雅黑" panose="020B0503020204020204" pitchFamily="34" charset="-122"/>
              </a:rPr>
              <a:t>0 1 0 0 1 1 1 1 </a:t>
            </a:r>
            <a:r>
              <a:rPr kumimoji="1" lang="en-US" altLang="zh-CN" sz="2400" dirty="0">
                <a:solidFill>
                  <a:srgbClr val="00B050"/>
                </a:solidFill>
                <a:latin typeface="微软雅黑" panose="020B0503020204020204" pitchFamily="34" charset="-122"/>
                <a:ea typeface="微软雅黑" panose="020B0503020204020204" pitchFamily="34" charset="-122"/>
              </a:rPr>
              <a:t>1</a:t>
            </a:r>
            <a:r>
              <a:rPr kumimoji="1" lang="en-US" altLang="zh-CN" sz="2400" dirty="0">
                <a:solidFill>
                  <a:srgbClr val="5B307E"/>
                </a:solidFill>
                <a:latin typeface="微软雅黑" panose="020B0503020204020204" pitchFamily="34" charset="-122"/>
                <a:ea typeface="微软雅黑" panose="020B0503020204020204" pitchFamily="34" charset="-122"/>
              </a:rPr>
              <a:t> 0 1 0 0 0 1 0 1 0</a:t>
            </a:r>
          </a:p>
        </p:txBody>
      </p:sp>
      <p:sp>
        <p:nvSpPr>
          <p:cNvPr id="11" name="AutoShape 28"/>
          <p:cNvSpPr>
            <a:spLocks noChangeArrowheads="1"/>
          </p:cNvSpPr>
          <p:nvPr/>
        </p:nvSpPr>
        <p:spPr bwMode="auto">
          <a:xfrm>
            <a:off x="7124699" y="3809547"/>
            <a:ext cx="2438401" cy="431800"/>
          </a:xfrm>
          <a:prstGeom prst="roundRect">
            <a:avLst>
              <a:gd name="adj" fmla="val 16667"/>
            </a:avLst>
          </a:prstGeom>
          <a:noFill/>
          <a:ln w="19050">
            <a:solidFill>
              <a:srgbClr val="FF0000"/>
            </a:solidFill>
            <a:prstDash val="dash"/>
          </a:ln>
          <a:effectLs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12" name="AutoShape 29"/>
          <p:cNvSpPr>
            <a:spLocks noChangeArrowheads="1"/>
          </p:cNvSpPr>
          <p:nvPr/>
        </p:nvSpPr>
        <p:spPr bwMode="auto">
          <a:xfrm>
            <a:off x="7055757" y="2153785"/>
            <a:ext cx="2186214" cy="431800"/>
          </a:xfrm>
          <a:prstGeom prst="roundRect">
            <a:avLst>
              <a:gd name="adj" fmla="val 16667"/>
            </a:avLst>
          </a:prstGeom>
          <a:noFill/>
          <a:ln w="19050">
            <a:solidFill>
              <a:srgbClr val="FF0000"/>
            </a:solidFill>
            <a:prstDash val="dash"/>
          </a:ln>
          <a:effectLs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13" name="Rectangle 30"/>
          <p:cNvSpPr>
            <a:spLocks noChangeArrowheads="1"/>
          </p:cNvSpPr>
          <p:nvPr/>
        </p:nvSpPr>
        <p:spPr bwMode="auto">
          <a:xfrm>
            <a:off x="6241370" y="2153785"/>
            <a:ext cx="472405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dirty="0">
                <a:solidFill>
                  <a:srgbClr val="5B307E"/>
                </a:solidFill>
                <a:latin typeface="微软雅黑" panose="020B0503020204020204" pitchFamily="34" charset="-122"/>
                <a:ea typeface="微软雅黑" panose="020B0503020204020204" pitchFamily="34" charset="-122"/>
              </a:rPr>
              <a:t>0 1 0 0 1 1 1 1 1 1 0 0 0 1 0 1 0</a:t>
            </a:r>
          </a:p>
        </p:txBody>
      </p:sp>
      <p:sp>
        <p:nvSpPr>
          <p:cNvPr id="14" name="AutoShape 31"/>
          <p:cNvSpPr>
            <a:spLocks noChangeArrowheads="1"/>
          </p:cNvSpPr>
          <p:nvPr/>
        </p:nvSpPr>
        <p:spPr bwMode="auto">
          <a:xfrm>
            <a:off x="8531450" y="3841297"/>
            <a:ext cx="242887" cy="371475"/>
          </a:xfrm>
          <a:prstGeom prst="roundRect">
            <a:avLst>
              <a:gd name="adj" fmla="val 16667"/>
            </a:avLst>
          </a:prstGeom>
          <a:solidFill>
            <a:schemeClr val="accent2">
              <a:lumMod val="40000"/>
              <a:lumOff val="60000"/>
            </a:schemeClr>
          </a:solidFill>
          <a:ln>
            <a:noFill/>
          </a:ln>
          <a:effectLs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15" name="Rectangle 32"/>
          <p:cNvSpPr>
            <a:spLocks noChangeArrowheads="1"/>
          </p:cNvSpPr>
          <p:nvPr/>
        </p:nvSpPr>
        <p:spPr bwMode="auto">
          <a:xfrm>
            <a:off x="6276295" y="3804785"/>
            <a:ext cx="49965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dirty="0">
                <a:solidFill>
                  <a:srgbClr val="5B307E"/>
                </a:solidFill>
                <a:latin typeface="微软雅黑" panose="020B0503020204020204" pitchFamily="34" charset="-122"/>
                <a:ea typeface="微软雅黑" panose="020B0503020204020204" pitchFamily="34" charset="-122"/>
              </a:rPr>
              <a:t>0 1 0 0 1 1 1 1 </a:t>
            </a:r>
            <a:r>
              <a:rPr kumimoji="1" lang="en-US" altLang="zh-CN" sz="2400" dirty="0">
                <a:solidFill>
                  <a:srgbClr val="FF0000"/>
                </a:solidFill>
                <a:latin typeface="微软雅黑" panose="020B0503020204020204" pitchFamily="34" charset="-122"/>
                <a:ea typeface="微软雅黑" panose="020B0503020204020204" pitchFamily="34" charset="-122"/>
              </a:rPr>
              <a:t>1</a:t>
            </a:r>
            <a:r>
              <a:rPr kumimoji="1" lang="en-US" altLang="zh-CN" sz="2400" dirty="0">
                <a:solidFill>
                  <a:srgbClr val="5B307E"/>
                </a:solidFill>
                <a:latin typeface="微软雅黑" panose="020B0503020204020204" pitchFamily="34" charset="-122"/>
                <a:ea typeface="微软雅黑" panose="020B0503020204020204" pitchFamily="34" charset="-122"/>
              </a:rPr>
              <a:t> 0 1 0 0 0 1 0 1 0</a:t>
            </a:r>
          </a:p>
        </p:txBody>
      </p:sp>
      <p:sp>
        <p:nvSpPr>
          <p:cNvPr id="16" name="Rectangle 33"/>
          <p:cNvSpPr>
            <a:spLocks noChangeArrowheads="1"/>
          </p:cNvSpPr>
          <p:nvPr/>
        </p:nvSpPr>
        <p:spPr bwMode="auto">
          <a:xfrm>
            <a:off x="6631621" y="2883588"/>
            <a:ext cx="30344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FF0000"/>
                </a:solidFill>
                <a:latin typeface="微软雅黑" panose="020B0503020204020204" pitchFamily="34" charset="-122"/>
                <a:ea typeface="微软雅黑" panose="020B0503020204020204" pitchFamily="34" charset="-122"/>
              </a:rPr>
              <a:t>会被误认为是标志字段 </a:t>
            </a:r>
            <a:r>
              <a:rPr kumimoji="1" lang="en-US" altLang="zh-CN" sz="2000" dirty="0">
                <a:solidFill>
                  <a:srgbClr val="FF0000"/>
                </a:solidFill>
                <a:latin typeface="微软雅黑" panose="020B0503020204020204" pitchFamily="34" charset="-122"/>
                <a:ea typeface="微软雅黑" panose="020B0503020204020204" pitchFamily="34" charset="-122"/>
              </a:rPr>
              <a:t>F </a:t>
            </a:r>
          </a:p>
        </p:txBody>
      </p:sp>
      <p:sp>
        <p:nvSpPr>
          <p:cNvPr id="17" name="AutoShape 34"/>
          <p:cNvSpPr>
            <a:spLocks noChangeArrowheads="1"/>
          </p:cNvSpPr>
          <p:nvPr/>
        </p:nvSpPr>
        <p:spPr bwMode="auto">
          <a:xfrm rot="-5400000">
            <a:off x="8488815" y="4288972"/>
            <a:ext cx="327025" cy="155575"/>
          </a:xfrm>
          <a:prstGeom prst="rightArrow">
            <a:avLst>
              <a:gd name="adj1" fmla="val 50000"/>
              <a:gd name="adj2" fmla="val 105112"/>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18" name="Rectangle 35"/>
          <p:cNvSpPr>
            <a:spLocks noChangeArrowheads="1"/>
          </p:cNvSpPr>
          <p:nvPr/>
        </p:nvSpPr>
        <p:spPr bwMode="auto">
          <a:xfrm>
            <a:off x="7509555" y="4508047"/>
            <a:ext cx="227947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FF0000"/>
                </a:solidFill>
                <a:latin typeface="微软雅黑" panose="020B0503020204020204" pitchFamily="34" charset="-122"/>
                <a:ea typeface="微软雅黑" panose="020B0503020204020204" pitchFamily="34" charset="-122"/>
              </a:rPr>
              <a:t>发送端填入 </a:t>
            </a:r>
            <a:r>
              <a:rPr kumimoji="1" lang="en-US" altLang="zh-CN" sz="2000" dirty="0">
                <a:solidFill>
                  <a:srgbClr val="FF0000"/>
                </a:solidFill>
                <a:latin typeface="微软雅黑" panose="020B0503020204020204" pitchFamily="34" charset="-122"/>
                <a:ea typeface="微软雅黑" panose="020B0503020204020204" pitchFamily="34" charset="-122"/>
              </a:rPr>
              <a:t>0 </a:t>
            </a:r>
            <a:r>
              <a:rPr kumimoji="1" lang="zh-CN" altLang="en-US" sz="2000" dirty="0">
                <a:solidFill>
                  <a:srgbClr val="FF0000"/>
                </a:solidFill>
                <a:latin typeface="微软雅黑" panose="020B0503020204020204" pitchFamily="34" charset="-122"/>
                <a:ea typeface="微软雅黑" panose="020B0503020204020204" pitchFamily="34" charset="-122"/>
              </a:rPr>
              <a:t>比特</a:t>
            </a:r>
          </a:p>
        </p:txBody>
      </p:sp>
      <p:sp>
        <p:nvSpPr>
          <p:cNvPr id="19" name="AutoShape 36"/>
          <p:cNvSpPr>
            <a:spLocks noChangeArrowheads="1"/>
          </p:cNvSpPr>
          <p:nvPr/>
        </p:nvSpPr>
        <p:spPr bwMode="auto">
          <a:xfrm rot="5400000" flipV="1">
            <a:off x="8523058" y="5879875"/>
            <a:ext cx="365125" cy="155575"/>
          </a:xfrm>
          <a:prstGeom prst="rightArrow">
            <a:avLst>
              <a:gd name="adj1" fmla="val 50000"/>
              <a:gd name="adj2" fmla="val 117358"/>
            </a:avLst>
          </a:prstGeom>
          <a:solidFill>
            <a:schemeClr val="hlink"/>
          </a:solidFill>
          <a:ln w="127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20" name="Rectangle 37"/>
          <p:cNvSpPr>
            <a:spLocks noChangeArrowheads="1"/>
          </p:cNvSpPr>
          <p:nvPr/>
        </p:nvSpPr>
        <p:spPr bwMode="auto">
          <a:xfrm>
            <a:off x="7188194" y="6163810"/>
            <a:ext cx="304891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FF0000"/>
                </a:solidFill>
                <a:latin typeface="微软雅黑" panose="020B0503020204020204" pitchFamily="34" charset="-122"/>
                <a:ea typeface="微软雅黑" panose="020B0503020204020204" pitchFamily="34" charset="-122"/>
              </a:rPr>
              <a:t>接收端删除填入的 </a:t>
            </a:r>
            <a:r>
              <a:rPr kumimoji="1" lang="en-US" altLang="zh-CN" sz="2000" dirty="0">
                <a:solidFill>
                  <a:srgbClr val="FF0000"/>
                </a:solidFill>
                <a:latin typeface="微软雅黑" panose="020B0503020204020204" pitchFamily="34" charset="-122"/>
                <a:ea typeface="微软雅黑" panose="020B0503020204020204" pitchFamily="34" charset="-122"/>
              </a:rPr>
              <a:t>0 </a:t>
            </a:r>
            <a:r>
              <a:rPr kumimoji="1" lang="zh-CN" altLang="en-US" sz="2000" dirty="0">
                <a:solidFill>
                  <a:srgbClr val="FF0000"/>
                </a:solidFill>
                <a:latin typeface="微软雅黑" panose="020B0503020204020204" pitchFamily="34" charset="-122"/>
                <a:ea typeface="微软雅黑" panose="020B0503020204020204" pitchFamily="34" charset="-122"/>
              </a:rPr>
              <a:t>比特</a:t>
            </a:r>
          </a:p>
        </p:txBody>
      </p:sp>
      <p:sp>
        <p:nvSpPr>
          <p:cNvPr id="21" name="AutoShape 38"/>
          <p:cNvSpPr>
            <a:spLocks/>
          </p:cNvSpPr>
          <p:nvPr/>
        </p:nvSpPr>
        <p:spPr bwMode="auto">
          <a:xfrm rot="-5400000">
            <a:off x="8000433" y="1631384"/>
            <a:ext cx="296862" cy="2186214"/>
          </a:xfrm>
          <a:prstGeom prst="leftBrace">
            <a:avLst>
              <a:gd name="adj1" fmla="val 54590"/>
              <a:gd name="adj2" fmla="val 50000"/>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B307E"/>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1709A11-946E-43BE-89E5-5D40A47A30B5}"/>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659689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838200" y="1358358"/>
            <a:ext cx="10515600" cy="4586694"/>
          </a:xfrm>
        </p:spPr>
        <p:txBody>
          <a:bodyPr>
            <a:normAutofit/>
          </a:bodyPr>
          <a:lstStyle/>
          <a:p>
            <a:pPr>
              <a:lnSpc>
                <a:spcPct val="200000"/>
              </a:lnSpc>
            </a:pPr>
            <a:r>
              <a:rPr lang="zh-CN" altLang="en-US" sz="2400" dirty="0"/>
              <a:t>在点对点链路上建立通信，通信双方通过</a:t>
            </a:r>
            <a:r>
              <a:rPr lang="en-US" altLang="zh-CN" sz="2400" dirty="0"/>
              <a:t>LCP</a:t>
            </a:r>
            <a:r>
              <a:rPr lang="zh-CN" altLang="en-US" sz="2400" dirty="0"/>
              <a:t>报文进行配置和测试链路</a:t>
            </a:r>
            <a:endParaRPr lang="en-US" altLang="zh-CN" sz="2400" dirty="0"/>
          </a:p>
          <a:p>
            <a:pPr>
              <a:lnSpc>
                <a:spcPct val="200000"/>
              </a:lnSpc>
            </a:pPr>
            <a:r>
              <a:rPr lang="zh-CN" altLang="en-US" sz="2400" dirty="0"/>
              <a:t>对等实体进行身份认证（可选）</a:t>
            </a:r>
            <a:endParaRPr lang="en-US" altLang="zh-CN" sz="2400" dirty="0"/>
          </a:p>
          <a:p>
            <a:pPr>
              <a:lnSpc>
                <a:spcPct val="200000"/>
              </a:lnSpc>
            </a:pPr>
            <a:r>
              <a:rPr lang="en-US" altLang="zh-CN" sz="2400" dirty="0"/>
              <a:t>PPP</a:t>
            </a:r>
            <a:r>
              <a:rPr lang="zh-CN" altLang="en-US" sz="2400" dirty="0"/>
              <a:t>协议必须发送</a:t>
            </a:r>
            <a:r>
              <a:rPr lang="en-US" altLang="zh-CN" sz="2400" dirty="0"/>
              <a:t>NCP</a:t>
            </a:r>
            <a:r>
              <a:rPr lang="zh-CN" altLang="en-US" sz="2400" dirty="0"/>
              <a:t>报文来选择和配置一个或多个网络层协议</a:t>
            </a:r>
            <a:endParaRPr lang="en-US" altLang="zh-CN" sz="2400" dirty="0"/>
          </a:p>
          <a:p>
            <a:pPr>
              <a:lnSpc>
                <a:spcPct val="200000"/>
              </a:lnSpc>
            </a:pPr>
            <a:r>
              <a:rPr lang="zh-CN" altLang="en-US" sz="2400" dirty="0"/>
              <a:t>双方网络层协议可以通过</a:t>
            </a:r>
            <a:r>
              <a:rPr lang="en-US" altLang="zh-CN" sz="2400" dirty="0"/>
              <a:t>PPP</a:t>
            </a:r>
            <a:r>
              <a:rPr lang="zh-CN" altLang="en-US" sz="2400" dirty="0"/>
              <a:t>链路发送数据报，并持续通信</a:t>
            </a:r>
            <a:endParaRPr lang="en-US" altLang="zh-CN" sz="2400" dirty="0"/>
          </a:p>
          <a:p>
            <a:pPr>
              <a:lnSpc>
                <a:spcPct val="200000"/>
              </a:lnSpc>
            </a:pPr>
            <a:r>
              <a:rPr lang="en-US" altLang="zh-CN" sz="2400" dirty="0"/>
              <a:t>LCP</a:t>
            </a:r>
            <a:r>
              <a:rPr lang="zh-CN" altLang="en-US" sz="2400" dirty="0"/>
              <a:t>或</a:t>
            </a:r>
            <a:r>
              <a:rPr lang="en-US" altLang="zh-CN" sz="2400" dirty="0"/>
              <a:t>NCP</a:t>
            </a:r>
            <a:r>
              <a:rPr lang="zh-CN" altLang="en-US" sz="2400" dirty="0"/>
              <a:t>数据报显式关闭链路，或者异常事件导致关闭链路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114</a:t>
            </a:fld>
            <a:endParaRPr kumimoji="1" lang="zh-CN" altLang="en-US" dirty="0"/>
          </a:p>
        </p:txBody>
      </p:sp>
      <p:sp>
        <p:nvSpPr>
          <p:cNvPr id="5" name="文本框 4">
            <a:extLst>
              <a:ext uri="{FF2B5EF4-FFF2-40B4-BE49-F238E27FC236}">
                <a16:creationId xmlns:a16="http://schemas.microsoft.com/office/drawing/2014/main" id="{9165B74D-7256-4F6E-80AA-D71D3E06A045}"/>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7816452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744415" y="1324111"/>
            <a:ext cx="10462846" cy="5054165"/>
          </a:xfrm>
        </p:spPr>
        <p:txBody>
          <a:bodyPr>
            <a:normAutofit/>
          </a:bodyPr>
          <a:lstStyle/>
          <a:p>
            <a:pPr>
              <a:lnSpc>
                <a:spcPts val="2800"/>
              </a:lnSpc>
            </a:pPr>
            <a:r>
              <a:rPr lang="zh-CN" altLang="en-US" sz="2400" dirty="0"/>
              <a:t>状态转换图</a:t>
            </a:r>
            <a:r>
              <a:rPr lang="en-US" altLang="zh-CN" sz="2400" dirty="0"/>
              <a:t>(State Transform Diagram)</a:t>
            </a:r>
          </a:p>
          <a:p>
            <a:pPr lvl="1">
              <a:lnSpc>
                <a:spcPts val="2800"/>
              </a:lnSpc>
            </a:pPr>
            <a:r>
              <a:rPr lang="zh-CN" altLang="en-US" sz="2000" dirty="0">
                <a:solidFill>
                  <a:srgbClr val="7030A0"/>
                </a:solidFill>
              </a:rPr>
              <a:t>状态转换图</a:t>
            </a:r>
            <a:r>
              <a:rPr lang="zh-CN" altLang="en-US" sz="2000" dirty="0"/>
              <a:t>通过描述系统的状态和引起系统状态转换的事件，来表示系统的行为，指出作为特定事件的结果将执行哪些动作。描述系统对内部事件和外部事件如何响应，如何动作。</a:t>
            </a:r>
            <a:endParaRPr lang="en-US" altLang="zh-CN" sz="2000" dirty="0"/>
          </a:p>
          <a:p>
            <a:pPr lvl="1">
              <a:lnSpc>
                <a:spcPts val="2800"/>
              </a:lnSpc>
            </a:pPr>
            <a:r>
              <a:rPr lang="zh-CN" altLang="en-US" sz="2000" dirty="0"/>
              <a:t>状态转换图中以节点表示状态，有向边来表示内外部事件和响应。</a:t>
            </a:r>
            <a:endParaRPr lang="en-US" altLang="zh-CN" sz="2000" dirty="0"/>
          </a:p>
          <a:p>
            <a:pPr lvl="1">
              <a:lnSpc>
                <a:spcPts val="2800"/>
              </a:lnSpc>
            </a:pPr>
            <a:r>
              <a:rPr lang="zh-CN" altLang="en-US" sz="2000" dirty="0"/>
              <a:t>本节将采用状态转换图来表示</a:t>
            </a:r>
            <a:r>
              <a:rPr lang="en-US" altLang="zh-CN" sz="2000" dirty="0"/>
              <a:t>PPP</a:t>
            </a:r>
            <a:r>
              <a:rPr lang="zh-CN" altLang="en-US" sz="2000" dirty="0"/>
              <a:t>协议工作的行为模型</a:t>
            </a:r>
            <a:endParaRPr lang="en-US" altLang="zh-CN" sz="2000" dirty="0"/>
          </a:p>
          <a:p>
            <a:pPr>
              <a:lnSpc>
                <a:spcPts val="2800"/>
              </a:lnSpc>
            </a:pPr>
            <a:r>
              <a:rPr lang="zh-CN" altLang="en-US" sz="2400" dirty="0"/>
              <a:t>状态</a:t>
            </a:r>
            <a:endParaRPr lang="en-US" altLang="zh-CN" sz="2400" dirty="0"/>
          </a:p>
          <a:p>
            <a:pPr lvl="1">
              <a:lnSpc>
                <a:spcPts val="2800"/>
              </a:lnSpc>
            </a:pPr>
            <a:r>
              <a:rPr lang="en-US" altLang="zh-CN" sz="2000" dirty="0"/>
              <a:t>PPP</a:t>
            </a:r>
            <a:r>
              <a:rPr lang="zh-CN" altLang="en-US" sz="2000" dirty="0"/>
              <a:t>协议的状态转换图中共设置了六个状态：</a:t>
            </a:r>
            <a:endParaRPr lang="en-US" altLang="zh-CN" sz="2000" dirty="0"/>
          </a:p>
          <a:p>
            <a:pPr lvl="1">
              <a:lnSpc>
                <a:spcPts val="2800"/>
              </a:lnSpc>
            </a:pPr>
            <a:r>
              <a:rPr lang="zh-CN" altLang="en-US" sz="2000" dirty="0"/>
              <a:t>链路静止、链路建立、身份认证、网络连接、数据通信、链路终止</a:t>
            </a:r>
            <a:endParaRPr lang="en-US" altLang="zh-CN" sz="2000" dirty="0"/>
          </a:p>
          <a:p>
            <a:pPr>
              <a:lnSpc>
                <a:spcPts val="2800"/>
              </a:lnSpc>
            </a:pPr>
            <a:r>
              <a:rPr lang="zh-CN" altLang="en-US" sz="2400" dirty="0"/>
              <a:t>状态的变迁</a:t>
            </a:r>
            <a:endParaRPr lang="en-US" altLang="zh-CN" sz="2400" dirty="0"/>
          </a:p>
          <a:p>
            <a:pPr lvl="1">
              <a:lnSpc>
                <a:spcPts val="2800"/>
              </a:lnSpc>
            </a:pPr>
            <a:r>
              <a:rPr lang="en-US" altLang="zh-CN" sz="2000" dirty="0"/>
              <a:t>PPP</a:t>
            </a:r>
            <a:r>
              <a:rPr lang="zh-CN" altLang="en-US" sz="2000" dirty="0"/>
              <a:t>协议中通过一些外部事件来触发状态的变迁，如：</a:t>
            </a:r>
            <a:endParaRPr lang="en-US" altLang="zh-CN" sz="2000" dirty="0"/>
          </a:p>
          <a:p>
            <a:pPr lvl="1">
              <a:lnSpc>
                <a:spcPts val="2800"/>
              </a:lnSpc>
            </a:pPr>
            <a:r>
              <a:rPr lang="zh-CN" altLang="en-US" sz="2000" dirty="0"/>
              <a:t>链路启动、</a:t>
            </a:r>
            <a:r>
              <a:rPr lang="en-US" altLang="zh-CN" sz="2000" dirty="0"/>
              <a:t>LCP</a:t>
            </a:r>
            <a:r>
              <a:rPr lang="zh-CN" altLang="en-US" sz="2000" dirty="0"/>
              <a:t>配置协商、鉴别成功、</a:t>
            </a:r>
            <a:r>
              <a:rPr lang="en-US" altLang="zh-CN" sz="2000" dirty="0"/>
              <a:t>NCP</a:t>
            </a:r>
            <a:r>
              <a:rPr lang="zh-CN" altLang="en-US" sz="2000" dirty="0"/>
              <a:t>配置协商、链路关闭、链路终止等</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29" name="图片 28"/>
          <p:cNvPicPr>
            <a:picLocks noChangeAspect="1"/>
          </p:cNvPicPr>
          <p:nvPr/>
        </p:nvPicPr>
        <p:blipFill>
          <a:blip r:embed="rId2"/>
          <a:stretch>
            <a:fillRect/>
          </a:stretch>
        </p:blipFill>
        <p:spPr>
          <a:xfrm>
            <a:off x="8676518" y="3254750"/>
            <a:ext cx="3515482" cy="1357007"/>
          </a:xfrm>
          <a:prstGeom prst="rect">
            <a:avLst/>
          </a:prstGeom>
        </p:spPr>
      </p:pic>
      <p:sp>
        <p:nvSpPr>
          <p:cNvPr id="6" name="文本框 4">
            <a:extLst>
              <a:ext uri="{FF2B5EF4-FFF2-40B4-BE49-F238E27FC236}">
                <a16:creationId xmlns:a16="http://schemas.microsoft.com/office/drawing/2014/main" id="{0BF66620-3D4B-2942-BA4F-4B16A2DCF9B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2491884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116</a:t>
            </a:fld>
            <a:endParaRPr kumimoji="1" lang="zh-CN" altLang="en-US" dirty="0"/>
          </a:p>
        </p:txBody>
      </p:sp>
      <p:sp>
        <p:nvSpPr>
          <p:cNvPr id="5" name="圆角矩形 4"/>
          <p:cNvSpPr/>
          <p:nvPr/>
        </p:nvSpPr>
        <p:spPr>
          <a:xfrm>
            <a:off x="1509695" y="2004393"/>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699E64A3-E370-4F26-B918-F8BBD12073A8}"/>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0860522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838200" y="1333500"/>
            <a:ext cx="10515600" cy="4763952"/>
          </a:xfrm>
        </p:spPr>
        <p:txBody>
          <a:bodyPr>
            <a:normAutofit/>
          </a:bodyPr>
          <a:lstStyle/>
          <a:p>
            <a:pPr>
              <a:lnSpc>
                <a:spcPct val="150000"/>
              </a:lnSpc>
            </a:pPr>
            <a:r>
              <a:rPr lang="zh-CN" altLang="en-US" dirty="0"/>
              <a:t>链路静止状态</a:t>
            </a:r>
            <a:endParaRPr lang="en-US" altLang="zh-CN" dirty="0"/>
          </a:p>
          <a:p>
            <a:pPr lvl="1">
              <a:lnSpc>
                <a:spcPct val="150000"/>
              </a:lnSpc>
            </a:pPr>
            <a:r>
              <a:rPr lang="en-US" altLang="zh-CN" dirty="0"/>
              <a:t>PPP</a:t>
            </a:r>
            <a:r>
              <a:rPr lang="zh-CN" altLang="en-US" dirty="0"/>
              <a:t>链路的起始和终止状态，通信双方尚无链路</a:t>
            </a:r>
            <a:endParaRPr lang="en-US" altLang="zh-CN" dirty="0"/>
          </a:p>
          <a:p>
            <a:pPr lvl="1">
              <a:lnSpc>
                <a:spcPct val="150000"/>
              </a:lnSpc>
            </a:pPr>
            <a:r>
              <a:rPr lang="zh-CN" altLang="en-US" dirty="0"/>
              <a:t>当外部事件表明物理层可以使用时，</a:t>
            </a:r>
            <a:r>
              <a:rPr lang="en-US" altLang="zh-CN" dirty="0"/>
              <a:t>PPP</a:t>
            </a:r>
            <a:r>
              <a:rPr lang="zh-CN" altLang="en-US" dirty="0"/>
              <a:t>将进入链路建立阶段。</a:t>
            </a:r>
            <a:endParaRPr lang="en-US" altLang="zh-CN" dirty="0"/>
          </a:p>
          <a:p>
            <a:pPr lvl="2" indent="-330200">
              <a:lnSpc>
                <a:spcPct val="150000"/>
              </a:lnSpc>
              <a:buFont typeface="Microsoft YaHei" panose="020B0503020204020204" pitchFamily="34" charset="-122"/>
              <a:buChar char="−"/>
            </a:pPr>
            <a:r>
              <a:rPr lang="zh-CN" altLang="en-US" dirty="0"/>
              <a:t>如载波检测、网络管理员配置</a:t>
            </a:r>
            <a:endParaRPr lang="en-US" altLang="zh-CN" dirty="0"/>
          </a:p>
          <a:p>
            <a:pPr lvl="2" indent="-330200">
              <a:lnSpc>
                <a:spcPct val="150000"/>
              </a:lnSpc>
              <a:buFont typeface="Microsoft YaHei" panose="020B0503020204020204" pitchFamily="34" charset="-122"/>
              <a:buChar char="−"/>
            </a:pPr>
            <a:r>
              <a:rPr lang="en-US" altLang="zh-CN" dirty="0"/>
              <a:t>PC</a:t>
            </a:r>
            <a:r>
              <a:rPr lang="zh-CN" altLang="en-US" dirty="0"/>
              <a:t>机通过调制解调器呼叫路由器时，路由器能检测到调制解调器发出的载波信号，并作出应答。</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117</a:t>
            </a:fld>
            <a:endParaRPr kumimoji="1" lang="zh-CN" altLang="en-US" dirty="0"/>
          </a:p>
        </p:txBody>
      </p:sp>
      <p:sp>
        <p:nvSpPr>
          <p:cNvPr id="5" name="文本框 4">
            <a:extLst>
              <a:ext uri="{FF2B5EF4-FFF2-40B4-BE49-F238E27FC236}">
                <a16:creationId xmlns:a16="http://schemas.microsoft.com/office/drawing/2014/main" id="{20AC677F-7FF0-4816-A4AA-71EAF7D5940A}"/>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3267996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118</a:t>
            </a:fld>
            <a:endParaRPr kumimoji="1" lang="zh-CN" altLang="en-US" dirty="0"/>
          </a:p>
        </p:txBody>
      </p:sp>
      <p:sp>
        <p:nvSpPr>
          <p:cNvPr id="5" name="圆角矩形 4"/>
          <p:cNvSpPr/>
          <p:nvPr/>
        </p:nvSpPr>
        <p:spPr>
          <a:xfrm>
            <a:off x="15096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2BBA9012-8F6D-4C60-A0DB-72028F5A771D}"/>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453857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698500" y="1479904"/>
            <a:ext cx="10718800" cy="4876445"/>
          </a:xfrm>
        </p:spPr>
        <p:txBody>
          <a:bodyPr>
            <a:normAutofit/>
          </a:bodyPr>
          <a:lstStyle/>
          <a:p>
            <a:pPr>
              <a:lnSpc>
                <a:spcPts val="3300"/>
              </a:lnSpc>
            </a:pPr>
            <a:r>
              <a:rPr lang="zh-CN" altLang="en-US" dirty="0"/>
              <a:t>链路建立状态</a:t>
            </a:r>
            <a:endParaRPr lang="en-US" altLang="zh-CN" dirty="0"/>
          </a:p>
          <a:p>
            <a:pPr lvl="1">
              <a:lnSpc>
                <a:spcPts val="3300"/>
              </a:lnSpc>
            </a:pPr>
            <a:r>
              <a:rPr lang="en-US" altLang="zh-CN" dirty="0"/>
              <a:t>LCP</a:t>
            </a:r>
            <a:r>
              <a:rPr lang="zh-CN" altLang="en-US" dirty="0"/>
              <a:t>通过交换配置包来建立连接</a:t>
            </a:r>
            <a:endParaRPr lang="en-US" altLang="zh-CN" dirty="0"/>
          </a:p>
          <a:p>
            <a:pPr lvl="1">
              <a:lnSpc>
                <a:spcPts val="3300"/>
              </a:lnSpc>
            </a:pPr>
            <a:r>
              <a:rPr lang="en-US" altLang="zh-CN" dirty="0"/>
              <a:t>LCP</a:t>
            </a:r>
            <a:r>
              <a:rPr lang="zh-CN" altLang="en-US" dirty="0"/>
              <a:t>配置选项包括：链路上的最大帧长、所使用的鉴别协议的规约、不使用</a:t>
            </a:r>
            <a:r>
              <a:rPr lang="en-US" altLang="zh-CN" dirty="0"/>
              <a:t>PPP</a:t>
            </a:r>
            <a:r>
              <a:rPr lang="zh-CN" altLang="en-US" dirty="0"/>
              <a:t>帧中的地址和控制字段</a:t>
            </a:r>
            <a:endParaRPr lang="en-US" altLang="zh-CN" dirty="0"/>
          </a:p>
          <a:p>
            <a:pPr lvl="1">
              <a:lnSpc>
                <a:spcPts val="3300"/>
              </a:lnSpc>
            </a:pPr>
            <a:r>
              <a:rPr lang="en-US" altLang="zh-CN" dirty="0"/>
              <a:t>LCP</a:t>
            </a:r>
            <a:r>
              <a:rPr lang="zh-CN" altLang="en-US" dirty="0"/>
              <a:t>开始协商一些配置选项，发送</a:t>
            </a:r>
            <a:r>
              <a:rPr lang="en-US" altLang="zh-CN" dirty="0"/>
              <a:t>LCP</a:t>
            </a:r>
            <a:r>
              <a:rPr lang="zh-CN" altLang="en-US" dirty="0"/>
              <a:t>的配置请求帧（</a:t>
            </a:r>
            <a:r>
              <a:rPr lang="en-US" altLang="zh-CN" dirty="0"/>
              <a:t>Configure-Request</a:t>
            </a:r>
            <a:r>
              <a:rPr lang="zh-CN" altLang="en-US" dirty="0"/>
              <a:t>），协议字段为</a:t>
            </a:r>
            <a:r>
              <a:rPr lang="en-US" altLang="zh-CN" dirty="0"/>
              <a:t>LCP</a:t>
            </a:r>
            <a:r>
              <a:rPr lang="zh-CN" altLang="en-US" dirty="0"/>
              <a:t>对应的代码，信息字段包含特定的配置请求</a:t>
            </a:r>
          </a:p>
          <a:p>
            <a:pPr lvl="1">
              <a:lnSpc>
                <a:spcPts val="3300"/>
              </a:lnSpc>
            </a:pPr>
            <a:r>
              <a:rPr lang="zh-CN" altLang="en-US" dirty="0"/>
              <a:t>链路的另一端可以发送几种响应的一种</a:t>
            </a:r>
          </a:p>
          <a:p>
            <a:pPr lvl="2" indent="-330200">
              <a:lnSpc>
                <a:spcPts val="3300"/>
              </a:lnSpc>
              <a:buFont typeface="Microsoft YaHei" panose="020B0503020204020204" pitchFamily="34" charset="-122"/>
              <a:buChar char="−"/>
            </a:pPr>
            <a:r>
              <a:rPr lang="zh-CN" altLang="en-US" dirty="0"/>
              <a:t>配置确认帧（</a:t>
            </a:r>
            <a:r>
              <a:rPr lang="en-US" altLang="zh-CN" dirty="0"/>
              <a:t>Configure-</a:t>
            </a:r>
            <a:r>
              <a:rPr lang="en-US" altLang="zh-CN" dirty="0" err="1"/>
              <a:t>Ack</a:t>
            </a:r>
            <a:r>
              <a:rPr lang="zh-CN" altLang="en-US" dirty="0"/>
              <a:t>）：所有选项都接受</a:t>
            </a:r>
          </a:p>
          <a:p>
            <a:pPr lvl="2" indent="-330200">
              <a:lnSpc>
                <a:spcPts val="3300"/>
              </a:lnSpc>
              <a:buFont typeface="Microsoft YaHei" panose="020B0503020204020204" pitchFamily="34" charset="-122"/>
              <a:buChar char="−"/>
            </a:pPr>
            <a:r>
              <a:rPr lang="zh-CN" altLang="en-US" dirty="0"/>
              <a:t>配置否认帧（</a:t>
            </a:r>
            <a:r>
              <a:rPr lang="en-US" altLang="zh-CN" dirty="0"/>
              <a:t>Configure-</a:t>
            </a:r>
            <a:r>
              <a:rPr lang="en-US" altLang="zh-CN" dirty="0" err="1"/>
              <a:t>Nak</a:t>
            </a:r>
            <a:r>
              <a:rPr lang="zh-CN" altLang="en-US" dirty="0"/>
              <a:t>）：所有选项都理解但是不能接受</a:t>
            </a:r>
          </a:p>
          <a:p>
            <a:pPr lvl="2" indent="-330200">
              <a:lnSpc>
                <a:spcPts val="3300"/>
              </a:lnSpc>
              <a:buFont typeface="Microsoft YaHei" panose="020B0503020204020204" pitchFamily="34" charset="-122"/>
              <a:buChar char="−"/>
            </a:pPr>
            <a:r>
              <a:rPr lang="zh-CN" altLang="en-US" dirty="0"/>
              <a:t>配置拒绝帧（</a:t>
            </a:r>
            <a:r>
              <a:rPr lang="en-US" altLang="zh-CN" dirty="0"/>
              <a:t>Configure-Reject</a:t>
            </a:r>
            <a:r>
              <a:rPr lang="zh-CN" altLang="en-US" dirty="0"/>
              <a:t>）：选项有的无法识别或不能接受，需要协商</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119</a:t>
            </a:fld>
            <a:endParaRPr kumimoji="1" lang="zh-CN" altLang="en-US" dirty="0"/>
          </a:p>
        </p:txBody>
      </p:sp>
      <p:sp>
        <p:nvSpPr>
          <p:cNvPr id="5" name="文本框 4">
            <a:extLst>
              <a:ext uri="{FF2B5EF4-FFF2-40B4-BE49-F238E27FC236}">
                <a16:creationId xmlns:a16="http://schemas.microsoft.com/office/drawing/2014/main" id="{DE1B3D5A-06FA-41EB-A4E9-5EFFE4308CA0}"/>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00885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a:xfrm>
            <a:off x="838200" y="1365159"/>
            <a:ext cx="10515600" cy="4842457"/>
          </a:xfrm>
        </p:spPr>
        <p:txBody>
          <a:bodyPr>
            <a:normAutofit fontScale="92500" lnSpcReduction="10000"/>
          </a:bodyPr>
          <a:lstStyle/>
          <a:p>
            <a:pPr>
              <a:lnSpc>
                <a:spcPct val="160000"/>
              </a:lnSpc>
              <a:spcBef>
                <a:spcPts val="0"/>
              </a:spcBef>
            </a:pPr>
            <a:r>
              <a:rPr lang="zh-CN" altLang="en-US" dirty="0">
                <a:solidFill>
                  <a:srgbClr val="C00000"/>
                </a:solidFill>
              </a:rPr>
              <a:t>关键问题：如何标识一个帧的开始？</a:t>
            </a:r>
            <a:endParaRPr lang="en-US" altLang="zh-CN" dirty="0">
              <a:solidFill>
                <a:srgbClr val="C00000"/>
              </a:solidFill>
            </a:endParaRPr>
          </a:p>
          <a:p>
            <a:pPr lvl="1">
              <a:lnSpc>
                <a:spcPct val="160000"/>
              </a:lnSpc>
              <a:spcBef>
                <a:spcPts val="0"/>
              </a:spcBef>
            </a:pPr>
            <a:r>
              <a:rPr lang="zh-CN" altLang="en-US" dirty="0"/>
              <a:t>接收方必须能从物理层接收的比特流中明确区分出一帧的开始和结束，这个问题被称为帧同步或帧定界</a:t>
            </a:r>
            <a:endParaRPr lang="en-US" altLang="zh-CN" dirty="0"/>
          </a:p>
          <a:p>
            <a:pPr lvl="1">
              <a:lnSpc>
                <a:spcPct val="160000"/>
              </a:lnSpc>
              <a:spcBef>
                <a:spcPts val="0"/>
              </a:spcBef>
            </a:pPr>
            <a:r>
              <a:rPr lang="zh-CN" altLang="en-US" dirty="0"/>
              <a:t>关键：选择何种</a:t>
            </a:r>
            <a:r>
              <a:rPr lang="zh-CN" altLang="en-US" dirty="0">
                <a:solidFill>
                  <a:srgbClr val="7030A0"/>
                </a:solidFill>
              </a:rPr>
              <a:t>定界符</a:t>
            </a:r>
            <a:r>
              <a:rPr lang="zh-CN" altLang="en-US" dirty="0"/>
              <a:t>？定界符出现在数据部分如何处理？</a:t>
            </a:r>
            <a:endParaRPr lang="en-US" altLang="zh-CN" dirty="0"/>
          </a:p>
          <a:p>
            <a:pPr>
              <a:lnSpc>
                <a:spcPct val="160000"/>
              </a:lnSpc>
              <a:spcBef>
                <a:spcPts val="0"/>
              </a:spcBef>
            </a:pPr>
            <a:r>
              <a:rPr lang="zh-CN" altLang="en-US" dirty="0"/>
              <a:t>成帧（</a:t>
            </a:r>
            <a:r>
              <a:rPr lang="en-US" altLang="zh-CN" dirty="0"/>
              <a:t>framing</a:t>
            </a:r>
            <a:r>
              <a:rPr lang="zh-CN" altLang="en-US" dirty="0"/>
              <a:t>）的方式</a:t>
            </a:r>
            <a:endParaRPr lang="en-US" altLang="zh-CN" dirty="0"/>
          </a:p>
          <a:p>
            <a:pPr lvl="1">
              <a:lnSpc>
                <a:spcPct val="160000"/>
              </a:lnSpc>
              <a:spcBef>
                <a:spcPts val="0"/>
              </a:spcBef>
            </a:pPr>
            <a:r>
              <a:rPr lang="zh-CN" altLang="en-US" dirty="0"/>
              <a:t>字节计数法（</a:t>
            </a:r>
            <a:r>
              <a:rPr lang="en-US" altLang="zh-CN" dirty="0"/>
              <a:t> Byte count </a:t>
            </a:r>
            <a:r>
              <a:rPr lang="zh-CN" altLang="en-US" dirty="0"/>
              <a:t>）</a:t>
            </a:r>
            <a:endParaRPr lang="en-US" altLang="zh-CN" dirty="0"/>
          </a:p>
          <a:p>
            <a:pPr lvl="1">
              <a:lnSpc>
                <a:spcPct val="160000"/>
              </a:lnSpc>
              <a:spcBef>
                <a:spcPts val="0"/>
              </a:spcBef>
            </a:pPr>
            <a:r>
              <a:rPr lang="zh-CN" altLang="en-US" dirty="0"/>
              <a:t>带</a:t>
            </a:r>
            <a:r>
              <a:rPr lang="zh-CN" altLang="en-US" dirty="0">
                <a:solidFill>
                  <a:srgbClr val="C00000"/>
                </a:solidFill>
              </a:rPr>
              <a:t>字节</a:t>
            </a:r>
            <a:r>
              <a:rPr lang="zh-CN" altLang="en-US" dirty="0"/>
              <a:t>填充的</a:t>
            </a:r>
            <a:r>
              <a:rPr lang="zh-CN" altLang="en-US" dirty="0">
                <a:solidFill>
                  <a:srgbClr val="7030A0"/>
                </a:solidFill>
              </a:rPr>
              <a:t>定界符</a:t>
            </a:r>
            <a:r>
              <a:rPr lang="zh-CN" altLang="en-US" dirty="0"/>
              <a:t>法（</a:t>
            </a:r>
            <a:r>
              <a:rPr lang="en-US" altLang="zh-CN" dirty="0"/>
              <a:t> </a:t>
            </a:r>
            <a:r>
              <a:rPr lang="en-US" altLang="zh-CN" dirty="0">
                <a:solidFill>
                  <a:srgbClr val="7030A0"/>
                </a:solidFill>
              </a:rPr>
              <a:t>Flag</a:t>
            </a:r>
            <a:r>
              <a:rPr lang="en-US" altLang="zh-CN" dirty="0"/>
              <a:t> bytes with </a:t>
            </a:r>
            <a:r>
              <a:rPr lang="en-US" altLang="zh-CN" dirty="0">
                <a:solidFill>
                  <a:srgbClr val="C00000"/>
                </a:solidFill>
              </a:rPr>
              <a:t>byte</a:t>
            </a:r>
            <a:r>
              <a:rPr lang="en-US" altLang="zh-CN" dirty="0"/>
              <a:t> stuffing </a:t>
            </a:r>
            <a:r>
              <a:rPr lang="zh-CN" altLang="en-US" dirty="0"/>
              <a:t>）</a:t>
            </a:r>
          </a:p>
          <a:p>
            <a:pPr lvl="1">
              <a:lnSpc>
                <a:spcPct val="160000"/>
              </a:lnSpc>
              <a:spcBef>
                <a:spcPts val="0"/>
              </a:spcBef>
            </a:pPr>
            <a:r>
              <a:rPr lang="zh-CN" altLang="en-US" dirty="0"/>
              <a:t>带</a:t>
            </a:r>
            <a:r>
              <a:rPr lang="zh-CN" altLang="en-US" dirty="0">
                <a:solidFill>
                  <a:srgbClr val="C00000"/>
                </a:solidFill>
              </a:rPr>
              <a:t>比特</a:t>
            </a:r>
            <a:r>
              <a:rPr lang="zh-CN" altLang="en-US" dirty="0"/>
              <a:t>填充的</a:t>
            </a:r>
            <a:r>
              <a:rPr lang="zh-CN" altLang="en-US" dirty="0">
                <a:solidFill>
                  <a:srgbClr val="7030A0"/>
                </a:solidFill>
              </a:rPr>
              <a:t>定界符</a:t>
            </a:r>
            <a:r>
              <a:rPr lang="zh-CN" altLang="en-US" dirty="0"/>
              <a:t>法（</a:t>
            </a:r>
            <a:r>
              <a:rPr lang="en-US" altLang="zh-CN" dirty="0"/>
              <a:t> </a:t>
            </a:r>
            <a:r>
              <a:rPr lang="en-US" altLang="zh-CN" dirty="0">
                <a:solidFill>
                  <a:srgbClr val="7030A0"/>
                </a:solidFill>
              </a:rPr>
              <a:t>Flag</a:t>
            </a:r>
            <a:r>
              <a:rPr lang="en-US" altLang="zh-CN" dirty="0"/>
              <a:t> bits with </a:t>
            </a:r>
            <a:r>
              <a:rPr lang="en-US" altLang="zh-CN" dirty="0">
                <a:solidFill>
                  <a:srgbClr val="C00000"/>
                </a:solidFill>
              </a:rPr>
              <a:t>bit</a:t>
            </a:r>
            <a:r>
              <a:rPr lang="en-US" altLang="zh-CN" dirty="0"/>
              <a:t> stuffing </a:t>
            </a:r>
            <a:r>
              <a:rPr lang="zh-CN" altLang="en-US" dirty="0"/>
              <a:t>）</a:t>
            </a:r>
          </a:p>
          <a:p>
            <a:pPr lvl="1">
              <a:lnSpc>
                <a:spcPct val="160000"/>
              </a:lnSpc>
              <a:spcBef>
                <a:spcPts val="0"/>
              </a:spcBef>
            </a:pPr>
            <a:r>
              <a:rPr lang="zh-CN" altLang="en-US" dirty="0">
                <a:solidFill>
                  <a:srgbClr val="7030A0"/>
                </a:solidFill>
              </a:rPr>
              <a:t>物理层</a:t>
            </a:r>
            <a:r>
              <a:rPr lang="zh-CN" altLang="en-US" dirty="0"/>
              <a:t>编码违例（</a:t>
            </a:r>
            <a:r>
              <a:rPr lang="en-US" altLang="zh-CN" dirty="0"/>
              <a:t> Physical layer coding violations </a:t>
            </a:r>
            <a:r>
              <a:rPr lang="zh-CN" altLang="en-US" dirty="0"/>
              <a:t>）</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88814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838200" y="1244212"/>
            <a:ext cx="10515600" cy="4853240"/>
          </a:xfrm>
        </p:spPr>
        <p:txBody>
          <a:bodyPr>
            <a:normAutofit/>
          </a:bodyPr>
          <a:lstStyle/>
          <a:p>
            <a:pPr>
              <a:lnSpc>
                <a:spcPct val="150000"/>
              </a:lnSpc>
            </a:pPr>
            <a:r>
              <a:rPr lang="zh-CN" altLang="en-US" dirty="0"/>
              <a:t>链路建立状态</a:t>
            </a:r>
            <a:endParaRPr lang="en-US" altLang="zh-CN" dirty="0"/>
          </a:p>
          <a:p>
            <a:pPr lvl="1">
              <a:lnSpc>
                <a:spcPct val="150000"/>
              </a:lnSpc>
            </a:pPr>
            <a:r>
              <a:rPr lang="en-US" altLang="zh-CN" dirty="0"/>
              <a:t>LCP</a:t>
            </a:r>
            <a:r>
              <a:rPr lang="zh-CN" altLang="en-US" dirty="0"/>
              <a:t>帧共有</a:t>
            </a:r>
            <a:r>
              <a:rPr lang="en-US" altLang="zh-CN" dirty="0"/>
              <a:t>11</a:t>
            </a:r>
            <a:r>
              <a:rPr lang="zh-CN" altLang="en-US" dirty="0"/>
              <a:t>种（以上为</a:t>
            </a:r>
            <a:r>
              <a:rPr lang="en-US" altLang="zh-CN" dirty="0"/>
              <a:t>4</a:t>
            </a:r>
            <a:r>
              <a:rPr lang="zh-CN" altLang="en-US" dirty="0"/>
              <a:t>种配置型帧）。</a:t>
            </a:r>
          </a:p>
          <a:p>
            <a:pPr lvl="2">
              <a:lnSpc>
                <a:spcPct val="150000"/>
              </a:lnSpc>
              <a:buFont typeface="微软雅黑" panose="020B0503020204020204" pitchFamily="34" charset="-122"/>
              <a:buChar char="−"/>
            </a:pPr>
            <a:r>
              <a:rPr lang="zh-CN" altLang="en-US" sz="2200" dirty="0">
                <a:solidFill>
                  <a:srgbClr val="5B307E"/>
                </a:solidFill>
              </a:rPr>
              <a:t>关闭线路：</a:t>
            </a:r>
            <a:r>
              <a:rPr lang="en-US" altLang="zh-CN" sz="2200" dirty="0"/>
              <a:t>Terminate-request</a:t>
            </a:r>
            <a:r>
              <a:rPr lang="zh-CN" altLang="en-US" sz="2200" dirty="0"/>
              <a:t>请求关闭线路帧，</a:t>
            </a:r>
            <a:r>
              <a:rPr lang="en-US" altLang="zh-CN" sz="2200" dirty="0"/>
              <a:t>Terminate-</a:t>
            </a:r>
            <a:r>
              <a:rPr lang="en-US" altLang="zh-CN" sz="2200" dirty="0" err="1"/>
              <a:t>ack</a:t>
            </a:r>
            <a:r>
              <a:rPr lang="zh-CN" altLang="en-US" sz="2200" dirty="0"/>
              <a:t>接受关闭线路；</a:t>
            </a:r>
          </a:p>
          <a:p>
            <a:pPr lvl="2">
              <a:lnSpc>
                <a:spcPct val="150000"/>
              </a:lnSpc>
              <a:buFont typeface="微软雅黑" panose="020B0503020204020204" pitchFamily="34" charset="-122"/>
              <a:buChar char="−"/>
            </a:pPr>
            <a:r>
              <a:rPr lang="zh-CN" altLang="en-US" sz="2200" dirty="0">
                <a:solidFill>
                  <a:srgbClr val="5B307E"/>
                </a:solidFill>
              </a:rPr>
              <a:t>应答方无法理解：</a:t>
            </a:r>
            <a:r>
              <a:rPr lang="en-US" altLang="zh-CN" sz="2200" dirty="0"/>
              <a:t>Code-reject</a:t>
            </a:r>
            <a:r>
              <a:rPr lang="zh-CN" altLang="en-US" sz="2200" dirty="0"/>
              <a:t>收到了未知的请求，</a:t>
            </a:r>
            <a:r>
              <a:rPr lang="en-US" altLang="zh-CN" sz="2200" dirty="0"/>
              <a:t>Protocol-reject</a:t>
            </a:r>
            <a:r>
              <a:rPr lang="zh-CN" altLang="en-US" sz="2200" dirty="0"/>
              <a:t>被请求的协议未知； 可能是传输错误或者</a:t>
            </a:r>
            <a:r>
              <a:rPr lang="en-US" altLang="zh-CN" sz="2200" dirty="0"/>
              <a:t>LCP</a:t>
            </a:r>
            <a:r>
              <a:rPr lang="zh-CN" altLang="en-US" sz="2200" dirty="0"/>
              <a:t>协议版本不同</a:t>
            </a:r>
          </a:p>
          <a:p>
            <a:pPr lvl="2">
              <a:lnSpc>
                <a:spcPct val="150000"/>
              </a:lnSpc>
              <a:buFont typeface="微软雅黑" panose="020B0503020204020204" pitchFamily="34" charset="-122"/>
              <a:buChar char="−"/>
            </a:pPr>
            <a:r>
              <a:rPr lang="zh-CN" altLang="en-US" sz="2200" dirty="0">
                <a:solidFill>
                  <a:srgbClr val="5B307E"/>
                </a:solidFill>
              </a:rPr>
              <a:t>用于测试线路质量：</a:t>
            </a:r>
            <a:r>
              <a:rPr lang="en-US" altLang="zh-CN" sz="2200" dirty="0"/>
              <a:t>Echo-request</a:t>
            </a:r>
            <a:r>
              <a:rPr lang="zh-CN" altLang="en-US" sz="2200" dirty="0"/>
              <a:t>回送请求帧，</a:t>
            </a:r>
            <a:r>
              <a:rPr lang="en-US" altLang="zh-CN" sz="2200" dirty="0"/>
              <a:t>Echo-reply</a:t>
            </a:r>
            <a:r>
              <a:rPr lang="zh-CN" altLang="en-US" sz="2200" dirty="0"/>
              <a:t>回送应答帧；</a:t>
            </a:r>
          </a:p>
          <a:p>
            <a:pPr lvl="2">
              <a:lnSpc>
                <a:spcPct val="150000"/>
              </a:lnSpc>
              <a:buFont typeface="微软雅黑" panose="020B0503020204020204" pitchFamily="34" charset="-122"/>
              <a:buChar char="−"/>
            </a:pPr>
            <a:r>
              <a:rPr lang="zh-CN" altLang="en-US" sz="2200" dirty="0">
                <a:solidFill>
                  <a:srgbClr val="5B307E"/>
                </a:solidFill>
              </a:rPr>
              <a:t>用于测试：</a:t>
            </a:r>
            <a:r>
              <a:rPr lang="en-US" altLang="zh-CN" sz="2200" dirty="0"/>
              <a:t>Discard-request</a:t>
            </a:r>
            <a:r>
              <a:rPr lang="zh-CN" altLang="en-US" sz="2200" dirty="0"/>
              <a:t>只需丢弃该帧</a:t>
            </a:r>
            <a:endParaRPr lang="en-US" altLang="zh-CN" sz="22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120</a:t>
            </a:fld>
            <a:endParaRPr kumimoji="1" lang="zh-CN" altLang="en-US" dirty="0"/>
          </a:p>
        </p:txBody>
      </p:sp>
      <p:sp>
        <p:nvSpPr>
          <p:cNvPr id="5" name="文本框 4">
            <a:extLst>
              <a:ext uri="{FF2B5EF4-FFF2-40B4-BE49-F238E27FC236}">
                <a16:creationId xmlns:a16="http://schemas.microsoft.com/office/drawing/2014/main" id="{EE7F81D0-D3EB-45F2-AEB4-5C0AB4A5D40D}"/>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449379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121</a:t>
            </a:fld>
            <a:endParaRPr kumimoji="1" lang="zh-CN" altLang="en-US" dirty="0"/>
          </a:p>
        </p:txBody>
      </p:sp>
      <p:sp>
        <p:nvSpPr>
          <p:cNvPr id="5" name="圆角矩形 4"/>
          <p:cNvSpPr/>
          <p:nvPr/>
        </p:nvSpPr>
        <p:spPr>
          <a:xfrm>
            <a:off x="15096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4C422F74-C0CB-4FA9-A22D-79EA5E48282D}"/>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1425206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p:txBody>
          <a:bodyPr>
            <a:normAutofit/>
          </a:bodyPr>
          <a:lstStyle/>
          <a:p>
            <a:pPr>
              <a:lnSpc>
                <a:spcPts val="3200"/>
              </a:lnSpc>
            </a:pPr>
            <a:r>
              <a:rPr lang="zh-CN" altLang="en-US" dirty="0"/>
              <a:t>身份认证状态</a:t>
            </a:r>
            <a:endParaRPr lang="en-US" altLang="zh-CN" dirty="0"/>
          </a:p>
          <a:p>
            <a:pPr lvl="1">
              <a:lnSpc>
                <a:spcPts val="3200"/>
              </a:lnSpc>
            </a:pPr>
            <a:r>
              <a:rPr lang="zh-CN" altLang="en-US" dirty="0"/>
              <a:t>在允许交换网络层协议包之前，对等点可选身份验证</a:t>
            </a:r>
            <a:endParaRPr lang="en-US" altLang="zh-CN" dirty="0"/>
          </a:p>
          <a:p>
            <a:pPr lvl="1">
              <a:lnSpc>
                <a:spcPts val="3200"/>
              </a:lnSpc>
            </a:pPr>
            <a:r>
              <a:rPr lang="zh-CN" altLang="en-US" dirty="0"/>
              <a:t>默认情况下，不需要身份验证</a:t>
            </a:r>
            <a:endParaRPr lang="en-US" altLang="zh-CN" dirty="0"/>
          </a:p>
          <a:p>
            <a:pPr lvl="1">
              <a:lnSpc>
                <a:spcPts val="3200"/>
              </a:lnSpc>
            </a:pPr>
            <a:r>
              <a:rPr lang="zh-CN" altLang="en-US" dirty="0"/>
              <a:t>如果选择身份验证协议，需要在链接建立阶段请求使用该身份验证协议</a:t>
            </a:r>
            <a:endParaRPr lang="en-US" altLang="zh-CN" dirty="0"/>
          </a:p>
          <a:p>
            <a:pPr lvl="1">
              <a:lnSpc>
                <a:spcPts val="3200"/>
              </a:lnSpc>
            </a:pPr>
            <a:r>
              <a:rPr lang="zh-CN" altLang="en-US" dirty="0"/>
              <a:t>认证将在链接建立后进行，链路质量确认可能会同时发生</a:t>
            </a:r>
            <a:endParaRPr lang="en-US" altLang="zh-CN" dirty="0"/>
          </a:p>
          <a:p>
            <a:pPr lvl="1">
              <a:lnSpc>
                <a:spcPts val="3200"/>
              </a:lnSpc>
            </a:pPr>
            <a:r>
              <a:rPr lang="zh-CN" altLang="en-US" dirty="0"/>
              <a:t>在身份验证完成之前，不能从身份验证阶段推进到网络层协议阶段</a:t>
            </a:r>
            <a:endParaRPr lang="en-US" altLang="zh-CN" dirty="0"/>
          </a:p>
          <a:p>
            <a:pPr lvl="1">
              <a:lnSpc>
                <a:spcPts val="3200"/>
              </a:lnSpc>
            </a:pPr>
            <a:r>
              <a:rPr lang="zh-CN" altLang="en-US" dirty="0"/>
              <a:t>如果身份验证失败，则身份验证器应该继续到链接终止阶段</a:t>
            </a:r>
            <a:endParaRPr lang="en-US" altLang="zh-CN" dirty="0"/>
          </a:p>
          <a:p>
            <a:pPr lvl="1">
              <a:lnSpc>
                <a:spcPts val="3200"/>
              </a:lnSpc>
            </a:pPr>
            <a:r>
              <a:rPr lang="zh-CN" altLang="en-US" dirty="0"/>
              <a:t>此阶段只允许链路控制协议、认证协议和链路质量监控包</a:t>
            </a:r>
            <a:endParaRPr lang="en-US" altLang="zh-CN" dirty="0"/>
          </a:p>
          <a:p>
            <a:pPr lvl="1">
              <a:lnSpc>
                <a:spcPts val="3200"/>
              </a:lnSpc>
            </a:pPr>
            <a:r>
              <a:rPr lang="zh-CN" altLang="en-US" dirty="0"/>
              <a:t>此阶段接收到的所有其他数据包必须丢弃</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122</a:t>
            </a:fld>
            <a:endParaRPr kumimoji="1" lang="zh-CN" altLang="en-US" dirty="0"/>
          </a:p>
        </p:txBody>
      </p:sp>
      <p:sp>
        <p:nvSpPr>
          <p:cNvPr id="5" name="文本框 4">
            <a:extLst>
              <a:ext uri="{FF2B5EF4-FFF2-40B4-BE49-F238E27FC236}">
                <a16:creationId xmlns:a16="http://schemas.microsoft.com/office/drawing/2014/main" id="{3E32017E-9424-4294-92D5-DBCFF696BE6A}"/>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6929329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123</a:t>
            </a:fld>
            <a:endParaRPr kumimoji="1" lang="zh-CN" altLang="en-US" dirty="0"/>
          </a:p>
        </p:txBody>
      </p:sp>
      <p:sp>
        <p:nvSpPr>
          <p:cNvPr id="5" name="圆角矩形 4"/>
          <p:cNvSpPr/>
          <p:nvPr/>
        </p:nvSpPr>
        <p:spPr>
          <a:xfrm>
            <a:off x="15096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612A0278-3443-4336-8EEC-C456B4B9E58B}"/>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884000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838200" y="1384300"/>
            <a:ext cx="10515600" cy="4713152"/>
          </a:xfrm>
        </p:spPr>
        <p:txBody>
          <a:bodyPr>
            <a:normAutofit lnSpcReduction="10000"/>
          </a:bodyPr>
          <a:lstStyle/>
          <a:p>
            <a:pPr>
              <a:lnSpc>
                <a:spcPct val="150000"/>
              </a:lnSpc>
            </a:pPr>
            <a:r>
              <a:rPr lang="zh-CN" altLang="en-US" dirty="0"/>
              <a:t>网络连接状态</a:t>
            </a:r>
            <a:endParaRPr lang="en-US" altLang="zh-CN" dirty="0"/>
          </a:p>
          <a:p>
            <a:pPr lvl="1">
              <a:lnSpc>
                <a:spcPct val="150000"/>
              </a:lnSpc>
            </a:pPr>
            <a:r>
              <a:rPr lang="zh-CN" altLang="en-US" dirty="0"/>
              <a:t>完成了前面的阶段，每个网络层协议</a:t>
            </a:r>
            <a:r>
              <a:rPr lang="en-US" altLang="zh-CN" dirty="0"/>
              <a:t>(</a:t>
            </a:r>
            <a:r>
              <a:rPr lang="zh-CN" altLang="en-US" dirty="0"/>
              <a:t>如</a:t>
            </a:r>
            <a:r>
              <a:rPr lang="en-US" altLang="zh-CN" dirty="0"/>
              <a:t>IP</a:t>
            </a:r>
            <a:r>
              <a:rPr lang="zh-CN" altLang="en-US" dirty="0"/>
              <a:t>、</a:t>
            </a:r>
            <a:r>
              <a:rPr lang="en-US" altLang="zh-CN" dirty="0" err="1"/>
              <a:t>IPX</a:t>
            </a:r>
            <a:r>
              <a:rPr lang="zh-CN" altLang="en-US" dirty="0"/>
              <a:t>或</a:t>
            </a:r>
            <a:r>
              <a:rPr lang="en-US" altLang="zh-CN" dirty="0"/>
              <a:t>AppleTalk)</a:t>
            </a:r>
            <a:r>
              <a:rPr lang="zh-CN" altLang="en-US" dirty="0"/>
              <a:t>必须由适当的网络控制协议</a:t>
            </a:r>
            <a:r>
              <a:rPr lang="en-US" altLang="zh-CN" dirty="0"/>
              <a:t>(NCP)</a:t>
            </a:r>
            <a:r>
              <a:rPr lang="zh-CN" altLang="en-US" dirty="0"/>
              <a:t>单独配置</a:t>
            </a:r>
            <a:endParaRPr lang="en-US" altLang="zh-CN" dirty="0"/>
          </a:p>
          <a:p>
            <a:pPr lvl="1">
              <a:lnSpc>
                <a:spcPct val="150000"/>
              </a:lnSpc>
            </a:pPr>
            <a:r>
              <a:rPr lang="zh-CN" altLang="en-US" dirty="0"/>
              <a:t>每个</a:t>
            </a:r>
            <a:r>
              <a:rPr lang="en-US" altLang="zh-CN" dirty="0"/>
              <a:t>NCP</a:t>
            </a:r>
            <a:r>
              <a:rPr lang="zh-CN" altLang="en-US" dirty="0"/>
              <a:t>可以在任何时候打开和关闭</a:t>
            </a:r>
            <a:endParaRPr lang="en-US" altLang="zh-CN" dirty="0"/>
          </a:p>
          <a:p>
            <a:pPr lvl="1">
              <a:lnSpc>
                <a:spcPct val="150000"/>
              </a:lnSpc>
            </a:pPr>
            <a:r>
              <a:rPr lang="en-US" altLang="zh-CN" dirty="0"/>
              <a:t>NCP</a:t>
            </a:r>
            <a:r>
              <a:rPr lang="zh-CN" altLang="en-US" dirty="0"/>
              <a:t>到达打开状态后，</a:t>
            </a:r>
            <a:r>
              <a:rPr lang="en-US" altLang="zh-CN" dirty="0"/>
              <a:t>PPP</a:t>
            </a:r>
            <a:r>
              <a:rPr lang="zh-CN" altLang="en-US" dirty="0"/>
              <a:t>将携带相应的网络层协议包</a:t>
            </a:r>
            <a:endParaRPr lang="en-US" altLang="zh-CN" dirty="0"/>
          </a:p>
          <a:p>
            <a:pPr lvl="1">
              <a:lnSpc>
                <a:spcPct val="150000"/>
              </a:lnSpc>
            </a:pPr>
            <a:r>
              <a:rPr lang="zh-CN" altLang="en-US" dirty="0"/>
              <a:t>如果相应的</a:t>
            </a:r>
            <a:r>
              <a:rPr lang="en-US" altLang="zh-CN" dirty="0"/>
              <a:t>NCP</a:t>
            </a:r>
            <a:r>
              <a:rPr lang="zh-CN" altLang="en-US" dirty="0"/>
              <a:t>不处于打开状态时，接收到的任何受支持的网络层协议包都必须丢弃</a:t>
            </a:r>
            <a:endParaRPr lang="en-US" altLang="zh-CN" dirty="0"/>
          </a:p>
          <a:p>
            <a:pPr lvl="1">
              <a:lnSpc>
                <a:spcPct val="150000"/>
              </a:lnSpc>
            </a:pPr>
            <a:r>
              <a:rPr lang="zh-CN" altLang="en-US" dirty="0"/>
              <a:t>在此阶段，链路流量由</a:t>
            </a:r>
            <a:r>
              <a:rPr lang="en-US" altLang="zh-CN" dirty="0"/>
              <a:t>LCP</a:t>
            </a:r>
            <a:r>
              <a:rPr lang="zh-CN" altLang="en-US" dirty="0"/>
              <a:t>、</a:t>
            </a:r>
            <a:r>
              <a:rPr lang="en-US" altLang="zh-CN" dirty="0"/>
              <a:t>NCP</a:t>
            </a:r>
            <a:r>
              <a:rPr lang="zh-CN" altLang="en-US" dirty="0"/>
              <a:t>和网络层协议包的任何可能组合组成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124</a:t>
            </a:fld>
            <a:endParaRPr kumimoji="1" lang="zh-CN" altLang="en-US" dirty="0"/>
          </a:p>
        </p:txBody>
      </p:sp>
      <p:sp>
        <p:nvSpPr>
          <p:cNvPr id="5" name="文本框 4">
            <a:extLst>
              <a:ext uri="{FF2B5EF4-FFF2-40B4-BE49-F238E27FC236}">
                <a16:creationId xmlns:a16="http://schemas.microsoft.com/office/drawing/2014/main" id="{6D3D1EDA-50AB-400A-8D15-439D60A78A6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6803285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125</a:t>
            </a:fld>
            <a:endParaRPr kumimoji="1" lang="zh-CN" altLang="en-US" dirty="0"/>
          </a:p>
        </p:txBody>
      </p:sp>
      <p:sp>
        <p:nvSpPr>
          <p:cNvPr id="5" name="圆角矩形 4"/>
          <p:cNvSpPr/>
          <p:nvPr/>
        </p:nvSpPr>
        <p:spPr>
          <a:xfrm>
            <a:off x="15096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84239B1D-0AA4-4D55-B071-246F480A687C}"/>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2707804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838200" y="1409700"/>
            <a:ext cx="10515600" cy="4687752"/>
          </a:xfrm>
        </p:spPr>
        <p:txBody>
          <a:bodyPr/>
          <a:lstStyle/>
          <a:p>
            <a:pPr>
              <a:lnSpc>
                <a:spcPct val="150000"/>
              </a:lnSpc>
            </a:pPr>
            <a:r>
              <a:rPr lang="zh-CN" altLang="en-US" dirty="0"/>
              <a:t>数据通信状态（网络打开状态）</a:t>
            </a:r>
            <a:endParaRPr lang="en-US" altLang="zh-CN" dirty="0"/>
          </a:p>
          <a:p>
            <a:pPr lvl="1">
              <a:lnSpc>
                <a:spcPct val="150000"/>
              </a:lnSpc>
            </a:pPr>
            <a:r>
              <a:rPr lang="zh-CN" altLang="en-US" dirty="0"/>
              <a:t>链路的两个</a:t>
            </a:r>
            <a:r>
              <a:rPr lang="en-US" altLang="zh-CN" dirty="0"/>
              <a:t>PPP</a:t>
            </a:r>
            <a:r>
              <a:rPr lang="zh-CN" altLang="en-US" dirty="0"/>
              <a:t>端点可以彼此向对方发送分组</a:t>
            </a:r>
          </a:p>
          <a:p>
            <a:pPr lvl="1">
              <a:lnSpc>
                <a:spcPct val="150000"/>
              </a:lnSpc>
            </a:pPr>
            <a:r>
              <a:rPr lang="zh-CN" altLang="en-US" dirty="0"/>
              <a:t>或者发送检查链路状态的</a:t>
            </a:r>
            <a:r>
              <a:rPr lang="en-US" altLang="zh-CN" dirty="0"/>
              <a:t>Echo-*</a:t>
            </a:r>
            <a:r>
              <a:rPr lang="zh-CN" altLang="en-US" dirty="0"/>
              <a:t>帧</a:t>
            </a:r>
          </a:p>
          <a:p>
            <a:pPr marL="457200" lvl="1" indent="0">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126</a:t>
            </a:fld>
            <a:endParaRPr kumimoji="1" lang="zh-CN" altLang="en-US" dirty="0"/>
          </a:p>
        </p:txBody>
      </p:sp>
      <p:sp>
        <p:nvSpPr>
          <p:cNvPr id="5" name="文本框 4">
            <a:extLst>
              <a:ext uri="{FF2B5EF4-FFF2-40B4-BE49-F238E27FC236}">
                <a16:creationId xmlns:a16="http://schemas.microsoft.com/office/drawing/2014/main" id="{BBC532EE-C253-4343-9611-ACB493E9CC06}"/>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9149459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127</a:t>
            </a:fld>
            <a:endParaRPr kumimoji="1" lang="zh-CN" altLang="en-US" dirty="0"/>
          </a:p>
        </p:txBody>
      </p:sp>
      <p:sp>
        <p:nvSpPr>
          <p:cNvPr id="5" name="圆角矩形 4"/>
          <p:cNvSpPr/>
          <p:nvPr/>
        </p:nvSpPr>
        <p:spPr>
          <a:xfrm>
            <a:off x="15096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链路静止</a:t>
            </a:r>
          </a:p>
        </p:txBody>
      </p:sp>
      <p:sp>
        <p:nvSpPr>
          <p:cNvPr id="6" name="圆角矩形 5"/>
          <p:cNvSpPr/>
          <p:nvPr/>
        </p:nvSpPr>
        <p:spPr>
          <a:xfrm>
            <a:off x="498314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链路建立</a:t>
            </a:r>
          </a:p>
        </p:txBody>
      </p:sp>
      <p:sp>
        <p:nvSpPr>
          <p:cNvPr id="7" name="圆角矩形 6"/>
          <p:cNvSpPr/>
          <p:nvPr/>
        </p:nvSpPr>
        <p:spPr>
          <a:xfrm>
            <a:off x="8456595" y="2004393"/>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身份认证</a:t>
            </a:r>
          </a:p>
        </p:txBody>
      </p:sp>
      <p:sp>
        <p:nvSpPr>
          <p:cNvPr id="8" name="圆角矩形 7"/>
          <p:cNvSpPr/>
          <p:nvPr/>
        </p:nvSpPr>
        <p:spPr>
          <a:xfrm>
            <a:off x="845659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网络连接</a:t>
            </a:r>
          </a:p>
        </p:txBody>
      </p:sp>
      <p:sp>
        <p:nvSpPr>
          <p:cNvPr id="9" name="圆角矩形 8"/>
          <p:cNvSpPr/>
          <p:nvPr/>
        </p:nvSpPr>
        <p:spPr>
          <a:xfrm>
            <a:off x="1509695" y="4899799"/>
            <a:ext cx="1536700" cy="81915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链路终止</a:t>
            </a:r>
          </a:p>
        </p:txBody>
      </p:sp>
      <p:sp>
        <p:nvSpPr>
          <p:cNvPr id="10" name="圆角矩形 9"/>
          <p:cNvSpPr/>
          <p:nvPr/>
        </p:nvSpPr>
        <p:spPr>
          <a:xfrm>
            <a:off x="4983145" y="4899799"/>
            <a:ext cx="1536700" cy="819150"/>
          </a:xfrm>
          <a:prstGeom prst="roundRect">
            <a:avLst/>
          </a:prstGeom>
          <a:solidFill>
            <a:srgbClr val="6900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数据通信</a:t>
            </a:r>
          </a:p>
        </p:txBody>
      </p:sp>
      <p:cxnSp>
        <p:nvCxnSpPr>
          <p:cNvPr id="12" name="直接箭头连接符 11"/>
          <p:cNvCxnSpPr/>
          <p:nvPr/>
        </p:nvCxnSpPr>
        <p:spPr>
          <a:xfrm>
            <a:off x="317339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659545" y="2413968"/>
            <a:ext cx="1797050" cy="0"/>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24945" y="2921968"/>
            <a:ext cx="0" cy="1793875"/>
          </a:xfrm>
          <a:prstGeom prst="straightConnector1">
            <a:avLst/>
          </a:prstGeom>
          <a:ln w="88900" cmpd="sng">
            <a:solidFill>
              <a:srgbClr val="5B307E"/>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58969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16245" y="5309374"/>
            <a:ext cx="1797050" cy="0"/>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208195" y="2921967"/>
            <a:ext cx="0" cy="1793875"/>
          </a:xfrm>
          <a:prstGeom prst="straightConnector1">
            <a:avLst/>
          </a:prstGeom>
          <a:ln w="88900" cmpd="sng">
            <a:solidFill>
              <a:srgbClr val="5B307E"/>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6" idx="2"/>
          </p:cNvCxnSpPr>
          <p:nvPr/>
        </p:nvCxnSpPr>
        <p:spPr>
          <a:xfrm rot="5400000">
            <a:off x="3825064" y="1384474"/>
            <a:ext cx="487362" cy="3365500"/>
          </a:xfrm>
          <a:prstGeom prst="bentConnector2">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71545" y="4074493"/>
            <a:ext cx="0" cy="744536"/>
          </a:xfrm>
          <a:prstGeom prst="line">
            <a:avLst/>
          </a:prstGeom>
          <a:ln w="88900" cmpd="sng">
            <a:solidFill>
              <a:srgbClr val="0070C0"/>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90795" y="4017343"/>
            <a:ext cx="6108700" cy="0"/>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51895" y="2929991"/>
            <a:ext cx="0" cy="1000125"/>
          </a:xfrm>
          <a:prstGeom prst="line">
            <a:avLst/>
          </a:prstGeom>
          <a:ln w="88900" cmpd="sng">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63451" y="2013858"/>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链路启动</a:t>
            </a:r>
          </a:p>
        </p:txBody>
      </p:sp>
      <p:sp>
        <p:nvSpPr>
          <p:cNvPr id="35" name="文本框 34"/>
          <p:cNvSpPr txBox="1"/>
          <p:nvPr/>
        </p:nvSpPr>
        <p:spPr>
          <a:xfrm>
            <a:off x="3471845" y="2820278"/>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启动失败</a:t>
            </a:r>
          </a:p>
        </p:txBody>
      </p:sp>
      <p:sp>
        <p:nvSpPr>
          <p:cNvPr id="36" name="文本框 35"/>
          <p:cNvSpPr txBox="1"/>
          <p:nvPr/>
        </p:nvSpPr>
        <p:spPr>
          <a:xfrm>
            <a:off x="6744339" y="1991051"/>
            <a:ext cx="1661737"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LCP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37" name="文本框 36"/>
          <p:cNvSpPr txBox="1"/>
          <p:nvPr/>
        </p:nvSpPr>
        <p:spPr>
          <a:xfrm>
            <a:off x="5914551" y="3537286"/>
            <a:ext cx="1210588"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鉴别失败</a:t>
            </a:r>
          </a:p>
        </p:txBody>
      </p:sp>
      <p:sp>
        <p:nvSpPr>
          <p:cNvPr id="38" name="文本框 37"/>
          <p:cNvSpPr txBox="1"/>
          <p:nvPr/>
        </p:nvSpPr>
        <p:spPr>
          <a:xfrm>
            <a:off x="9285142" y="359317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鉴别成功</a:t>
            </a:r>
          </a:p>
        </p:txBody>
      </p:sp>
      <p:sp>
        <p:nvSpPr>
          <p:cNvPr id="39" name="文本框 38"/>
          <p:cNvSpPr txBox="1"/>
          <p:nvPr/>
        </p:nvSpPr>
        <p:spPr>
          <a:xfrm>
            <a:off x="6727201" y="4895992"/>
            <a:ext cx="1747594"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NCP</a:t>
            </a:r>
            <a:r>
              <a:rPr lang="zh-CN" altLang="en-US" sz="2000" dirty="0">
                <a:solidFill>
                  <a:srgbClr val="FF0000"/>
                </a:solidFill>
                <a:latin typeface="微软雅黑" panose="020B0503020204020204" pitchFamily="34" charset="-122"/>
                <a:ea typeface="微软雅黑" panose="020B0503020204020204" pitchFamily="34" charset="-122"/>
              </a:rPr>
              <a:t>配置协商</a:t>
            </a:r>
          </a:p>
        </p:txBody>
      </p:sp>
      <p:sp>
        <p:nvSpPr>
          <p:cNvPr id="40" name="文本框 39"/>
          <p:cNvSpPr txBox="1"/>
          <p:nvPr/>
        </p:nvSpPr>
        <p:spPr>
          <a:xfrm>
            <a:off x="3615851" y="4825541"/>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链路关闭</a:t>
            </a:r>
          </a:p>
        </p:txBody>
      </p:sp>
      <p:sp>
        <p:nvSpPr>
          <p:cNvPr id="41" name="文本框 40"/>
          <p:cNvSpPr txBox="1"/>
          <p:nvPr/>
        </p:nvSpPr>
        <p:spPr>
          <a:xfrm>
            <a:off x="861083" y="3599397"/>
            <a:ext cx="1210588"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链路终止</a:t>
            </a:r>
          </a:p>
        </p:txBody>
      </p:sp>
      <p:sp>
        <p:nvSpPr>
          <p:cNvPr id="28" name="文本框 27">
            <a:extLst>
              <a:ext uri="{FF2B5EF4-FFF2-40B4-BE49-F238E27FC236}">
                <a16:creationId xmlns:a16="http://schemas.microsoft.com/office/drawing/2014/main" id="{6C680183-375B-42A2-AC2B-7C1AA18F28EF}"/>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7304158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PPP</a:t>
            </a:r>
            <a:r>
              <a:rPr lang="zh-CN" altLang="en-US" dirty="0"/>
              <a:t>协议的工作状态及转换</a:t>
            </a:r>
          </a:p>
        </p:txBody>
      </p:sp>
      <p:sp>
        <p:nvSpPr>
          <p:cNvPr id="3" name="内容占位符 2"/>
          <p:cNvSpPr>
            <a:spLocks noGrp="1"/>
          </p:cNvSpPr>
          <p:nvPr>
            <p:ph idx="1"/>
          </p:nvPr>
        </p:nvSpPr>
        <p:spPr>
          <a:xfrm>
            <a:off x="731981" y="1514763"/>
            <a:ext cx="10859655" cy="5083111"/>
          </a:xfrm>
        </p:spPr>
        <p:txBody>
          <a:bodyPr>
            <a:noAutofit/>
          </a:bodyPr>
          <a:lstStyle/>
          <a:p>
            <a:r>
              <a:rPr lang="en-US" altLang="zh-CN" sz="2400" dirty="0"/>
              <a:t>PPP</a:t>
            </a:r>
            <a:r>
              <a:rPr lang="zh-CN" altLang="en-US" sz="2400" dirty="0"/>
              <a:t>可以在任何时候终止链接。</a:t>
            </a:r>
            <a:endParaRPr lang="en-US" altLang="zh-CN" sz="2400" dirty="0"/>
          </a:p>
          <a:p>
            <a:pPr lvl="1"/>
            <a:r>
              <a:rPr lang="zh-CN" altLang="en-US" sz="2000" dirty="0"/>
              <a:t>运营商丢失、身份验证失败、链接质量失败、空闲期计时器过期或链接的管理关闭造成的</a:t>
            </a:r>
            <a:endParaRPr lang="en-US" altLang="zh-CN" sz="2000" dirty="0"/>
          </a:p>
          <a:p>
            <a:r>
              <a:rPr lang="en-US" altLang="zh-CN" sz="2400" dirty="0"/>
              <a:t>LCP</a:t>
            </a:r>
            <a:r>
              <a:rPr lang="zh-CN" altLang="en-US" sz="2400" dirty="0"/>
              <a:t>用于通过交换终止包来关闭链接。</a:t>
            </a:r>
            <a:endParaRPr lang="en-US" altLang="zh-CN" sz="2400" dirty="0"/>
          </a:p>
          <a:p>
            <a:pPr lvl="1"/>
            <a:r>
              <a:rPr lang="zh-CN" altLang="en-US" sz="2000" dirty="0"/>
              <a:t>当连接关闭时，</a:t>
            </a:r>
            <a:r>
              <a:rPr lang="en-US" altLang="zh-CN" sz="2000" dirty="0"/>
              <a:t>PPP</a:t>
            </a:r>
            <a:r>
              <a:rPr lang="zh-CN" altLang="en-US" sz="2000" dirty="0"/>
              <a:t>通知网络层协议</a:t>
            </a:r>
            <a:endParaRPr lang="en-US" altLang="zh-CN" sz="2000" dirty="0"/>
          </a:p>
          <a:p>
            <a:pPr lvl="1"/>
            <a:r>
              <a:rPr lang="zh-CN" altLang="en-US" sz="2000" dirty="0"/>
              <a:t>在交换终止包之后，实现应该向物理层发出断开的信号，以强制终止链接，特别是在身份验证失败的情况下</a:t>
            </a:r>
            <a:endParaRPr lang="en-US" altLang="zh-CN" sz="2000" dirty="0"/>
          </a:p>
          <a:p>
            <a:r>
              <a:rPr lang="en-US" altLang="zh-CN" sz="2400" dirty="0"/>
              <a:t>Terminate-Request</a:t>
            </a:r>
            <a:r>
              <a:rPr lang="zh-CN" altLang="en-US" sz="2400" dirty="0"/>
              <a:t>的发送方在收到</a:t>
            </a:r>
            <a:r>
              <a:rPr lang="en-US" altLang="zh-CN" sz="2400" dirty="0"/>
              <a:t>Terminate-</a:t>
            </a:r>
            <a:r>
              <a:rPr lang="en-US" altLang="zh-CN" sz="2400" dirty="0" err="1"/>
              <a:t>Ack</a:t>
            </a:r>
            <a:r>
              <a:rPr lang="zh-CN" altLang="en-US" sz="2400" dirty="0"/>
              <a:t>或重启计数器过期后断开连接。</a:t>
            </a:r>
            <a:endParaRPr lang="en-US" altLang="zh-CN" sz="2400" dirty="0"/>
          </a:p>
          <a:p>
            <a:r>
              <a:rPr lang="en-US" altLang="zh-CN" sz="2400" dirty="0"/>
              <a:t>Terminate-Request</a:t>
            </a:r>
            <a:r>
              <a:rPr lang="zh-CN" altLang="en-US" sz="2400" dirty="0"/>
              <a:t>的接收方等待对等方断开连接，并且在发送</a:t>
            </a:r>
            <a:r>
              <a:rPr lang="en-US" altLang="zh-CN" sz="2400" dirty="0"/>
              <a:t>Terminate-</a:t>
            </a:r>
            <a:r>
              <a:rPr lang="en-US" altLang="zh-CN" sz="2400" dirty="0" err="1"/>
              <a:t>Ack</a:t>
            </a:r>
            <a:r>
              <a:rPr lang="zh-CN" altLang="en-US" sz="2400" dirty="0"/>
              <a:t>之后，在至少一次重新启动时间过去之前，绝不能断开连接。</a:t>
            </a:r>
            <a:endParaRPr lang="en-US" altLang="zh-CN" sz="2400" dirty="0"/>
          </a:p>
          <a:p>
            <a:r>
              <a:rPr lang="en-US" altLang="zh-CN" sz="2400" dirty="0"/>
              <a:t>PPP</a:t>
            </a:r>
            <a:r>
              <a:rPr lang="zh-CN" altLang="en-US" sz="2400" dirty="0"/>
              <a:t>随后进入链路静止阶段。</a:t>
            </a:r>
            <a:endParaRPr lang="en-US" altLang="zh-CN" sz="2400" dirty="0"/>
          </a:p>
          <a:p>
            <a:r>
              <a:rPr lang="zh-CN" altLang="en-US" sz="2400" dirty="0"/>
              <a:t>在此阶段接收到的任何非</a:t>
            </a:r>
            <a:r>
              <a:rPr lang="en-US" altLang="zh-CN" sz="2400" dirty="0"/>
              <a:t>LCP</a:t>
            </a:r>
            <a:r>
              <a:rPr lang="zh-CN" altLang="en-US" sz="2400" dirty="0"/>
              <a:t>数据包都必须丢弃。</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128</a:t>
            </a:fld>
            <a:endParaRPr kumimoji="1" lang="zh-CN" altLang="en-US" dirty="0"/>
          </a:p>
        </p:txBody>
      </p:sp>
      <p:sp>
        <p:nvSpPr>
          <p:cNvPr id="5" name="文本框 4">
            <a:extLst>
              <a:ext uri="{FF2B5EF4-FFF2-40B4-BE49-F238E27FC236}">
                <a16:creationId xmlns:a16="http://schemas.microsoft.com/office/drawing/2014/main" id="{699E64A3-E370-4F26-B918-F8BBD12073A8}"/>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5339745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t>3.1 </a:t>
            </a:r>
            <a:r>
              <a:rPr kumimoji="1" lang="zh-CN" altLang="zh-CN" dirty="0"/>
              <a:t>数据链路层的设计问题</a:t>
            </a:r>
            <a:endParaRPr kumimoji="1" lang="en-US" altLang="zh-CN" dirty="0"/>
          </a:p>
          <a:p>
            <a:pPr marL="0" indent="0">
              <a:lnSpc>
                <a:spcPct val="130000"/>
              </a:lnSpc>
              <a:buNone/>
            </a:pPr>
            <a:r>
              <a:rPr kumimoji="1" lang="en-US" altLang="zh-CN" dirty="0"/>
              <a:t>3.2 </a:t>
            </a:r>
            <a:r>
              <a:rPr kumimoji="1" lang="zh-CN" altLang="zh-CN" dirty="0"/>
              <a:t>差错检测和纠正</a:t>
            </a:r>
            <a:endParaRPr kumimoji="1" lang="en-US" altLang="zh-CN" dirty="0"/>
          </a:p>
          <a:p>
            <a:pPr marL="0" indent="0">
              <a:lnSpc>
                <a:spcPct val="130000"/>
              </a:lnSpc>
              <a:buNone/>
            </a:pPr>
            <a:r>
              <a:rPr kumimoji="1" lang="en-US" altLang="zh-CN" dirty="0"/>
              <a:t>3.3 </a:t>
            </a:r>
            <a:r>
              <a:rPr kumimoji="1" lang="zh-CN" altLang="zh-CN" dirty="0"/>
              <a:t>基本的数据链路层协议</a:t>
            </a:r>
            <a:endParaRPr kumimoji="1" lang="zh-CN" altLang="en-US" dirty="0"/>
          </a:p>
          <a:p>
            <a:pPr marL="0" indent="0">
              <a:lnSpc>
                <a:spcPct val="130000"/>
              </a:lnSpc>
              <a:buNone/>
            </a:pPr>
            <a:r>
              <a:rPr kumimoji="1" lang="en-US" altLang="zh-CN" dirty="0"/>
              <a:t>3.4 </a:t>
            </a:r>
            <a:r>
              <a:rPr kumimoji="1" lang="zh-CN" altLang="zh-CN" dirty="0"/>
              <a:t>滑动窗口协议</a:t>
            </a:r>
            <a:endParaRPr lang="zh-CN" altLang="en-US" sz="2400" dirty="0">
              <a:latin typeface="微软雅黑" panose="020B0503020204020204" pitchFamily="34" charset="-122"/>
              <a:ea typeface="微软雅黑" panose="020B0503020204020204" pitchFamily="34" charset="-122"/>
            </a:endParaRPr>
          </a:p>
          <a:p>
            <a:pPr marL="0" indent="0">
              <a:lnSpc>
                <a:spcPct val="130000"/>
              </a:lnSpc>
              <a:buNone/>
            </a:pPr>
            <a:r>
              <a:rPr kumimoji="1" lang="en-US" altLang="zh-CN" dirty="0">
                <a:solidFill>
                  <a:srgbClr val="C00000"/>
                </a:solidFill>
              </a:rPr>
              <a:t>3.5 </a:t>
            </a:r>
            <a:r>
              <a:rPr kumimoji="1" lang="zh-CN" altLang="zh-CN" dirty="0">
                <a:solidFill>
                  <a:srgbClr val="C00000"/>
                </a:solidFill>
              </a:rPr>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129</a:t>
            </a:fld>
            <a:endParaRPr kumimoji="1" lang="zh-CN" altLang="en-US" dirty="0"/>
          </a:p>
        </p:txBody>
      </p:sp>
      <p:sp>
        <p:nvSpPr>
          <p:cNvPr id="6" name="矩形标注 5">
            <a:extLst>
              <a:ext uri="{FF2B5EF4-FFF2-40B4-BE49-F238E27FC236}">
                <a16:creationId xmlns:a16="http://schemas.microsoft.com/office/drawing/2014/main" id="{E4BFCB96-0FA1-7740-8F94-683CEFB67F89}"/>
              </a:ext>
            </a:extLst>
          </p:cNvPr>
          <p:cNvSpPr/>
          <p:nvPr/>
        </p:nvSpPr>
        <p:spPr>
          <a:xfrm>
            <a:off x="5631543" y="3048001"/>
            <a:ext cx="4768770" cy="1219200"/>
          </a:xfrm>
          <a:prstGeom prst="wedgeRectCallout">
            <a:avLst>
              <a:gd name="adj1" fmla="val -74949"/>
              <a:gd name="adj2" fmla="val 5408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Bef>
                <a:spcPts val="1200"/>
              </a:spcBef>
              <a:buFontTx/>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点到点链路层协议</a:t>
            </a:r>
            <a:r>
              <a:rPr lang="en-US" altLang="zh-CN" sz="2400" dirty="0">
                <a:solidFill>
                  <a:schemeClr val="tx1"/>
                </a:solidFill>
                <a:latin typeface="微软雅黑" panose="020B0503020204020204" pitchFamily="34" charset="-122"/>
                <a:ea typeface="微软雅黑" panose="020B0503020204020204" pitchFamily="34" charset="-122"/>
              </a:rPr>
              <a:t>PPP</a:t>
            </a:r>
          </a:p>
          <a:p>
            <a:pPr marL="457200" indent="-457200">
              <a:spcBef>
                <a:spcPts val="1200"/>
              </a:spcBef>
              <a:buFontTx/>
              <a:buAutoNum type="arabicPeriod"/>
            </a:pPr>
            <a:r>
              <a:rPr lang="en-US" altLang="zh-CN" sz="2400" dirty="0" err="1">
                <a:solidFill>
                  <a:srgbClr val="C00000"/>
                </a:solidFill>
                <a:latin typeface="微软雅黑" panose="020B0503020204020204" pitchFamily="34" charset="-122"/>
                <a:ea typeface="微软雅黑" panose="020B0503020204020204" pitchFamily="34" charset="-122"/>
              </a:rPr>
              <a:t>PPPoE</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7680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spcBef>
                <a:spcPts val="1200"/>
              </a:spcBef>
            </a:pPr>
            <a:r>
              <a:rPr lang="zh-CN" altLang="en-US" dirty="0">
                <a:solidFill>
                  <a:srgbClr val="C00000"/>
                </a:solidFill>
              </a:rPr>
              <a:t>字节计数法</a:t>
            </a:r>
            <a:r>
              <a:rPr lang="zh-CN" altLang="en-US" dirty="0"/>
              <a:t>：无差错传输的情形</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883750" y="3755963"/>
            <a:ext cx="1594449" cy="995523"/>
            <a:chOff x="1628570" y="3387255"/>
            <a:chExt cx="1594449" cy="995523"/>
          </a:xfrm>
        </p:grpSpPr>
        <p:sp>
          <p:nvSpPr>
            <p:cNvPr id="8" name="左大括号 7"/>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p:cNvSpPr/>
            <p:nvPr/>
          </p:nvSpPr>
          <p:spPr>
            <a:xfrm>
              <a:off x="195027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0" name="组合 9"/>
          <p:cNvGrpSpPr/>
          <p:nvPr/>
        </p:nvGrpSpPr>
        <p:grpSpPr>
          <a:xfrm>
            <a:off x="3478200" y="3755963"/>
            <a:ext cx="1594449" cy="995523"/>
            <a:chOff x="3223020" y="3387255"/>
            <a:chExt cx="1594449" cy="995523"/>
          </a:xfrm>
        </p:grpSpPr>
        <p:sp>
          <p:nvSpPr>
            <p:cNvPr id="11" name="左大括号 10"/>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354472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3" name="组合 12"/>
          <p:cNvGrpSpPr/>
          <p:nvPr/>
        </p:nvGrpSpPr>
        <p:grpSpPr>
          <a:xfrm>
            <a:off x="5072650" y="3755963"/>
            <a:ext cx="2549057" cy="997132"/>
            <a:chOff x="4817470" y="3387255"/>
            <a:chExt cx="2549057" cy="997132"/>
          </a:xfrm>
        </p:grpSpPr>
        <p:sp>
          <p:nvSpPr>
            <p:cNvPr id="14" name="左大括号 13"/>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5612074" y="3676501"/>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6" name="组合 15"/>
          <p:cNvGrpSpPr/>
          <p:nvPr/>
        </p:nvGrpSpPr>
        <p:grpSpPr>
          <a:xfrm>
            <a:off x="7609714" y="3759181"/>
            <a:ext cx="1925519" cy="990138"/>
            <a:chOff x="7354534" y="3390473"/>
            <a:chExt cx="1925519" cy="990138"/>
          </a:xfrm>
        </p:grpSpPr>
        <p:sp>
          <p:nvSpPr>
            <p:cNvPr id="17" name="左大括号 16"/>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矩形 17"/>
            <p:cNvSpPr/>
            <p:nvPr/>
          </p:nvSpPr>
          <p:spPr>
            <a:xfrm>
              <a:off x="7841769" y="3672725"/>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19" name="组合 18"/>
          <p:cNvGrpSpPr/>
          <p:nvPr/>
        </p:nvGrpSpPr>
        <p:grpSpPr>
          <a:xfrm>
            <a:off x="1883750" y="3338395"/>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20"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21"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2"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23"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24"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25"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26"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7"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28"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29"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30"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31"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2"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33"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34"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35"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sp>
          <p:nvSpPr>
            <p:cNvPr id="36"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p>
          </p:txBody>
        </p:sp>
        <p:sp>
          <p:nvSpPr>
            <p:cNvPr id="37"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p>
          </p:txBody>
        </p:sp>
        <p:sp>
          <p:nvSpPr>
            <p:cNvPr id="38"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p>
          </p:txBody>
        </p:sp>
        <p:sp>
          <p:nvSpPr>
            <p:cNvPr id="39"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0"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41"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42"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43"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grpSp>
      <p:sp>
        <p:nvSpPr>
          <p:cNvPr id="44" name="任意多边形 43"/>
          <p:cNvSpPr/>
          <p:nvPr/>
        </p:nvSpPr>
        <p:spPr>
          <a:xfrm>
            <a:off x="3639473" y="2581936"/>
            <a:ext cx="128806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任意多边形 44"/>
          <p:cNvSpPr/>
          <p:nvPr/>
        </p:nvSpPr>
        <p:spPr>
          <a:xfrm>
            <a:off x="5254394" y="2581936"/>
            <a:ext cx="2230080"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任意多边形 45"/>
          <p:cNvSpPr/>
          <p:nvPr/>
        </p:nvSpPr>
        <p:spPr>
          <a:xfrm>
            <a:off x="7780775" y="2581935"/>
            <a:ext cx="160023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任意多边形 46"/>
          <p:cNvSpPr/>
          <p:nvPr/>
        </p:nvSpPr>
        <p:spPr>
          <a:xfrm>
            <a:off x="2043289" y="2581933"/>
            <a:ext cx="1284051"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2521436" y="5404955"/>
            <a:ext cx="6541546" cy="461665"/>
          </a:xfrm>
          <a:prstGeom prst="rect">
            <a:avLst/>
          </a:prstGeom>
          <a:solidFill>
            <a:schemeClr val="accent5">
              <a:lumMod val="20000"/>
              <a:lumOff val="80000"/>
            </a:schemeClr>
          </a:solidFill>
          <a:ln>
            <a:solidFill>
              <a:srgbClr val="C00000"/>
            </a:solidFill>
          </a:ln>
        </p:spPr>
        <p:txBody>
          <a:bodyPr wrap="square" rtlCol="0">
            <a:spAutoFit/>
          </a:bodyPr>
          <a:lstStyle/>
          <a:p>
            <a:r>
              <a:rPr lang="zh-CN" altLang="en-US" sz="2400" dirty="0"/>
              <a:t>问题：如果某个计数字节出错会发生什么情况？</a:t>
            </a:r>
          </a:p>
        </p:txBody>
      </p:sp>
    </p:spTree>
    <p:extLst>
      <p:ext uri="{BB962C8B-B14F-4D97-AF65-F5344CB8AC3E}">
        <p14:creationId xmlns:p14="http://schemas.microsoft.com/office/powerpoint/2010/main" val="32482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概述</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14633" y="1403953"/>
            <a:ext cx="10809152" cy="4609986"/>
          </a:xfrm>
        </p:spPr>
        <p:txBody>
          <a:bodyPr>
            <a:normAutofit/>
          </a:bodyPr>
          <a:lstStyle/>
          <a:p>
            <a:pPr>
              <a:lnSpc>
                <a:spcPct val="120000"/>
              </a:lnSpc>
            </a:pPr>
            <a:r>
              <a:rPr kumimoji="1" lang="en-US" altLang="zh-CN" dirty="0"/>
              <a:t>Ethernet</a:t>
            </a:r>
            <a:r>
              <a:rPr kumimoji="1" lang="zh-CN" altLang="en-US" dirty="0"/>
              <a:t>优点</a:t>
            </a:r>
            <a:endParaRPr kumimoji="1" lang="en-US" altLang="zh-CN" dirty="0"/>
          </a:p>
          <a:p>
            <a:pPr lvl="1">
              <a:lnSpc>
                <a:spcPct val="120000"/>
              </a:lnSpc>
            </a:pPr>
            <a:r>
              <a:rPr kumimoji="1" lang="zh-CN" altLang="en-US" dirty="0"/>
              <a:t>原理简单，应用非常广，设备成本低</a:t>
            </a:r>
            <a:endParaRPr kumimoji="1" lang="en-US" altLang="zh-CN" dirty="0"/>
          </a:p>
          <a:p>
            <a:pPr>
              <a:lnSpc>
                <a:spcPct val="120000"/>
              </a:lnSpc>
            </a:pPr>
            <a:r>
              <a:rPr kumimoji="1" lang="en-US" altLang="zh-CN" dirty="0"/>
              <a:t>Ethernet</a:t>
            </a:r>
            <a:r>
              <a:rPr kumimoji="1" lang="zh-CN" altLang="en-US" dirty="0"/>
              <a:t>缺点</a:t>
            </a:r>
            <a:endParaRPr kumimoji="1" lang="en-US" altLang="zh-CN" dirty="0"/>
          </a:p>
          <a:p>
            <a:pPr lvl="1">
              <a:lnSpc>
                <a:spcPct val="120000"/>
              </a:lnSpc>
            </a:pPr>
            <a:r>
              <a:rPr kumimoji="1" lang="zh-CN" altLang="en-US" dirty="0"/>
              <a:t>安全性较低、不宜管理：使用广播信道，造成了安全性较低，</a:t>
            </a:r>
            <a:r>
              <a:rPr kumimoji="1" lang="zh-CN" altLang="en-US" dirty="0">
                <a:solidFill>
                  <a:srgbClr val="FF0000"/>
                </a:solidFill>
              </a:rPr>
              <a:t>无认证功能</a:t>
            </a:r>
            <a:endParaRPr kumimoji="1" lang="en-US" altLang="zh-CN" dirty="0">
              <a:solidFill>
                <a:srgbClr val="FF0000"/>
              </a:solidFill>
            </a:endParaRPr>
          </a:p>
          <a:p>
            <a:pPr>
              <a:lnSpc>
                <a:spcPct val="120000"/>
              </a:lnSpc>
            </a:pPr>
            <a:r>
              <a:rPr kumimoji="1" lang="en-US" altLang="zh-CN" sz="2900" dirty="0"/>
              <a:t>PPP</a:t>
            </a:r>
            <a:r>
              <a:rPr kumimoji="1" lang="zh-CN" altLang="en-US" sz="2900" dirty="0"/>
              <a:t>优点</a:t>
            </a:r>
            <a:endParaRPr kumimoji="1" lang="en-US" altLang="zh-CN" sz="2900" dirty="0"/>
          </a:p>
          <a:p>
            <a:pPr lvl="1">
              <a:lnSpc>
                <a:spcPct val="120000"/>
              </a:lnSpc>
            </a:pPr>
            <a:r>
              <a:rPr kumimoji="1" lang="zh-CN" altLang="en-US" sz="2500" dirty="0"/>
              <a:t>原理简单</a:t>
            </a:r>
            <a:endParaRPr kumimoji="1" lang="en-US" altLang="zh-CN" sz="2500" dirty="0"/>
          </a:p>
          <a:p>
            <a:pPr lvl="1">
              <a:lnSpc>
                <a:spcPct val="120000"/>
              </a:lnSpc>
            </a:pPr>
            <a:r>
              <a:rPr kumimoji="1" lang="zh-CN" altLang="en-US" sz="2500" dirty="0"/>
              <a:t>安全性高：</a:t>
            </a:r>
            <a:r>
              <a:rPr kumimoji="1" lang="zh-CN" altLang="en-US" sz="2500" dirty="0">
                <a:solidFill>
                  <a:srgbClr val="FF0000"/>
                </a:solidFill>
              </a:rPr>
              <a:t>点对点</a:t>
            </a:r>
            <a:r>
              <a:rPr kumimoji="1" lang="zh-CN" altLang="en-US" sz="2500" dirty="0"/>
              <a:t>信道，提供</a:t>
            </a:r>
            <a:r>
              <a:rPr kumimoji="1" lang="zh-CN" altLang="en-US" sz="2500" dirty="0">
                <a:solidFill>
                  <a:srgbClr val="FF0000"/>
                </a:solidFill>
              </a:rPr>
              <a:t>认证</a:t>
            </a:r>
            <a:r>
              <a:rPr kumimoji="1" lang="zh-CN" altLang="en-US" sz="2500" dirty="0"/>
              <a:t>机制</a:t>
            </a:r>
            <a:endParaRPr kumimoji="1" lang="en-US" altLang="zh-CN" sz="2500" dirty="0"/>
          </a:p>
          <a:p>
            <a:pPr lvl="1">
              <a:lnSpc>
                <a:spcPct val="120000"/>
              </a:lnSpc>
            </a:pPr>
            <a:r>
              <a:rPr kumimoji="1" lang="zh-CN" altLang="en-US" sz="2500" dirty="0"/>
              <a:t>提供良好的</a:t>
            </a:r>
            <a:r>
              <a:rPr kumimoji="1" lang="zh-CN" altLang="en-US" sz="2500" dirty="0">
                <a:solidFill>
                  <a:srgbClr val="FF0000"/>
                </a:solidFill>
              </a:rPr>
              <a:t>访问控制</a:t>
            </a:r>
            <a:r>
              <a:rPr kumimoji="1" lang="zh-CN" altLang="en-US" sz="2500" dirty="0"/>
              <a:t>和</a:t>
            </a:r>
            <a:r>
              <a:rPr kumimoji="1" lang="zh-CN" altLang="en-US" sz="2500" dirty="0">
                <a:solidFill>
                  <a:srgbClr val="FF0000"/>
                </a:solidFill>
              </a:rPr>
              <a:t>计费功能</a:t>
            </a:r>
            <a:endParaRPr kumimoji="1" lang="en-US" altLang="zh-CN" dirty="0">
              <a:solidFill>
                <a:srgbClr val="FF0000"/>
              </a:solidFill>
            </a:endParaRP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130</a:t>
            </a:fld>
            <a:endParaRPr kumimoji="1" lang="zh-CN" altLang="en-US" dirty="0"/>
          </a:p>
        </p:txBody>
      </p:sp>
      <p:sp>
        <p:nvSpPr>
          <p:cNvPr id="5" name="文本框 4">
            <a:extLst>
              <a:ext uri="{FF2B5EF4-FFF2-40B4-BE49-F238E27FC236}">
                <a16:creationId xmlns:a16="http://schemas.microsoft.com/office/drawing/2014/main" id="{3DB9DB75-876E-470C-B9AA-D494D99A61BA}"/>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341526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概述</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4057405"/>
          </a:xfrm>
        </p:spPr>
        <p:txBody>
          <a:bodyPr>
            <a:noAutofit/>
          </a:bodyPr>
          <a:lstStyle/>
          <a:p>
            <a:pPr>
              <a:lnSpc>
                <a:spcPct val="150000"/>
              </a:lnSpc>
            </a:pPr>
            <a:r>
              <a:rPr kumimoji="1" lang="en-US" altLang="zh-CN" dirty="0"/>
              <a:t>PPPoE</a:t>
            </a:r>
            <a:r>
              <a:rPr kumimoji="1" lang="zh-CN" altLang="en-US" dirty="0"/>
              <a:t>（</a:t>
            </a:r>
            <a:r>
              <a:rPr kumimoji="1" lang="en-US" altLang="zh-CN" dirty="0"/>
              <a:t>Point-to-Point Protocol over Ethernet</a:t>
            </a:r>
            <a:r>
              <a:rPr kumimoji="1" lang="zh-CN" altLang="en-US" dirty="0"/>
              <a:t>）</a:t>
            </a:r>
            <a:endParaRPr kumimoji="1" lang="en-US" altLang="zh-CN" dirty="0"/>
          </a:p>
          <a:p>
            <a:pPr lvl="1">
              <a:lnSpc>
                <a:spcPct val="150000"/>
              </a:lnSpc>
            </a:pPr>
            <a:r>
              <a:rPr lang="zh-CN" altLang="en-US" dirty="0"/>
              <a:t>提供在以太网链路上的</a:t>
            </a:r>
            <a:r>
              <a:rPr lang="en-US" altLang="zh-CN" dirty="0"/>
              <a:t>PPP</a:t>
            </a:r>
            <a:r>
              <a:rPr lang="zh-CN" altLang="en-US" dirty="0"/>
              <a:t>连接</a:t>
            </a:r>
            <a:endParaRPr lang="en-US" altLang="zh-CN" dirty="0"/>
          </a:p>
          <a:p>
            <a:pPr lvl="1">
              <a:lnSpc>
                <a:spcPct val="150000"/>
              </a:lnSpc>
            </a:pPr>
            <a:r>
              <a:rPr kumimoji="1" lang="zh-CN" altLang="en-US" dirty="0"/>
              <a:t>实现了传统以太网不能提供的身份验证、加密，以及压缩等功能</a:t>
            </a:r>
            <a:endParaRPr kumimoji="1" lang="en-US" altLang="zh-CN" dirty="0"/>
          </a:p>
          <a:p>
            <a:pPr lvl="1">
              <a:lnSpc>
                <a:spcPct val="150000"/>
              </a:lnSpc>
            </a:pPr>
            <a:r>
              <a:rPr kumimoji="1" lang="zh-CN" altLang="en-US" dirty="0"/>
              <a:t>实现基于用户的访问控制、计费、业务类型分类等，运营商广泛支持</a:t>
            </a:r>
            <a:endParaRPr kumimoji="1" lang="en-US" altLang="zh-CN" dirty="0"/>
          </a:p>
          <a:p>
            <a:pPr lvl="1">
              <a:lnSpc>
                <a:spcPct val="150000"/>
              </a:lnSpc>
            </a:pPr>
            <a:r>
              <a:rPr lang="en-US" altLang="zh-CN" dirty="0" err="1"/>
              <a:t>PPPoE</a:t>
            </a:r>
            <a:r>
              <a:rPr lang="zh-CN" altLang="en-US" dirty="0"/>
              <a:t>使用</a:t>
            </a:r>
            <a:r>
              <a:rPr lang="en-US" altLang="zh-CN" dirty="0"/>
              <a:t>Client/Server</a:t>
            </a:r>
            <a:r>
              <a:rPr lang="zh-CN" altLang="en-US" dirty="0"/>
              <a:t>模型，</a:t>
            </a:r>
            <a:r>
              <a:rPr kumimoji="1" lang="zh-CN" altLang="en-US" dirty="0">
                <a:solidFill>
                  <a:srgbClr val="FF0000"/>
                </a:solidFill>
              </a:rPr>
              <a:t>服务器通常是接入服务器</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131</a:t>
            </a:fld>
            <a:endParaRPr kumimoji="1" lang="zh-CN" altLang="en-US" dirty="0"/>
          </a:p>
        </p:txBody>
      </p:sp>
      <p:sp>
        <p:nvSpPr>
          <p:cNvPr id="5" name="文本框 4">
            <a:extLst>
              <a:ext uri="{FF2B5EF4-FFF2-40B4-BE49-F238E27FC236}">
                <a16:creationId xmlns:a16="http://schemas.microsoft.com/office/drawing/2014/main" id="{D71552BB-7DB8-49DB-A926-D73DCB06526E}"/>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4514049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组网方式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45984" y="1383040"/>
            <a:ext cx="5370081" cy="4973309"/>
          </a:xfrm>
        </p:spPr>
        <p:txBody>
          <a:bodyPr>
            <a:normAutofit/>
          </a:bodyPr>
          <a:lstStyle/>
          <a:p>
            <a:pPr>
              <a:lnSpc>
                <a:spcPct val="120000"/>
              </a:lnSpc>
            </a:pPr>
            <a:r>
              <a:rPr kumimoji="1" lang="zh-CN" altLang="en-US" dirty="0"/>
              <a:t>组网方式</a:t>
            </a:r>
            <a:r>
              <a:rPr kumimoji="1" lang="en-US" altLang="zh-CN" dirty="0"/>
              <a:t>1</a:t>
            </a:r>
          </a:p>
          <a:p>
            <a:pPr lvl="1">
              <a:lnSpc>
                <a:spcPct val="150000"/>
              </a:lnSpc>
            </a:pPr>
            <a:r>
              <a:rPr kumimoji="1" lang="zh-CN" altLang="en-US" dirty="0"/>
              <a:t>设备之间建立 </a:t>
            </a:r>
            <a:r>
              <a:rPr kumimoji="1" lang="en-US" altLang="zh-CN" dirty="0"/>
              <a:t>PPP </a:t>
            </a:r>
            <a:r>
              <a:rPr kumimoji="1" lang="zh-CN" altLang="en-US" dirty="0"/>
              <a:t>会话，所有主机通过同一个 </a:t>
            </a:r>
            <a:r>
              <a:rPr kumimoji="1" lang="en-US" altLang="zh-CN" dirty="0"/>
              <a:t>PPP </a:t>
            </a:r>
            <a:r>
              <a:rPr kumimoji="1" lang="zh-CN" altLang="en-US" dirty="0"/>
              <a:t>会话传送数据，主机上不用安装 </a:t>
            </a:r>
            <a:r>
              <a:rPr kumimoji="1" lang="en-US" altLang="zh-CN" dirty="0" err="1"/>
              <a:t>PPPoE</a:t>
            </a:r>
            <a:r>
              <a:rPr kumimoji="1" lang="en-US" altLang="zh-CN" dirty="0"/>
              <a:t> </a:t>
            </a:r>
            <a:r>
              <a:rPr kumimoji="1" lang="zh-CN" altLang="en-US" dirty="0"/>
              <a:t>客户端拨号软件，一般是一个机构共用一个账号</a:t>
            </a:r>
            <a:endParaRPr kumimoji="1" lang="en-US" altLang="zh-CN" dirty="0"/>
          </a:p>
          <a:p>
            <a:pPr lvl="1">
              <a:lnSpc>
                <a:spcPct val="150000"/>
              </a:lnSpc>
            </a:pPr>
            <a:r>
              <a:rPr kumimoji="1" lang="en-US" altLang="zh-CN" dirty="0" err="1"/>
              <a:t>PPPoE</a:t>
            </a:r>
            <a:r>
              <a:rPr kumimoji="1" lang="en-US" altLang="zh-CN" dirty="0"/>
              <a:t> Client </a:t>
            </a:r>
            <a:r>
              <a:rPr kumimoji="1" lang="zh-CN" altLang="en-US" dirty="0"/>
              <a:t>位于机构内</a:t>
            </a:r>
            <a:endParaRPr kumimoji="1" lang="en-US" altLang="zh-CN" dirty="0"/>
          </a:p>
          <a:p>
            <a:pPr lvl="1">
              <a:lnSpc>
                <a:spcPct val="150000"/>
              </a:lnSpc>
            </a:pPr>
            <a:r>
              <a:rPr kumimoji="1" lang="en-US" altLang="zh-CN" dirty="0" err="1"/>
              <a:t>PPPoE</a:t>
            </a:r>
            <a:r>
              <a:rPr kumimoji="1" lang="en-US" altLang="zh-CN" dirty="0"/>
              <a:t> Server </a:t>
            </a:r>
            <a:r>
              <a:rPr kumimoji="1" lang="zh-CN" altLang="en-US" dirty="0"/>
              <a:t>是运营商的设备</a:t>
            </a:r>
            <a:endParaRPr kumimoji="1" lang="en-US" altLang="zh-CN" dirty="0"/>
          </a:p>
          <a:p>
            <a:pPr lvl="1">
              <a:lnSpc>
                <a:spcPct val="120000"/>
              </a:lnSpc>
            </a:pPr>
            <a:endParaRPr kumimoji="1" lang="zh-CN" altLang="en-US" sz="20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132</a:t>
            </a:fld>
            <a:endParaRPr kumimoji="1" lang="zh-CN" altLang="en-US" dirty="0"/>
          </a:p>
        </p:txBody>
      </p:sp>
      <p:pic>
        <p:nvPicPr>
          <p:cNvPr id="6" name="图片 5">
            <a:extLst>
              <a:ext uri="{FF2B5EF4-FFF2-40B4-BE49-F238E27FC236}">
                <a16:creationId xmlns:a16="http://schemas.microsoft.com/office/drawing/2014/main" id="{BBC08C8D-A1A9-4558-83EA-C180F0DA7272}"/>
              </a:ext>
            </a:extLst>
          </p:cNvPr>
          <p:cNvPicPr>
            <a:picLocks noChangeAspect="1"/>
          </p:cNvPicPr>
          <p:nvPr/>
        </p:nvPicPr>
        <p:blipFill>
          <a:blip r:embed="rId3"/>
          <a:stretch>
            <a:fillRect/>
          </a:stretch>
        </p:blipFill>
        <p:spPr>
          <a:xfrm>
            <a:off x="6296074" y="1533634"/>
            <a:ext cx="5895926" cy="4533293"/>
          </a:xfrm>
          <a:prstGeom prst="rect">
            <a:avLst/>
          </a:prstGeom>
        </p:spPr>
      </p:pic>
      <p:sp>
        <p:nvSpPr>
          <p:cNvPr id="7" name="文本框 6">
            <a:extLst>
              <a:ext uri="{FF2B5EF4-FFF2-40B4-BE49-F238E27FC236}">
                <a16:creationId xmlns:a16="http://schemas.microsoft.com/office/drawing/2014/main" id="{7E05C4F4-92E0-4D7D-83BA-833D70DC30C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269425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组网方式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1" y="1417272"/>
            <a:ext cx="5539154" cy="4760790"/>
          </a:xfrm>
        </p:spPr>
        <p:txBody>
          <a:bodyPr>
            <a:normAutofit/>
          </a:bodyPr>
          <a:lstStyle/>
          <a:p>
            <a:pPr>
              <a:lnSpc>
                <a:spcPct val="120000"/>
              </a:lnSpc>
            </a:pPr>
            <a:r>
              <a:rPr kumimoji="1" lang="zh-CN" altLang="en-US" dirty="0"/>
              <a:t>组网方式</a:t>
            </a:r>
            <a:r>
              <a:rPr kumimoji="1" lang="en-US" altLang="zh-CN" dirty="0"/>
              <a:t>2</a:t>
            </a:r>
          </a:p>
          <a:p>
            <a:pPr lvl="1">
              <a:lnSpc>
                <a:spcPct val="150000"/>
              </a:lnSpc>
            </a:pPr>
            <a:r>
              <a:rPr kumimoji="1" lang="en-US" altLang="zh-CN" dirty="0"/>
              <a:t>PPP </a:t>
            </a:r>
            <a:r>
              <a:rPr kumimoji="1" lang="zh-CN" altLang="en-US" dirty="0"/>
              <a:t>会话建立在 主机和运营商的路由器之间，为每一个主机建立一个 </a:t>
            </a:r>
            <a:r>
              <a:rPr kumimoji="1" lang="en-US" altLang="zh-CN" dirty="0"/>
              <a:t>PPP </a:t>
            </a:r>
            <a:r>
              <a:rPr kumimoji="1" lang="zh-CN" altLang="en-US" dirty="0"/>
              <a:t>会话，每个主机都是 </a:t>
            </a:r>
            <a:r>
              <a:rPr kumimoji="1" lang="en-US" altLang="zh-CN" dirty="0" err="1"/>
              <a:t>PPPoE</a:t>
            </a:r>
            <a:r>
              <a:rPr kumimoji="1" lang="en-US" altLang="zh-CN" dirty="0"/>
              <a:t> Client</a:t>
            </a:r>
            <a:r>
              <a:rPr kumimoji="1" lang="zh-CN" altLang="en-US" dirty="0"/>
              <a:t>，每个主机有一个帐号，方便运营商对用户进行计费和控制</a:t>
            </a:r>
            <a:endParaRPr kumimoji="1" lang="en-US" altLang="zh-CN" dirty="0"/>
          </a:p>
          <a:p>
            <a:pPr lvl="1">
              <a:lnSpc>
                <a:spcPct val="150000"/>
              </a:lnSpc>
            </a:pPr>
            <a:r>
              <a:rPr kumimoji="1" lang="zh-CN" altLang="en-US" dirty="0"/>
              <a:t>主机上需要安装</a:t>
            </a:r>
            <a:r>
              <a:rPr kumimoji="1" lang="en-US" altLang="zh-CN" dirty="0" err="1"/>
              <a:t>PPPoE</a:t>
            </a:r>
            <a:r>
              <a:rPr kumimoji="1" lang="en-US" altLang="zh-CN" dirty="0"/>
              <a:t> </a:t>
            </a:r>
            <a:r>
              <a:rPr kumimoji="1" lang="zh-CN" altLang="en-US" dirty="0"/>
              <a:t>客户端软件</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133</a:t>
            </a:fld>
            <a:endParaRPr kumimoji="1" lang="zh-CN" altLang="en-US" dirty="0"/>
          </a:p>
        </p:txBody>
      </p:sp>
      <p:pic>
        <p:nvPicPr>
          <p:cNvPr id="7" name="图片 6">
            <a:extLst>
              <a:ext uri="{FF2B5EF4-FFF2-40B4-BE49-F238E27FC236}">
                <a16:creationId xmlns:a16="http://schemas.microsoft.com/office/drawing/2014/main" id="{EA114FA2-CDFE-450D-ABAB-FA9387096758}"/>
              </a:ext>
            </a:extLst>
          </p:cNvPr>
          <p:cNvPicPr>
            <a:picLocks noChangeAspect="1"/>
          </p:cNvPicPr>
          <p:nvPr/>
        </p:nvPicPr>
        <p:blipFill>
          <a:blip r:embed="rId3"/>
          <a:stretch>
            <a:fillRect/>
          </a:stretch>
        </p:blipFill>
        <p:spPr>
          <a:xfrm>
            <a:off x="6614740" y="1961791"/>
            <a:ext cx="5577260" cy="2848601"/>
          </a:xfrm>
          <a:prstGeom prst="rect">
            <a:avLst/>
          </a:prstGeom>
        </p:spPr>
      </p:pic>
      <p:sp>
        <p:nvSpPr>
          <p:cNvPr id="6" name="文本框 5">
            <a:extLst>
              <a:ext uri="{FF2B5EF4-FFF2-40B4-BE49-F238E27FC236}">
                <a16:creationId xmlns:a16="http://schemas.microsoft.com/office/drawing/2014/main" id="{BABAE70C-671D-4CC1-AA01-564863FF759E}"/>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22863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BBC32-6855-3B4C-A419-59E650207471}"/>
              </a:ext>
            </a:extLst>
          </p:cNvPr>
          <p:cNvSpPr>
            <a:spLocks noGrp="1"/>
          </p:cNvSpPr>
          <p:nvPr>
            <p:ph type="title"/>
          </p:nvPr>
        </p:nvSpPr>
        <p:spPr/>
        <p:txBody>
          <a:bodyPr/>
          <a:lstStyle/>
          <a:p>
            <a:r>
              <a:rPr kumimoji="1" lang="en-US" altLang="zh-CN" dirty="0" err="1"/>
              <a:t>PPPoE</a:t>
            </a:r>
            <a:r>
              <a:rPr kumimoji="1" lang="zh-CN" altLang="en-US" dirty="0"/>
              <a:t>报文格式</a:t>
            </a:r>
          </a:p>
        </p:txBody>
      </p:sp>
      <p:sp>
        <p:nvSpPr>
          <p:cNvPr id="3" name="内容占位符 2">
            <a:extLst>
              <a:ext uri="{FF2B5EF4-FFF2-40B4-BE49-F238E27FC236}">
                <a16:creationId xmlns:a16="http://schemas.microsoft.com/office/drawing/2014/main" id="{BC1704A9-D724-AC4E-B209-1FDBE1F4743B}"/>
              </a:ext>
            </a:extLst>
          </p:cNvPr>
          <p:cNvSpPr>
            <a:spLocks noGrp="1"/>
          </p:cNvSpPr>
          <p:nvPr>
            <p:ph idx="1"/>
          </p:nvPr>
        </p:nvSpPr>
        <p:spPr>
          <a:xfrm>
            <a:off x="838200" y="1510758"/>
            <a:ext cx="10515600" cy="528003"/>
          </a:xfrm>
        </p:spPr>
        <p:txBody>
          <a:bodyPr/>
          <a:lstStyle/>
          <a:p>
            <a:r>
              <a:rPr kumimoji="1" lang="en-US" altLang="zh-CN" dirty="0" err="1"/>
              <a:t>PPPoE</a:t>
            </a:r>
            <a:r>
              <a:rPr kumimoji="1" lang="zh-CN" altLang="en-US" dirty="0"/>
              <a:t>报文格式及</a:t>
            </a:r>
            <a:r>
              <a:rPr kumimoji="1" lang="en-US" altLang="zh-CN" dirty="0"/>
              <a:t>Ethernet</a:t>
            </a:r>
            <a:r>
              <a:rPr kumimoji="1" lang="zh-CN" altLang="en-US" dirty="0"/>
              <a:t>帧封装</a:t>
            </a:r>
          </a:p>
        </p:txBody>
      </p:sp>
      <p:sp>
        <p:nvSpPr>
          <p:cNvPr id="7" name="灯片编号占位符 6">
            <a:extLst>
              <a:ext uri="{FF2B5EF4-FFF2-40B4-BE49-F238E27FC236}">
                <a16:creationId xmlns:a16="http://schemas.microsoft.com/office/drawing/2014/main" id="{F7B7CCDF-45A7-454A-BDB7-F2387BB7506C}"/>
              </a:ext>
            </a:extLst>
          </p:cNvPr>
          <p:cNvSpPr>
            <a:spLocks noGrp="1"/>
          </p:cNvSpPr>
          <p:nvPr>
            <p:ph type="sldNum" sz="quarter" idx="12"/>
          </p:nvPr>
        </p:nvSpPr>
        <p:spPr/>
        <p:txBody>
          <a:bodyPr/>
          <a:lstStyle/>
          <a:p>
            <a:fld id="{8D4D1E41-7A09-AB4A-A4E1-09765ADA2698}" type="slidenum">
              <a:rPr kumimoji="1" lang="zh-CN" altLang="en-US" smtClean="0"/>
              <a:t>134</a:t>
            </a:fld>
            <a:endParaRPr kumimoji="1" lang="zh-CN" altLang="en-US" dirty="0"/>
          </a:p>
        </p:txBody>
      </p:sp>
      <p:sp>
        <p:nvSpPr>
          <p:cNvPr id="6" name="文本框 5">
            <a:extLst>
              <a:ext uri="{FF2B5EF4-FFF2-40B4-BE49-F238E27FC236}">
                <a16:creationId xmlns:a16="http://schemas.microsoft.com/office/drawing/2014/main" id="{111FC33B-9F97-489C-A4FA-BE996DA85638}"/>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grpSp>
        <p:nvGrpSpPr>
          <p:cNvPr id="79" name="组合 78">
            <a:extLst>
              <a:ext uri="{FF2B5EF4-FFF2-40B4-BE49-F238E27FC236}">
                <a16:creationId xmlns:a16="http://schemas.microsoft.com/office/drawing/2014/main" id="{CA054FB0-CF6B-4FD4-95A0-81475044A1F0}"/>
              </a:ext>
            </a:extLst>
          </p:cNvPr>
          <p:cNvGrpSpPr/>
          <p:nvPr/>
        </p:nvGrpSpPr>
        <p:grpSpPr>
          <a:xfrm>
            <a:off x="1886864" y="3982003"/>
            <a:ext cx="7885707" cy="981156"/>
            <a:chOff x="1343814" y="1020630"/>
            <a:chExt cx="8891095" cy="1126825"/>
          </a:xfrm>
        </p:grpSpPr>
        <p:sp>
          <p:nvSpPr>
            <p:cNvPr id="103" name="Rectangle 18">
              <a:extLst>
                <a:ext uri="{FF2B5EF4-FFF2-40B4-BE49-F238E27FC236}">
                  <a16:creationId xmlns:a16="http://schemas.microsoft.com/office/drawing/2014/main" id="{DDC85BDB-AFF9-4A6A-ADAB-A29A2D1983AB}"/>
                </a:ext>
              </a:extLst>
            </p:cNvPr>
            <p:cNvSpPr>
              <a:spLocks noChangeArrowheads="1"/>
            </p:cNvSpPr>
            <p:nvPr/>
          </p:nvSpPr>
          <p:spPr bwMode="auto">
            <a:xfrm>
              <a:off x="1901733" y="1049205"/>
              <a:ext cx="8333176" cy="566737"/>
            </a:xfrm>
            <a:prstGeom prst="rect">
              <a:avLst/>
            </a:prstGeom>
            <a:solidFill>
              <a:srgbClr val="F4D0FF"/>
            </a:solidFill>
            <a:ln w="9525">
              <a:solidFill>
                <a:schemeClr val="accent1"/>
              </a:solidFill>
              <a:miter lim="800000"/>
              <a:headEnd/>
              <a:tailEnd/>
            </a:ln>
            <a:effectLst>
              <a:outerShdw dist="35921" dir="2700000" algn="ctr" rotWithShape="0">
                <a:schemeClr val="bg2"/>
              </a:outerShdw>
            </a:effectLst>
          </p:spPr>
          <p:txBody>
            <a:bodyPr wrap="none" anchor="ctr"/>
            <a:lstStyle/>
            <a:p>
              <a:pPr algn="ctr"/>
              <a:endParaRPr kumimoji="1" lang="zh-CN" altLang="zh-CN" sz="2000">
                <a:latin typeface="微软雅黑" panose="020B0503020204020204" pitchFamily="34" charset="-122"/>
                <a:ea typeface="微软雅黑" panose="020B0503020204020204" pitchFamily="34" charset="-122"/>
              </a:endParaRPr>
            </a:p>
          </p:txBody>
        </p:sp>
        <p:sp>
          <p:nvSpPr>
            <p:cNvPr id="104" name="Line 20">
              <a:extLst>
                <a:ext uri="{FF2B5EF4-FFF2-40B4-BE49-F238E27FC236}">
                  <a16:creationId xmlns:a16="http://schemas.microsoft.com/office/drawing/2014/main" id="{FE665488-F905-4046-A8A1-B6EB03F27F9B}"/>
                </a:ext>
              </a:extLst>
            </p:cNvPr>
            <p:cNvSpPr>
              <a:spLocks noChangeShapeType="1"/>
            </p:cNvSpPr>
            <p:nvPr/>
          </p:nvSpPr>
          <p:spPr bwMode="auto">
            <a:xfrm>
              <a:off x="3336593" y="1060317"/>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5" name="Line 23">
              <a:extLst>
                <a:ext uri="{FF2B5EF4-FFF2-40B4-BE49-F238E27FC236}">
                  <a16:creationId xmlns:a16="http://schemas.microsoft.com/office/drawing/2014/main" id="{F3D46CEC-1418-4AE2-A3D0-63B3D012C9DE}"/>
                </a:ext>
              </a:extLst>
            </p:cNvPr>
            <p:cNvSpPr>
              <a:spLocks noChangeShapeType="1"/>
            </p:cNvSpPr>
            <p:nvPr/>
          </p:nvSpPr>
          <p:spPr bwMode="auto">
            <a:xfrm>
              <a:off x="4999642" y="1049205"/>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6" name="Text Box 24">
              <a:extLst>
                <a:ext uri="{FF2B5EF4-FFF2-40B4-BE49-F238E27FC236}">
                  <a16:creationId xmlns:a16="http://schemas.microsoft.com/office/drawing/2014/main" id="{4D91CEC9-CEF9-4D66-9F60-451363C50A66}"/>
                </a:ext>
              </a:extLst>
            </p:cNvPr>
            <p:cNvSpPr txBox="1">
              <a:spLocks noChangeArrowheads="1"/>
            </p:cNvSpPr>
            <p:nvPr/>
          </p:nvSpPr>
          <p:spPr bwMode="auto">
            <a:xfrm>
              <a:off x="1887338" y="1098417"/>
              <a:ext cx="1449255"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目的地址</a:t>
              </a:r>
              <a:endParaRPr kumimoji="1" lang="en-US" altLang="zh-CN" sz="2000" dirty="0">
                <a:latin typeface="微软雅黑" panose="020B0503020204020204" pitchFamily="34" charset="-122"/>
                <a:ea typeface="微软雅黑" panose="020B0503020204020204" pitchFamily="34" charset="-122"/>
              </a:endParaRPr>
            </a:p>
          </p:txBody>
        </p:sp>
        <p:sp>
          <p:nvSpPr>
            <p:cNvPr id="107" name="Text Box 29">
              <a:extLst>
                <a:ext uri="{FF2B5EF4-FFF2-40B4-BE49-F238E27FC236}">
                  <a16:creationId xmlns:a16="http://schemas.microsoft.com/office/drawing/2014/main" id="{E16896D7-98EC-4A46-AD16-818E07DF4308}"/>
                </a:ext>
              </a:extLst>
            </p:cNvPr>
            <p:cNvSpPr txBox="1">
              <a:spLocks noChangeArrowheads="1"/>
            </p:cNvSpPr>
            <p:nvPr/>
          </p:nvSpPr>
          <p:spPr bwMode="auto">
            <a:xfrm>
              <a:off x="9260988" y="1095182"/>
              <a:ext cx="737772"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rPr>
                <a:t>FCS</a:t>
              </a:r>
            </a:p>
          </p:txBody>
        </p:sp>
        <p:sp>
          <p:nvSpPr>
            <p:cNvPr id="108" name="Rectangle 32">
              <a:extLst>
                <a:ext uri="{FF2B5EF4-FFF2-40B4-BE49-F238E27FC236}">
                  <a16:creationId xmlns:a16="http://schemas.microsoft.com/office/drawing/2014/main" id="{684E1977-FCE8-440E-BBDC-B251F769E3A9}"/>
                </a:ext>
              </a:extLst>
            </p:cNvPr>
            <p:cNvSpPr>
              <a:spLocks noChangeArrowheads="1"/>
            </p:cNvSpPr>
            <p:nvPr/>
          </p:nvSpPr>
          <p:spPr bwMode="auto">
            <a:xfrm>
              <a:off x="6087080" y="1060316"/>
              <a:ext cx="2898775" cy="548176"/>
            </a:xfrm>
            <a:prstGeom prst="rect">
              <a:avLst/>
            </a:prstGeom>
            <a:solidFill>
              <a:schemeClr val="accent6">
                <a:lumMod val="20000"/>
                <a:lumOff val="80000"/>
              </a:schemeClr>
            </a:solidFill>
            <a:ln>
              <a:noFill/>
            </a:ln>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09" name="Text Box 33">
              <a:extLst>
                <a:ext uri="{FF2B5EF4-FFF2-40B4-BE49-F238E27FC236}">
                  <a16:creationId xmlns:a16="http://schemas.microsoft.com/office/drawing/2014/main" id="{0649C6CC-C998-450C-A3C7-11856B8FA748}"/>
                </a:ext>
              </a:extLst>
            </p:cNvPr>
            <p:cNvSpPr txBox="1">
              <a:spLocks noChangeArrowheads="1"/>
            </p:cNvSpPr>
            <p:nvPr/>
          </p:nvSpPr>
          <p:spPr bwMode="auto">
            <a:xfrm>
              <a:off x="5169268" y="1098417"/>
              <a:ext cx="786571"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类型</a:t>
              </a:r>
            </a:p>
          </p:txBody>
        </p:sp>
        <p:sp>
          <p:nvSpPr>
            <p:cNvPr id="110" name="Text Box 34">
              <a:extLst>
                <a:ext uri="{FF2B5EF4-FFF2-40B4-BE49-F238E27FC236}">
                  <a16:creationId xmlns:a16="http://schemas.microsoft.com/office/drawing/2014/main" id="{BBC1AB87-F827-4784-B163-8085F074D741}"/>
                </a:ext>
              </a:extLst>
            </p:cNvPr>
            <p:cNvSpPr txBox="1">
              <a:spLocks noChangeArrowheads="1"/>
            </p:cNvSpPr>
            <p:nvPr/>
          </p:nvSpPr>
          <p:spPr bwMode="auto">
            <a:xfrm>
              <a:off x="6776973" y="1098417"/>
              <a:ext cx="1400514" cy="459513"/>
            </a:xfrm>
            <a:prstGeom prst="rect">
              <a:avLst/>
            </a:prstGeom>
            <a:solidFill>
              <a:schemeClr val="accent6">
                <a:lumMod val="20000"/>
                <a:lumOff val="80000"/>
              </a:schemeClr>
            </a:solidFill>
            <a:ln w="9525">
              <a:noFill/>
              <a:miter lim="800000"/>
              <a:headEnd/>
              <a:tailEnd/>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err="1">
                  <a:latin typeface="微软雅黑" panose="020B0503020204020204" pitchFamily="34" charset="-122"/>
                  <a:ea typeface="微软雅黑" panose="020B0503020204020204" pitchFamily="34" charset="-122"/>
                </a:rPr>
                <a:t>PPPoE</a:t>
              </a:r>
              <a:r>
                <a:rPr kumimoji="1" lang="zh-CN" altLang="en-US" sz="2000" dirty="0">
                  <a:latin typeface="微软雅黑" panose="020B0503020204020204" pitchFamily="34" charset="-122"/>
                  <a:ea typeface="微软雅黑" panose="020B0503020204020204" pitchFamily="34" charset="-122"/>
                </a:rPr>
                <a:t>帧</a:t>
              </a:r>
            </a:p>
          </p:txBody>
        </p:sp>
        <p:sp>
          <p:nvSpPr>
            <p:cNvPr id="111" name="Line 40">
              <a:extLst>
                <a:ext uri="{FF2B5EF4-FFF2-40B4-BE49-F238E27FC236}">
                  <a16:creationId xmlns:a16="http://schemas.microsoft.com/office/drawing/2014/main" id="{3C605896-6460-49EA-8E34-F2ED9A69C265}"/>
                </a:ext>
              </a:extLst>
            </p:cNvPr>
            <p:cNvSpPr>
              <a:spLocks noChangeShapeType="1"/>
            </p:cNvSpPr>
            <p:nvPr/>
          </p:nvSpPr>
          <p:spPr bwMode="auto">
            <a:xfrm>
              <a:off x="8985855" y="1020630"/>
              <a:ext cx="0" cy="59531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2" name="Line 41">
              <a:extLst>
                <a:ext uri="{FF2B5EF4-FFF2-40B4-BE49-F238E27FC236}">
                  <a16:creationId xmlns:a16="http://schemas.microsoft.com/office/drawing/2014/main" id="{054108C7-E931-440D-9D51-A606E404CABE}"/>
                </a:ext>
              </a:extLst>
            </p:cNvPr>
            <p:cNvSpPr>
              <a:spLocks noChangeShapeType="1"/>
            </p:cNvSpPr>
            <p:nvPr/>
          </p:nvSpPr>
          <p:spPr bwMode="auto">
            <a:xfrm>
              <a:off x="6087080" y="1060317"/>
              <a:ext cx="0" cy="555625"/>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13" name="Text Box 24">
              <a:extLst>
                <a:ext uri="{FF2B5EF4-FFF2-40B4-BE49-F238E27FC236}">
                  <a16:creationId xmlns:a16="http://schemas.microsoft.com/office/drawing/2014/main" id="{18176918-6B27-4AB9-884C-11DF36A83DF0}"/>
                </a:ext>
              </a:extLst>
            </p:cNvPr>
            <p:cNvSpPr txBox="1">
              <a:spLocks noChangeArrowheads="1"/>
            </p:cNvSpPr>
            <p:nvPr/>
          </p:nvSpPr>
          <p:spPr bwMode="auto">
            <a:xfrm>
              <a:off x="3559998" y="1107392"/>
              <a:ext cx="1292005"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源地址</a:t>
              </a:r>
              <a:endParaRPr kumimoji="1" lang="en-US" altLang="zh-CN" sz="2000" dirty="0">
                <a:latin typeface="微软雅黑" panose="020B0503020204020204" pitchFamily="34" charset="-122"/>
                <a:ea typeface="微软雅黑" panose="020B0503020204020204" pitchFamily="34" charset="-122"/>
              </a:endParaRPr>
            </a:p>
          </p:txBody>
        </p:sp>
        <p:sp>
          <p:nvSpPr>
            <p:cNvPr id="114" name="Text Box 9">
              <a:extLst>
                <a:ext uri="{FF2B5EF4-FFF2-40B4-BE49-F238E27FC236}">
                  <a16:creationId xmlns:a16="http://schemas.microsoft.com/office/drawing/2014/main" id="{8020E34E-0509-4A35-A7F5-2FAC5EB9E379}"/>
                </a:ext>
              </a:extLst>
            </p:cNvPr>
            <p:cNvSpPr txBox="1">
              <a:spLocks noChangeArrowheads="1"/>
            </p:cNvSpPr>
            <p:nvPr/>
          </p:nvSpPr>
          <p:spPr bwMode="auto">
            <a:xfrm>
              <a:off x="1343814" y="1665589"/>
              <a:ext cx="786571"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字节</a:t>
              </a:r>
            </a:p>
          </p:txBody>
        </p:sp>
        <p:sp>
          <p:nvSpPr>
            <p:cNvPr id="115" name="Text Box 5">
              <a:extLst>
                <a:ext uri="{FF2B5EF4-FFF2-40B4-BE49-F238E27FC236}">
                  <a16:creationId xmlns:a16="http://schemas.microsoft.com/office/drawing/2014/main" id="{E3FD1936-DD93-4CC9-B0CB-ADFC26F814F2}"/>
                </a:ext>
              </a:extLst>
            </p:cNvPr>
            <p:cNvSpPr txBox="1">
              <a:spLocks noChangeArrowheads="1"/>
            </p:cNvSpPr>
            <p:nvPr/>
          </p:nvSpPr>
          <p:spPr bwMode="auto">
            <a:xfrm>
              <a:off x="2430380" y="1687942"/>
              <a:ext cx="7640855" cy="4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rPr>
                <a:t>6	       6	           2			         4</a:t>
              </a:r>
            </a:p>
          </p:txBody>
        </p:sp>
      </p:grpSp>
      <p:cxnSp>
        <p:nvCxnSpPr>
          <p:cNvPr id="81" name="直接连接符 80">
            <a:extLst>
              <a:ext uri="{FF2B5EF4-FFF2-40B4-BE49-F238E27FC236}">
                <a16:creationId xmlns:a16="http://schemas.microsoft.com/office/drawing/2014/main" id="{2A3BB1B1-E206-4A9E-BFF7-706904725418}"/>
              </a:ext>
            </a:extLst>
          </p:cNvPr>
          <p:cNvCxnSpPr>
            <a:cxnSpLocks/>
            <a:endCxn id="111" idx="0"/>
          </p:cNvCxnSpPr>
          <p:nvPr/>
        </p:nvCxnSpPr>
        <p:spPr>
          <a:xfrm flipH="1">
            <a:off x="8664758" y="3223168"/>
            <a:ext cx="1805240" cy="758835"/>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1D9A0A2-ADA4-4F47-B314-B22CFF538472}"/>
              </a:ext>
            </a:extLst>
          </p:cNvPr>
          <p:cNvCxnSpPr>
            <a:endCxn id="103" idx="0"/>
          </p:cNvCxnSpPr>
          <p:nvPr/>
        </p:nvCxnSpPr>
        <p:spPr>
          <a:xfrm>
            <a:off x="2826823" y="3246810"/>
            <a:ext cx="3250310" cy="760074"/>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1C10167-BC39-451A-86AC-A7E2FEB73315}"/>
              </a:ext>
            </a:extLst>
          </p:cNvPr>
          <p:cNvSpPr txBox="1"/>
          <p:nvPr/>
        </p:nvSpPr>
        <p:spPr>
          <a:xfrm>
            <a:off x="755335" y="4057549"/>
            <a:ext cx="1553853" cy="400110"/>
          </a:xfrm>
          <a:prstGeom prst="rect">
            <a:avLst/>
          </a:prstGeom>
          <a:noFill/>
        </p:spPr>
        <p:txBody>
          <a:bodyPr wrap="square" rtlCol="0">
            <a:spAutoFit/>
          </a:bodyPr>
          <a:lstStyle/>
          <a:p>
            <a:pPr algn="r"/>
            <a:r>
              <a:rPr kumimoji="1" lang="en-US" altLang="zh-CN" sz="2000" dirty="0">
                <a:latin typeface="微软雅黑" panose="020B0503020204020204" pitchFamily="34" charset="-122"/>
                <a:ea typeface="微软雅黑" panose="020B0503020204020204" pitchFamily="34" charset="-122"/>
              </a:rPr>
              <a:t>Ethernet</a:t>
            </a:r>
            <a:r>
              <a:rPr lang="zh-CN" altLang="en-US" sz="2000" dirty="0">
                <a:latin typeface="微软雅黑" panose="020B0503020204020204" pitchFamily="34" charset="-122"/>
                <a:ea typeface="微软雅黑" panose="020B0503020204020204" pitchFamily="34" charset="-122"/>
              </a:rPr>
              <a:t>帧</a:t>
            </a:r>
          </a:p>
        </p:txBody>
      </p:sp>
      <p:grpSp>
        <p:nvGrpSpPr>
          <p:cNvPr id="15" name="组合 14"/>
          <p:cNvGrpSpPr/>
          <p:nvPr/>
        </p:nvGrpSpPr>
        <p:grpSpPr>
          <a:xfrm>
            <a:off x="1219200" y="2345588"/>
            <a:ext cx="9281321" cy="877581"/>
            <a:chOff x="1636218" y="4232308"/>
            <a:chExt cx="9281321" cy="877581"/>
          </a:xfrm>
        </p:grpSpPr>
        <p:sp>
          <p:nvSpPr>
            <p:cNvPr id="85" name="Text Box 5">
              <a:extLst>
                <a:ext uri="{FF2B5EF4-FFF2-40B4-BE49-F238E27FC236}">
                  <a16:creationId xmlns:a16="http://schemas.microsoft.com/office/drawing/2014/main" id="{123F1DDA-6AC6-41B0-AF66-36D67649DB48}"/>
                </a:ext>
              </a:extLst>
            </p:cNvPr>
            <p:cNvSpPr txBox="1">
              <a:spLocks noChangeArrowheads="1"/>
            </p:cNvSpPr>
            <p:nvPr/>
          </p:nvSpPr>
          <p:spPr bwMode="auto">
            <a:xfrm>
              <a:off x="3515330" y="4238847"/>
              <a:ext cx="59576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rPr>
                <a:t>4           4             8               16             16</a:t>
              </a:r>
            </a:p>
          </p:txBody>
        </p:sp>
        <p:sp>
          <p:nvSpPr>
            <p:cNvPr id="86" name="Text Box 9">
              <a:extLst>
                <a:ext uri="{FF2B5EF4-FFF2-40B4-BE49-F238E27FC236}">
                  <a16:creationId xmlns:a16="http://schemas.microsoft.com/office/drawing/2014/main" id="{F6759E97-B6FC-4436-8196-8F16A2D6C37D}"/>
                </a:ext>
              </a:extLst>
            </p:cNvPr>
            <p:cNvSpPr txBox="1">
              <a:spLocks noChangeArrowheads="1"/>
            </p:cNvSpPr>
            <p:nvPr/>
          </p:nvSpPr>
          <p:spPr bwMode="auto">
            <a:xfrm>
              <a:off x="2652696" y="4232308"/>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rPr>
                <a:t>比特</a:t>
              </a:r>
            </a:p>
          </p:txBody>
        </p:sp>
        <p:sp>
          <p:nvSpPr>
            <p:cNvPr id="98"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6503080" y="4617067"/>
              <a:ext cx="1301409" cy="490453"/>
            </a:xfrm>
            <a:prstGeom prst="rect">
              <a:avLst/>
            </a:prstGeom>
            <a:solidFill>
              <a:schemeClr val="accent6">
                <a:lumMod val="20000"/>
                <a:lumOff val="80000"/>
              </a:schemeClr>
            </a:solidFill>
            <a:ln>
              <a:solidFill>
                <a:srgbClr val="00B0F0"/>
              </a:solidFill>
            </a:ln>
            <a:effectLst/>
            <a:ex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rPr>
                <a:t>会话</a:t>
              </a:r>
              <a:r>
                <a:rPr lang="en-US" altLang="zh-CN" sz="2000" dirty="0">
                  <a:solidFill>
                    <a:schemeClr val="tx1"/>
                  </a:solidFill>
                </a:rPr>
                <a:t>ID</a:t>
              </a:r>
              <a:endParaRPr lang="zh-CN" altLang="en-US" sz="2000" dirty="0">
                <a:solidFill>
                  <a:schemeClr val="tx1"/>
                </a:solidFill>
              </a:endParaRPr>
            </a:p>
          </p:txBody>
        </p:sp>
        <p:sp>
          <p:nvSpPr>
            <p:cNvPr id="83" name="文本框 82">
              <a:extLst>
                <a:ext uri="{FF2B5EF4-FFF2-40B4-BE49-F238E27FC236}">
                  <a16:creationId xmlns:a16="http://schemas.microsoft.com/office/drawing/2014/main" id="{4A97A835-86D2-46BB-812E-637A8EA199F8}"/>
                </a:ext>
              </a:extLst>
            </p:cNvPr>
            <p:cNvSpPr txBox="1"/>
            <p:nvPr/>
          </p:nvSpPr>
          <p:spPr>
            <a:xfrm>
              <a:off x="1636218" y="4661363"/>
              <a:ext cx="1519685" cy="400110"/>
            </a:xfrm>
            <a:prstGeom prst="rect">
              <a:avLst/>
            </a:prstGeom>
            <a:noFill/>
          </p:spPr>
          <p:txBody>
            <a:bodyPr wrap="square" rtlCol="0">
              <a:spAutoFit/>
            </a:bodyPr>
            <a:lstStyle/>
            <a:p>
              <a:pPr algn="ctr"/>
              <a:r>
                <a:rPr lang="en-US" altLang="zh-CN" sz="2000" dirty="0" err="1">
                  <a:latin typeface="微软雅黑" panose="020B0503020204020204" pitchFamily="34" charset="-122"/>
                  <a:ea typeface="微软雅黑" panose="020B0503020204020204" pitchFamily="34" charset="-122"/>
                </a:rPr>
                <a:t>PPPoE</a:t>
              </a:r>
              <a:r>
                <a:rPr lang="zh-CN" altLang="en-US" sz="2000" dirty="0">
                  <a:latin typeface="微软雅黑" panose="020B0503020204020204" pitchFamily="34" charset="-122"/>
                  <a:ea typeface="微软雅黑" panose="020B0503020204020204" pitchFamily="34" charset="-122"/>
                </a:rPr>
                <a:t>报文</a:t>
              </a:r>
            </a:p>
          </p:txBody>
        </p:sp>
        <p:sp>
          <p:nvSpPr>
            <p:cNvPr id="8" name="文本框 7"/>
            <p:cNvSpPr txBox="1"/>
            <p:nvPr/>
          </p:nvSpPr>
          <p:spPr>
            <a:xfrm>
              <a:off x="3185317" y="4613584"/>
              <a:ext cx="1029033"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a:r>
                <a:rPr kumimoji="1" lang="zh-CN" altLang="en-US" sz="2000" dirty="0"/>
                <a:t>版本号</a:t>
              </a:r>
              <a:endParaRPr kumimoji="1" lang="en-US" altLang="zh-CN" sz="2000" dirty="0"/>
            </a:p>
          </p:txBody>
        </p:sp>
        <p:sp>
          <p:nvSpPr>
            <p:cNvPr id="47" name="文本框 46"/>
            <p:cNvSpPr txBox="1"/>
            <p:nvPr/>
          </p:nvSpPr>
          <p:spPr>
            <a:xfrm>
              <a:off x="4174532" y="4618143"/>
              <a:ext cx="984497"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a:r>
                <a:rPr kumimoji="1" lang="zh-CN" altLang="en-US" sz="2000" dirty="0"/>
                <a:t>类型</a:t>
              </a:r>
              <a:endParaRPr kumimoji="1" lang="en-US" altLang="zh-CN" sz="2000" dirty="0"/>
            </a:p>
          </p:txBody>
        </p:sp>
        <p:sp>
          <p:nvSpPr>
            <p:cNvPr id="48" name="文本框 47"/>
            <p:cNvSpPr txBox="1"/>
            <p:nvPr/>
          </p:nvSpPr>
          <p:spPr>
            <a:xfrm>
              <a:off x="5165938" y="4623554"/>
              <a:ext cx="1344698"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a:r>
                <a:rPr kumimoji="1" lang="zh-CN" altLang="en-US" sz="2000" dirty="0"/>
                <a:t>代码</a:t>
              </a:r>
              <a:endParaRPr kumimoji="1" lang="en-US" altLang="zh-CN" sz="2000" dirty="0"/>
            </a:p>
          </p:txBody>
        </p:sp>
        <p:sp>
          <p:nvSpPr>
            <p:cNvPr id="49"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7804490" y="4621186"/>
              <a:ext cx="1264966" cy="484581"/>
            </a:xfrm>
            <a:prstGeom prst="rect">
              <a:avLst/>
            </a:prstGeom>
            <a:solidFill>
              <a:schemeClr val="accent6">
                <a:lumMod val="20000"/>
                <a:lumOff val="80000"/>
              </a:schemeClr>
            </a:solidFill>
            <a:ln>
              <a:solidFill>
                <a:srgbClr val="00B0F0"/>
              </a:solidFill>
            </a:ln>
            <a:effectLst/>
            <a:ex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rPr>
                <a:t>长度</a:t>
              </a:r>
            </a:p>
          </p:txBody>
        </p:sp>
        <p:sp>
          <p:nvSpPr>
            <p:cNvPr id="50"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9069456" y="4612947"/>
              <a:ext cx="1848083" cy="496942"/>
            </a:xfrm>
            <a:prstGeom prst="rect">
              <a:avLst/>
            </a:prstGeom>
            <a:solidFill>
              <a:schemeClr val="accent4">
                <a:lumMod val="20000"/>
                <a:lumOff val="80000"/>
              </a:schemeClr>
            </a:solidFill>
            <a:ln>
              <a:solidFill>
                <a:srgbClr val="00B0F0"/>
              </a:solidFill>
            </a:ln>
            <a:effectLst/>
            <a:ex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rPr>
                <a:t>有效载荷</a:t>
              </a:r>
            </a:p>
          </p:txBody>
        </p:sp>
      </p:grpSp>
      <p:sp>
        <p:nvSpPr>
          <p:cNvPr id="41" name="AutoShape 54"/>
          <p:cNvSpPr>
            <a:spLocks noChangeArrowheads="1"/>
          </p:cNvSpPr>
          <p:nvPr/>
        </p:nvSpPr>
        <p:spPr bwMode="auto">
          <a:xfrm>
            <a:off x="5723976" y="5394140"/>
            <a:ext cx="4447646" cy="930536"/>
          </a:xfrm>
          <a:prstGeom prst="wedgeRoundRectCallout">
            <a:avLst>
              <a:gd name="adj1" fmla="val -49759"/>
              <a:gd name="adj2" fmla="val -145248"/>
              <a:gd name="adj3" fmla="val 16667"/>
            </a:avLst>
          </a:prstGeom>
          <a:solidFill>
            <a:schemeClr val="accent2">
              <a:lumMod val="20000"/>
              <a:lumOff val="80000"/>
            </a:schemeClr>
          </a:solidFill>
          <a:ln w="9525">
            <a:solidFill>
              <a:schemeClr val="tx1"/>
            </a:solidFill>
            <a:miter lim="800000"/>
            <a:headEnd/>
            <a:tailEnd/>
          </a:ln>
          <a:effectLst/>
          <a:extLst/>
        </p:spPr>
        <p:txBody>
          <a:bodyPr/>
          <a:lstStyle/>
          <a:p>
            <a:pPr>
              <a:lnSpc>
                <a:spcPts val="3000"/>
              </a:lnSpc>
            </a:pPr>
            <a:r>
              <a:rPr lang="en-US" altLang="zh-CN" sz="2000" dirty="0">
                <a:latin typeface="微软雅黑" panose="020B0503020204020204" pitchFamily="34" charset="-122"/>
                <a:ea typeface="微软雅黑" panose="020B0503020204020204" pitchFamily="34" charset="-122"/>
              </a:rPr>
              <a:t>0x8863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Discovery</a:t>
            </a:r>
            <a:r>
              <a:rPr lang="zh-CN" altLang="en-US" sz="2000" dirty="0">
                <a:latin typeface="微软雅黑" panose="020B0503020204020204" pitchFamily="34" charset="-122"/>
                <a:ea typeface="微软雅黑" panose="020B0503020204020204" pitchFamily="34" charset="-122"/>
              </a:rPr>
              <a:t>阶段或拆链阶段</a:t>
            </a:r>
          </a:p>
          <a:p>
            <a:pPr>
              <a:lnSpc>
                <a:spcPts val="3000"/>
              </a:lnSpc>
            </a:pPr>
            <a:r>
              <a:rPr lang="en-US" altLang="zh-CN" sz="2000" dirty="0">
                <a:latin typeface="微软雅黑" panose="020B0503020204020204" pitchFamily="34" charset="-122"/>
                <a:ea typeface="微软雅黑" panose="020B0503020204020204" pitchFamily="34" charset="-122"/>
              </a:rPr>
              <a:t>0x8864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Session</a:t>
            </a:r>
            <a:r>
              <a:rPr lang="zh-CN" altLang="en-US" sz="2000" dirty="0">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31525073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BBC32-6855-3B4C-A419-59E650207471}"/>
              </a:ext>
            </a:extLst>
          </p:cNvPr>
          <p:cNvSpPr>
            <a:spLocks noGrp="1"/>
          </p:cNvSpPr>
          <p:nvPr>
            <p:ph type="title"/>
          </p:nvPr>
        </p:nvSpPr>
        <p:spPr/>
        <p:txBody>
          <a:bodyPr/>
          <a:lstStyle/>
          <a:p>
            <a:r>
              <a:rPr kumimoji="1" lang="en-US" altLang="zh-CN" dirty="0" err="1"/>
              <a:t>PPPoE</a:t>
            </a:r>
            <a:r>
              <a:rPr kumimoji="1" lang="zh-CN" altLang="en-US" dirty="0"/>
              <a:t>报文格式</a:t>
            </a:r>
          </a:p>
        </p:txBody>
      </p:sp>
      <p:sp>
        <p:nvSpPr>
          <p:cNvPr id="3" name="内容占位符 2">
            <a:extLst>
              <a:ext uri="{FF2B5EF4-FFF2-40B4-BE49-F238E27FC236}">
                <a16:creationId xmlns:a16="http://schemas.microsoft.com/office/drawing/2014/main" id="{BC1704A9-D724-AC4E-B209-1FDBE1F4743B}"/>
              </a:ext>
            </a:extLst>
          </p:cNvPr>
          <p:cNvSpPr>
            <a:spLocks noGrp="1"/>
          </p:cNvSpPr>
          <p:nvPr>
            <p:ph idx="1"/>
          </p:nvPr>
        </p:nvSpPr>
        <p:spPr>
          <a:xfrm>
            <a:off x="838200" y="1488830"/>
            <a:ext cx="6500446" cy="4407877"/>
          </a:xfrm>
        </p:spPr>
        <p:txBody>
          <a:bodyPr>
            <a:normAutofit/>
          </a:bodyPr>
          <a:lstStyle/>
          <a:p>
            <a:pPr>
              <a:lnSpc>
                <a:spcPts val="3800"/>
              </a:lnSpc>
            </a:pPr>
            <a:r>
              <a:rPr kumimoji="1" lang="zh-CN" altLang="en-US" sz="2400" dirty="0"/>
              <a:t>版本号：</a:t>
            </a:r>
            <a:r>
              <a:rPr kumimoji="1" lang="en-US" altLang="zh-CN" sz="2400" dirty="0" err="1"/>
              <a:t>PPPoE</a:t>
            </a:r>
            <a:r>
              <a:rPr kumimoji="1" lang="en-US" altLang="zh-CN" sz="2400" dirty="0"/>
              <a:t> </a:t>
            </a:r>
            <a:r>
              <a:rPr kumimoji="1" lang="zh-CN" altLang="en-US" sz="2400" dirty="0"/>
              <a:t>版本号，值为 </a:t>
            </a:r>
            <a:r>
              <a:rPr kumimoji="1" lang="en-US" altLang="zh-CN" sz="2400" dirty="0"/>
              <a:t>0x1</a:t>
            </a:r>
            <a:endParaRPr kumimoji="1" lang="zh-CN" altLang="en-US" sz="2400" dirty="0"/>
          </a:p>
          <a:p>
            <a:pPr>
              <a:lnSpc>
                <a:spcPts val="3800"/>
              </a:lnSpc>
            </a:pPr>
            <a:r>
              <a:rPr kumimoji="1" lang="zh-CN" altLang="en-US" sz="2400" dirty="0"/>
              <a:t>类型：</a:t>
            </a:r>
            <a:r>
              <a:rPr kumimoji="1" lang="en-US" altLang="zh-CN" sz="2400" dirty="0" err="1"/>
              <a:t>PPPoE</a:t>
            </a:r>
            <a:r>
              <a:rPr kumimoji="1" lang="en-US" altLang="zh-CN" sz="2400" dirty="0"/>
              <a:t> </a:t>
            </a:r>
            <a:r>
              <a:rPr kumimoji="1" lang="zh-CN" altLang="en-US" sz="2400" dirty="0"/>
              <a:t>类型，值为 </a:t>
            </a:r>
            <a:r>
              <a:rPr kumimoji="1" lang="en-US" altLang="zh-CN" sz="2400" dirty="0"/>
              <a:t>0x1</a:t>
            </a:r>
          </a:p>
          <a:p>
            <a:pPr>
              <a:lnSpc>
                <a:spcPts val="3800"/>
              </a:lnSpc>
            </a:pPr>
            <a:r>
              <a:rPr lang="zh-CN" altLang="en-US" sz="2400" dirty="0"/>
              <a:t>代码：</a:t>
            </a:r>
            <a:r>
              <a:rPr lang="en-US" altLang="zh-CN" sz="2400" dirty="0" err="1"/>
              <a:t>PPPoE</a:t>
            </a:r>
            <a:r>
              <a:rPr lang="en-US" altLang="zh-CN" sz="2400" dirty="0"/>
              <a:t> </a:t>
            </a:r>
            <a:r>
              <a:rPr lang="zh-CN" altLang="en-US" sz="2400" dirty="0"/>
              <a:t>报文类型</a:t>
            </a:r>
            <a:endParaRPr lang="en-US" altLang="zh-CN" sz="2400" dirty="0"/>
          </a:p>
          <a:p>
            <a:pPr>
              <a:lnSpc>
                <a:spcPts val="3800"/>
              </a:lnSpc>
            </a:pPr>
            <a:r>
              <a:rPr kumimoji="1" lang="zh-CN" altLang="en-US" sz="2400" dirty="0"/>
              <a:t>会话</a:t>
            </a:r>
            <a:r>
              <a:rPr kumimoji="1" lang="en-US" altLang="zh-CN" sz="2400" dirty="0"/>
              <a:t>ID</a:t>
            </a:r>
            <a:r>
              <a:rPr kumimoji="1" lang="zh-CN" altLang="en-US" sz="2400" dirty="0"/>
              <a:t>：</a:t>
            </a:r>
            <a:endParaRPr kumimoji="1" lang="en-US" altLang="zh-CN" sz="2400" dirty="0"/>
          </a:p>
          <a:p>
            <a:pPr lvl="1">
              <a:lnSpc>
                <a:spcPts val="3800"/>
              </a:lnSpc>
            </a:pPr>
            <a:r>
              <a:rPr kumimoji="1" lang="zh-CN" altLang="en-US" sz="2000" dirty="0"/>
              <a:t>分配的</a:t>
            </a:r>
            <a:r>
              <a:rPr kumimoji="1" lang="en-US" altLang="zh-CN" sz="2000" dirty="0" err="1"/>
              <a:t>PPPoE</a:t>
            </a:r>
            <a:r>
              <a:rPr kumimoji="1" lang="zh-CN" altLang="en-US" sz="2000" dirty="0"/>
              <a:t>会话</a:t>
            </a:r>
            <a:r>
              <a:rPr kumimoji="1" lang="en-US" altLang="zh-CN" sz="2000" dirty="0"/>
              <a:t>ID</a:t>
            </a:r>
          </a:p>
          <a:p>
            <a:pPr lvl="1">
              <a:lnSpc>
                <a:spcPts val="3800"/>
              </a:lnSpc>
            </a:pPr>
            <a:r>
              <a:rPr kumimoji="1" lang="zh-CN" altLang="en-US" sz="2000" dirty="0"/>
              <a:t>与以太源地址和目的地址一起定义了一个会话</a:t>
            </a:r>
            <a:endParaRPr kumimoji="1" lang="en-US" altLang="zh-CN" sz="2000" dirty="0"/>
          </a:p>
          <a:p>
            <a:pPr>
              <a:lnSpc>
                <a:spcPts val="3800"/>
              </a:lnSpc>
            </a:pPr>
            <a:r>
              <a:rPr kumimoji="1" lang="zh-CN" altLang="en-US" sz="2400" dirty="0"/>
              <a:t>长度：定义有效载荷长度</a:t>
            </a:r>
          </a:p>
        </p:txBody>
      </p:sp>
      <p:sp>
        <p:nvSpPr>
          <p:cNvPr id="7" name="灯片编号占位符 6">
            <a:extLst>
              <a:ext uri="{FF2B5EF4-FFF2-40B4-BE49-F238E27FC236}">
                <a16:creationId xmlns:a16="http://schemas.microsoft.com/office/drawing/2014/main" id="{F7B7CCDF-45A7-454A-BDB7-F2387BB7506C}"/>
              </a:ext>
            </a:extLst>
          </p:cNvPr>
          <p:cNvSpPr>
            <a:spLocks noGrp="1"/>
          </p:cNvSpPr>
          <p:nvPr>
            <p:ph type="sldNum" sz="quarter" idx="12"/>
          </p:nvPr>
        </p:nvSpPr>
        <p:spPr/>
        <p:txBody>
          <a:bodyPr/>
          <a:lstStyle/>
          <a:p>
            <a:fld id="{8D4D1E41-7A09-AB4A-A4E1-09765ADA2698}" type="slidenum">
              <a:rPr kumimoji="1" lang="zh-CN" altLang="en-US" smtClean="0"/>
              <a:t>135</a:t>
            </a:fld>
            <a:endParaRPr kumimoji="1" lang="zh-CN" altLang="en-US" dirty="0"/>
          </a:p>
        </p:txBody>
      </p:sp>
      <p:graphicFrame>
        <p:nvGraphicFramePr>
          <p:cNvPr id="6" name="表格 6">
            <a:extLst>
              <a:ext uri="{FF2B5EF4-FFF2-40B4-BE49-F238E27FC236}">
                <a16:creationId xmlns:a16="http://schemas.microsoft.com/office/drawing/2014/main" id="{1882CEC3-4F62-4723-A128-73E804DB365B}"/>
              </a:ext>
            </a:extLst>
          </p:cNvPr>
          <p:cNvGraphicFramePr>
            <a:graphicFrameLocks/>
          </p:cNvGraphicFramePr>
          <p:nvPr>
            <p:extLst>
              <p:ext uri="{D42A27DB-BD31-4B8C-83A1-F6EECF244321}">
                <p14:modId xmlns:p14="http://schemas.microsoft.com/office/powerpoint/2010/main" val="3327623573"/>
              </p:ext>
            </p:extLst>
          </p:nvPr>
        </p:nvGraphicFramePr>
        <p:xfrm>
          <a:off x="7377135" y="1780232"/>
          <a:ext cx="4302369" cy="2968374"/>
        </p:xfrm>
        <a:graphic>
          <a:graphicData uri="http://schemas.openxmlformats.org/drawingml/2006/table">
            <a:tbl>
              <a:tblPr firstRow="1" bandRow="1">
                <a:tableStyleId>{5C22544A-7EE6-4342-B048-85BDC9FD1C3A}</a:tableStyleId>
              </a:tblPr>
              <a:tblGrid>
                <a:gridCol w="1478919">
                  <a:extLst>
                    <a:ext uri="{9D8B030D-6E8A-4147-A177-3AD203B41FA5}">
                      <a16:colId xmlns:a16="http://schemas.microsoft.com/office/drawing/2014/main" val="4150901823"/>
                    </a:ext>
                  </a:extLst>
                </a:gridCol>
                <a:gridCol w="2823450">
                  <a:extLst>
                    <a:ext uri="{9D8B030D-6E8A-4147-A177-3AD203B41FA5}">
                      <a16:colId xmlns:a16="http://schemas.microsoft.com/office/drawing/2014/main" val="2375920793"/>
                    </a:ext>
                  </a:extLst>
                </a:gridCol>
              </a:tblGrid>
              <a:tr h="494602">
                <a:tc>
                  <a:txBody>
                    <a:bodyPr/>
                    <a:lstStyle/>
                    <a:p>
                      <a:pPr algn="ctr">
                        <a:lnSpc>
                          <a:spcPct val="150000"/>
                        </a:lnSpc>
                        <a:spcBef>
                          <a:spcPts val="600"/>
                        </a:spcBef>
                        <a:spcAft>
                          <a:spcPts val="600"/>
                        </a:spcAft>
                      </a:pPr>
                      <a:r>
                        <a:rPr kumimoji="1" lang="zh-CN" altLang="en-US" sz="2000" b="0" dirty="0">
                          <a:solidFill>
                            <a:schemeClr val="tx1"/>
                          </a:solidFill>
                          <a:latin typeface="微软雅黑" panose="020B0503020204020204" pitchFamily="34" charset="-122"/>
                          <a:ea typeface="微软雅黑" panose="020B0503020204020204" pitchFamily="34" charset="-122"/>
                        </a:rPr>
                        <a:t>代码值</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spcBef>
                          <a:spcPts val="600"/>
                        </a:spcBef>
                        <a:spcAft>
                          <a:spcPts val="600"/>
                        </a:spcAft>
                      </a:pPr>
                      <a:r>
                        <a:rPr lang="en-US" altLang="zh-CN" sz="2000" b="0" err="1">
                          <a:solidFill>
                            <a:schemeClr val="tx1"/>
                          </a:solidFill>
                          <a:latin typeface="微软雅黑" panose="020B0503020204020204" pitchFamily="34" charset="-122"/>
                          <a:ea typeface="微软雅黑" panose="020B0503020204020204" pitchFamily="34" charset="-122"/>
                        </a:rPr>
                        <a:t>PPPoE</a:t>
                      </a:r>
                      <a:r>
                        <a:rPr lang="en-US" altLang="zh-CN" sz="2000" b="0">
                          <a:solidFill>
                            <a:schemeClr val="tx1"/>
                          </a:solidFill>
                          <a:latin typeface="微软雅黑" panose="020B0503020204020204" pitchFamily="34" charset="-122"/>
                          <a:ea typeface="微软雅黑" panose="020B0503020204020204" pitchFamily="34" charset="-122"/>
                        </a:rPr>
                        <a:t> </a:t>
                      </a:r>
                      <a:r>
                        <a:rPr lang="zh-CN" altLang="en-US" sz="2000" b="0">
                          <a:solidFill>
                            <a:schemeClr val="tx1"/>
                          </a:solidFill>
                          <a:latin typeface="微软雅黑" panose="020B0503020204020204" pitchFamily="34" charset="-122"/>
                          <a:ea typeface="微软雅黑" panose="020B0503020204020204" pitchFamily="34" charset="-122"/>
                        </a:rPr>
                        <a:t>报文类型</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38575499"/>
                  </a:ext>
                </a:extLst>
              </a:tr>
              <a:tr h="494602">
                <a:tc>
                  <a:txBody>
                    <a:bodyPr/>
                    <a:lstStyle/>
                    <a:p>
                      <a:pPr algn="ctr">
                        <a:lnSpc>
                          <a:spcPct val="150000"/>
                        </a:lnSpc>
                        <a:spcBef>
                          <a:spcPts val="600"/>
                        </a:spcBef>
                        <a:spcAft>
                          <a:spcPts val="600"/>
                        </a:spcAft>
                      </a:pPr>
                      <a:r>
                        <a:rPr lang="en-US" altLang="zh-CN" sz="2000" b="0" kern="1200" dirty="0">
                          <a:solidFill>
                            <a:schemeClr val="tx1"/>
                          </a:solidFill>
                          <a:latin typeface="微软雅黑" panose="020B0503020204020204" pitchFamily="34" charset="-122"/>
                          <a:ea typeface="微软雅黑" panose="020B0503020204020204" pitchFamily="34" charset="-122"/>
                        </a:rPr>
                        <a:t>0x00</a:t>
                      </a:r>
                      <a:endParaRPr lang="zh-CN" altLang="en-US"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Bef>
                          <a:spcPts val="600"/>
                        </a:spcBef>
                        <a:spcAft>
                          <a:spcPts val="600"/>
                        </a:spcAft>
                      </a:pPr>
                      <a:r>
                        <a:rPr lang="zh-CN" altLang="en-US" sz="2000" b="0" kern="1200" dirty="0">
                          <a:solidFill>
                            <a:schemeClr val="tx1"/>
                          </a:solidFill>
                          <a:latin typeface="微软雅黑" panose="020B0503020204020204" pitchFamily="34" charset="-122"/>
                          <a:ea typeface="微软雅黑" panose="020B0503020204020204" pitchFamily="34" charset="-122"/>
                        </a:rPr>
                        <a:t>会话数据</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874693"/>
                  </a:ext>
                </a:extLst>
              </a:tr>
              <a:tr h="494602">
                <a:tc>
                  <a:txBody>
                    <a:bodyPr/>
                    <a:lstStyle/>
                    <a:p>
                      <a:pPr marL="0" lvl="1" algn="ctr"/>
                      <a:r>
                        <a:rPr lang="en-US" altLang="zh-CN" sz="2000" b="0" kern="1200" dirty="0">
                          <a:solidFill>
                            <a:schemeClr val="tx1"/>
                          </a:solidFill>
                          <a:latin typeface="微软雅黑" panose="020B0503020204020204" pitchFamily="34" charset="-122"/>
                          <a:ea typeface="微软雅黑" panose="020B0503020204020204" pitchFamily="34" charset="-122"/>
                        </a:rPr>
                        <a:t>0x09</a:t>
                      </a:r>
                      <a:endParaRPr lang="zh-CN" altLang="en-US" sz="2000" b="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rPr>
                        <a:t>PADI </a:t>
                      </a:r>
                      <a:r>
                        <a:rPr lang="zh-CN" altLang="en-US" sz="2000" b="0" kern="1200" dirty="0">
                          <a:solidFill>
                            <a:schemeClr val="tx1"/>
                          </a:solidFill>
                          <a:latin typeface="微软雅黑" panose="020B0503020204020204" pitchFamily="34" charset="-122"/>
                          <a:ea typeface="微软雅黑" panose="020B0503020204020204" pitchFamily="34" charset="-122"/>
                        </a:rPr>
                        <a:t>报文</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616782"/>
                  </a:ext>
                </a:extLst>
              </a:tr>
              <a:tr h="494602">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rPr>
                        <a:t>0x07</a:t>
                      </a:r>
                      <a:endParaRPr lang="zh-CN" altLang="en-US"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rPr>
                        <a:t>PADO </a:t>
                      </a:r>
                      <a:r>
                        <a:rPr lang="zh-CN" altLang="en-US" sz="2000" b="0" kern="1200" dirty="0">
                          <a:solidFill>
                            <a:schemeClr val="tx1"/>
                          </a:solidFill>
                          <a:latin typeface="微软雅黑" panose="020B0503020204020204" pitchFamily="34" charset="-122"/>
                          <a:ea typeface="微软雅黑" panose="020B0503020204020204" pitchFamily="34" charset="-122"/>
                        </a:rPr>
                        <a:t>或 </a:t>
                      </a:r>
                      <a:r>
                        <a:rPr lang="en-US" altLang="zh-CN" sz="2000" b="0" kern="1200" dirty="0">
                          <a:solidFill>
                            <a:schemeClr val="tx1"/>
                          </a:solidFill>
                          <a:latin typeface="微软雅黑" panose="020B0503020204020204" pitchFamily="34" charset="-122"/>
                          <a:ea typeface="微软雅黑" panose="020B0503020204020204" pitchFamily="34" charset="-122"/>
                        </a:rPr>
                        <a:t>PADT </a:t>
                      </a:r>
                      <a:r>
                        <a:rPr lang="zh-CN" altLang="en-US" sz="2000" b="0" kern="1200" dirty="0">
                          <a:solidFill>
                            <a:schemeClr val="tx1"/>
                          </a:solidFill>
                          <a:latin typeface="微软雅黑" panose="020B0503020204020204" pitchFamily="34" charset="-122"/>
                          <a:ea typeface="微软雅黑" panose="020B0503020204020204" pitchFamily="34" charset="-122"/>
                        </a:rPr>
                        <a:t>报文</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2649475"/>
                  </a:ext>
                </a:extLst>
              </a:tr>
              <a:tr h="494602">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rPr>
                        <a:t>0x19</a:t>
                      </a:r>
                      <a:endParaRPr lang="en-US" altLang="zh-CN"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tx1"/>
                          </a:solidFill>
                          <a:latin typeface="微软雅黑" panose="020B0503020204020204" pitchFamily="34" charset="-122"/>
                          <a:ea typeface="微软雅黑" panose="020B0503020204020204" pitchFamily="34" charset="-122"/>
                        </a:rPr>
                        <a:t> </a:t>
                      </a:r>
                      <a:r>
                        <a:rPr lang="en-US" altLang="zh-CN" sz="2000" b="0" kern="1200" dirty="0">
                          <a:solidFill>
                            <a:schemeClr val="tx1"/>
                          </a:solidFill>
                          <a:latin typeface="微软雅黑" panose="020B0503020204020204" pitchFamily="34" charset="-122"/>
                          <a:ea typeface="微软雅黑" panose="020B0503020204020204" pitchFamily="34" charset="-122"/>
                        </a:rPr>
                        <a:t>PADR </a:t>
                      </a:r>
                      <a:r>
                        <a:rPr lang="zh-CN" altLang="en-US" sz="2000" b="0" kern="1200" dirty="0">
                          <a:solidFill>
                            <a:schemeClr val="tx1"/>
                          </a:solidFill>
                          <a:latin typeface="微软雅黑" panose="020B0503020204020204" pitchFamily="34" charset="-122"/>
                          <a:ea typeface="微软雅黑" panose="020B0503020204020204" pitchFamily="34" charset="-122"/>
                        </a:rPr>
                        <a:t>报文</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192561"/>
                  </a:ext>
                </a:extLst>
              </a:tr>
              <a:tr h="494602">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rPr>
                        <a:t>0x65</a:t>
                      </a:r>
                      <a:endParaRPr lang="en-US" altLang="zh-CN"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tx1"/>
                          </a:solidFill>
                          <a:latin typeface="微软雅黑" panose="020B0503020204020204" pitchFamily="34" charset="-122"/>
                          <a:ea typeface="微软雅黑" panose="020B0503020204020204" pitchFamily="34" charset="-122"/>
                        </a:rPr>
                        <a:t> </a:t>
                      </a:r>
                      <a:r>
                        <a:rPr lang="en-US" altLang="zh-CN" sz="2000" b="0" kern="1200" dirty="0">
                          <a:solidFill>
                            <a:schemeClr val="tx1"/>
                          </a:solidFill>
                          <a:latin typeface="微软雅黑" panose="020B0503020204020204" pitchFamily="34" charset="-122"/>
                          <a:ea typeface="微软雅黑" panose="020B0503020204020204" pitchFamily="34" charset="-122"/>
                        </a:rPr>
                        <a:t>PADS </a:t>
                      </a:r>
                      <a:r>
                        <a:rPr lang="zh-CN" altLang="en-US" sz="2000" b="0" kern="1200" dirty="0">
                          <a:solidFill>
                            <a:schemeClr val="tx1"/>
                          </a:solidFill>
                          <a:latin typeface="微软雅黑" panose="020B0503020204020204" pitchFamily="34" charset="-122"/>
                          <a:ea typeface="微软雅黑" panose="020B0503020204020204" pitchFamily="34" charset="-122"/>
                        </a:rPr>
                        <a:t>报文</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9784975"/>
                  </a:ext>
                </a:extLst>
              </a:tr>
            </a:tbl>
          </a:graphicData>
        </a:graphic>
      </p:graphicFrame>
      <p:sp>
        <p:nvSpPr>
          <p:cNvPr id="8" name="文本框 7">
            <a:extLst>
              <a:ext uri="{FF2B5EF4-FFF2-40B4-BE49-F238E27FC236}">
                <a16:creationId xmlns:a16="http://schemas.microsoft.com/office/drawing/2014/main" id="{6F6117F5-5EE2-4CC2-8F6E-61753726B5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3531936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C5AD-C998-B644-8819-0D4C854F9DD7}"/>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A1F0140C-FCAA-5D43-8B5F-DFA35B6636D6}"/>
              </a:ext>
            </a:extLst>
          </p:cNvPr>
          <p:cNvSpPr>
            <a:spLocks noGrp="1"/>
          </p:cNvSpPr>
          <p:nvPr>
            <p:ph idx="1"/>
          </p:nvPr>
        </p:nvSpPr>
        <p:spPr>
          <a:xfrm>
            <a:off x="795867" y="1323818"/>
            <a:ext cx="5935782" cy="5215094"/>
          </a:xfrm>
        </p:spPr>
        <p:txBody>
          <a:bodyPr>
            <a:normAutofit/>
          </a:bodyPr>
          <a:lstStyle/>
          <a:p>
            <a:pPr fontAlgn="base">
              <a:lnSpc>
                <a:spcPct val="130000"/>
              </a:lnSpc>
            </a:pPr>
            <a:r>
              <a:rPr lang="en-US" altLang="zh-CN" dirty="0"/>
              <a:t>PPPoE</a:t>
            </a:r>
            <a:r>
              <a:rPr lang="zh-CN" altLang="en-US" dirty="0"/>
              <a:t>可分为三个阶段：</a:t>
            </a:r>
            <a:endParaRPr lang="en-US" altLang="zh-CN" dirty="0"/>
          </a:p>
          <a:p>
            <a:pPr lvl="1" fontAlgn="base">
              <a:lnSpc>
                <a:spcPct val="130000"/>
              </a:lnSpc>
            </a:pPr>
            <a:r>
              <a:rPr lang="en-US" altLang="zh-CN" dirty="0"/>
              <a:t>Discovery</a:t>
            </a:r>
            <a:r>
              <a:rPr lang="zh-CN" altLang="en-US" dirty="0"/>
              <a:t>阶段</a:t>
            </a:r>
            <a:endParaRPr lang="en-US" altLang="zh-CN" dirty="0"/>
          </a:p>
          <a:p>
            <a:pPr lvl="2" indent="-330200" fontAlgn="base">
              <a:lnSpc>
                <a:spcPct val="130000"/>
              </a:lnSpc>
              <a:buFont typeface="Microsoft YaHei" panose="020B0503020204020204" pitchFamily="34" charset="-122"/>
              <a:buChar char="−"/>
            </a:pPr>
            <a:r>
              <a:rPr lang="zh-CN" altLang="en-US" dirty="0"/>
              <a:t>获取对方以太网地址，确定</a:t>
            </a:r>
            <a:r>
              <a:rPr lang="en-US" altLang="zh-CN" dirty="0" err="1"/>
              <a:t>PPPoE</a:t>
            </a:r>
            <a:r>
              <a:rPr lang="zh-CN" altLang="en-US" dirty="0"/>
              <a:t>会话</a:t>
            </a:r>
            <a:r>
              <a:rPr lang="en-US" altLang="zh-CN" dirty="0"/>
              <a:t>ID</a:t>
            </a:r>
          </a:p>
          <a:p>
            <a:pPr lvl="1" fontAlgn="base">
              <a:lnSpc>
                <a:spcPct val="130000"/>
              </a:lnSpc>
            </a:pPr>
            <a:r>
              <a:rPr lang="en-US" altLang="zh-CN" dirty="0"/>
              <a:t>Session</a:t>
            </a:r>
            <a:r>
              <a:rPr lang="zh-CN" altLang="en-US" dirty="0"/>
              <a:t>阶段</a:t>
            </a:r>
            <a:endParaRPr lang="en-US" altLang="zh-CN" dirty="0"/>
          </a:p>
          <a:p>
            <a:pPr lvl="2" indent="-330200" fontAlgn="base">
              <a:lnSpc>
                <a:spcPct val="130000"/>
              </a:lnSpc>
              <a:buFont typeface="Microsoft YaHei" panose="020B0503020204020204" pitchFamily="34" charset="-122"/>
              <a:buChar char="−"/>
            </a:pPr>
            <a:r>
              <a:rPr lang="en-US" altLang="zh-CN" dirty="0"/>
              <a:t>PPP</a:t>
            </a:r>
            <a:r>
              <a:rPr lang="zh-CN" altLang="en-US" dirty="0"/>
              <a:t>协商阶段</a:t>
            </a:r>
            <a:endParaRPr lang="en-US" altLang="zh-CN" dirty="0"/>
          </a:p>
          <a:p>
            <a:pPr lvl="2" indent="-330200" fontAlgn="base">
              <a:lnSpc>
                <a:spcPct val="130000"/>
              </a:lnSpc>
              <a:buFont typeface="Microsoft YaHei" panose="020B0503020204020204" pitchFamily="34" charset="-122"/>
              <a:buChar char="−"/>
            </a:pPr>
            <a:r>
              <a:rPr lang="en-US" altLang="zh-CN" dirty="0"/>
              <a:t>PPP</a:t>
            </a:r>
            <a:r>
              <a:rPr lang="zh-CN" altLang="en-US" dirty="0"/>
              <a:t>报数数据传输</a:t>
            </a:r>
            <a:endParaRPr lang="en-US" altLang="zh-CN" dirty="0"/>
          </a:p>
          <a:p>
            <a:pPr lvl="1" fontAlgn="base">
              <a:lnSpc>
                <a:spcPct val="130000"/>
              </a:lnSpc>
            </a:pPr>
            <a:r>
              <a:rPr lang="en-US" altLang="zh-CN" dirty="0"/>
              <a:t>Terminate</a:t>
            </a:r>
            <a:r>
              <a:rPr lang="zh-CN" altLang="en-US" dirty="0"/>
              <a:t>阶段</a:t>
            </a:r>
            <a:endParaRPr lang="en-US" altLang="zh-CN" dirty="0"/>
          </a:p>
          <a:p>
            <a:pPr lvl="2" indent="-330200" fontAlgn="base">
              <a:lnSpc>
                <a:spcPct val="130000"/>
              </a:lnSpc>
              <a:buFont typeface="Microsoft YaHei" panose="020B0503020204020204" pitchFamily="34" charset="-122"/>
              <a:buChar char="−"/>
            </a:pPr>
            <a:r>
              <a:rPr lang="zh-CN" altLang="en-US" dirty="0"/>
              <a:t>会话建立以后的任意时刻，发送报文结束会话</a:t>
            </a:r>
            <a:endParaRPr lang="en-US" altLang="zh-CN" dirty="0"/>
          </a:p>
        </p:txBody>
      </p:sp>
      <p:sp>
        <p:nvSpPr>
          <p:cNvPr id="4" name="灯片编号占位符 3">
            <a:extLst>
              <a:ext uri="{FF2B5EF4-FFF2-40B4-BE49-F238E27FC236}">
                <a16:creationId xmlns:a16="http://schemas.microsoft.com/office/drawing/2014/main" id="{3302B9EC-4CB6-9348-8325-95ADC73F281A}"/>
              </a:ext>
            </a:extLst>
          </p:cNvPr>
          <p:cNvSpPr>
            <a:spLocks noGrp="1"/>
          </p:cNvSpPr>
          <p:nvPr>
            <p:ph type="sldNum" sz="quarter" idx="12"/>
          </p:nvPr>
        </p:nvSpPr>
        <p:spPr/>
        <p:txBody>
          <a:bodyPr/>
          <a:lstStyle/>
          <a:p>
            <a:fld id="{8D4D1E41-7A09-AB4A-A4E1-09765ADA2698}" type="slidenum">
              <a:rPr kumimoji="1" lang="zh-CN" altLang="en-US" smtClean="0"/>
              <a:t>136</a:t>
            </a:fld>
            <a:endParaRPr kumimoji="1" lang="zh-CN" altLang="en-US" dirty="0"/>
          </a:p>
        </p:txBody>
      </p:sp>
      <p:sp>
        <p:nvSpPr>
          <p:cNvPr id="7" name="文本框 6">
            <a:extLst>
              <a:ext uri="{FF2B5EF4-FFF2-40B4-BE49-F238E27FC236}">
                <a16:creationId xmlns:a16="http://schemas.microsoft.com/office/drawing/2014/main" id="{852E6E7C-B0B6-479B-B6B3-43C924B5CAEB}"/>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0380872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p:txBody>
          <a:bodyPr/>
          <a:lstStyle/>
          <a:p>
            <a:pPr fontAlgn="base">
              <a:lnSpc>
                <a:spcPct val="120000"/>
              </a:lnSpc>
            </a:pPr>
            <a:r>
              <a:rPr lang="en-US" altLang="zh-CN" dirty="0"/>
              <a:t>Discovery</a:t>
            </a:r>
            <a:r>
              <a:rPr lang="zh-CN" altLang="en-US" dirty="0"/>
              <a:t>阶段和</a:t>
            </a:r>
            <a:r>
              <a:rPr lang="en-US" altLang="zh-CN" dirty="0"/>
              <a:t>Terminate</a:t>
            </a:r>
            <a:r>
              <a:rPr lang="zh-CN" altLang="en-US" dirty="0"/>
              <a:t>阶段使用的报文类型</a:t>
            </a: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6B325A4B-8D8E-2046-BB49-A38C7962CBDC}"/>
              </a:ext>
            </a:extLst>
          </p:cNvPr>
          <p:cNvSpPr>
            <a:spLocks noGrp="1"/>
          </p:cNvSpPr>
          <p:nvPr>
            <p:ph type="sldNum" sz="quarter" idx="12"/>
          </p:nvPr>
        </p:nvSpPr>
        <p:spPr/>
        <p:txBody>
          <a:bodyPr/>
          <a:lstStyle/>
          <a:p>
            <a:fld id="{8D4D1E41-7A09-AB4A-A4E1-09765ADA2698}" type="slidenum">
              <a:rPr kumimoji="1" lang="zh-CN" altLang="en-US" smtClean="0"/>
              <a:t>137</a:t>
            </a:fld>
            <a:endParaRPr kumimoji="1" lang="zh-CN" altLang="en-US" dirty="0"/>
          </a:p>
        </p:txBody>
      </p:sp>
      <p:graphicFrame>
        <p:nvGraphicFramePr>
          <p:cNvPr id="5" name="表格 6">
            <a:extLst>
              <a:ext uri="{FF2B5EF4-FFF2-40B4-BE49-F238E27FC236}">
                <a16:creationId xmlns:a16="http://schemas.microsoft.com/office/drawing/2014/main" id="{C805118F-0858-46CA-AEAA-5E6B3C80042B}"/>
              </a:ext>
            </a:extLst>
          </p:cNvPr>
          <p:cNvGraphicFramePr>
            <a:graphicFrameLocks/>
          </p:cNvGraphicFramePr>
          <p:nvPr>
            <p:extLst>
              <p:ext uri="{D42A27DB-BD31-4B8C-83A1-F6EECF244321}">
                <p14:modId xmlns:p14="http://schemas.microsoft.com/office/powerpoint/2010/main" val="4261831118"/>
              </p:ext>
            </p:extLst>
          </p:nvPr>
        </p:nvGraphicFramePr>
        <p:xfrm>
          <a:off x="985582" y="2365451"/>
          <a:ext cx="10147856" cy="2985674"/>
        </p:xfrm>
        <a:graphic>
          <a:graphicData uri="http://schemas.openxmlformats.org/drawingml/2006/table">
            <a:tbl>
              <a:tblPr firstRow="1" bandRow="1">
                <a:tableStyleId>{7DF18680-E054-41AD-8BC1-D1AEF772440D}</a:tableStyleId>
              </a:tblPr>
              <a:tblGrid>
                <a:gridCol w="6885672">
                  <a:extLst>
                    <a:ext uri="{9D8B030D-6E8A-4147-A177-3AD203B41FA5}">
                      <a16:colId xmlns:a16="http://schemas.microsoft.com/office/drawing/2014/main" val="4150901823"/>
                    </a:ext>
                  </a:extLst>
                </a:gridCol>
                <a:gridCol w="3262184">
                  <a:extLst>
                    <a:ext uri="{9D8B030D-6E8A-4147-A177-3AD203B41FA5}">
                      <a16:colId xmlns:a16="http://schemas.microsoft.com/office/drawing/2014/main" val="2375920793"/>
                    </a:ext>
                  </a:extLst>
                </a:gridCol>
              </a:tblGrid>
              <a:tr h="394254">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tx1"/>
                          </a:solidFill>
                          <a:latin typeface="微软雅黑" panose="020B0503020204020204" pitchFamily="34" charset="-122"/>
                          <a:ea typeface="微软雅黑" panose="020B0503020204020204" pitchFamily="34" charset="-122"/>
                          <a:cs typeface="+mn-cs"/>
                        </a:rPr>
                        <a:t>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dirty="0">
                          <a:solidFill>
                            <a:schemeClr val="tx1"/>
                          </a:solidFill>
                          <a:latin typeface="微软雅黑" panose="020B0503020204020204" pitchFamily="34" charset="-122"/>
                          <a:ea typeface="微软雅黑" panose="020B0503020204020204" pitchFamily="34" charset="-122"/>
                          <a:cs typeface="+mn-cs"/>
                        </a:rPr>
                        <a:t>描述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38575499"/>
                  </a:ext>
                </a:extLst>
              </a:tr>
              <a:tr h="498189">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cs typeface="+mn-cs"/>
                        </a:rPr>
                        <a:t>PADI</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0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Active Discovery Initiation</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20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发现初始报文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0874693"/>
                  </a:ext>
                </a:extLst>
              </a:tr>
              <a:tr h="498189">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cs typeface="+mn-cs"/>
                        </a:rPr>
                        <a:t> PADO</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0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Active Discovery Offer</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20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发现提供报文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616782"/>
                  </a:ext>
                </a:extLst>
              </a:tr>
              <a:tr h="498189">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cs typeface="+mn-cs"/>
                        </a:rPr>
                        <a:t>PADR</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0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Active Discovery Request</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20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发现请求报文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2649475"/>
                  </a:ext>
                </a:extLst>
              </a:tr>
              <a:tr h="498189">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cs typeface="+mn-cs"/>
                        </a:rPr>
                        <a:t> PADS</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0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Active Discovery Session-confirmation</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20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发现会话确定报文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8192561"/>
                  </a:ext>
                </a:extLst>
              </a:tr>
              <a:tr h="498189">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2000" b="0" kern="1200" dirty="0">
                          <a:solidFill>
                            <a:schemeClr val="tx1"/>
                          </a:solidFill>
                          <a:latin typeface="微软雅黑" panose="020B0503020204020204" pitchFamily="34" charset="-122"/>
                          <a:ea typeface="微软雅黑" panose="020B0503020204020204" pitchFamily="34" charset="-122"/>
                          <a:cs typeface="+mn-cs"/>
                        </a:rPr>
                        <a:t>PADT</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0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2000" b="0" kern="1200" dirty="0">
                          <a:solidFill>
                            <a:schemeClr val="tx1"/>
                          </a:solidFill>
                          <a:latin typeface="微软雅黑" panose="020B0503020204020204" pitchFamily="34" charset="-122"/>
                          <a:ea typeface="微软雅黑" panose="020B0503020204020204" pitchFamily="34" charset="-122"/>
                          <a:cs typeface="+mn-cs"/>
                        </a:rPr>
                        <a:t> Active Discovery Terminate</a:t>
                      </a:r>
                      <a:r>
                        <a:rPr lang="zh-CN" altLang="en-US" sz="20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0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20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2000" b="0" kern="1200" noProof="0" dirty="0">
                          <a:solidFill>
                            <a:schemeClr val="tx1"/>
                          </a:solidFill>
                          <a:latin typeface="微软雅黑" panose="020B0503020204020204" pitchFamily="34" charset="-122"/>
                          <a:ea typeface="微软雅黑" panose="020B0503020204020204" pitchFamily="34" charset="-122"/>
                          <a:cs typeface="+mn-cs"/>
                        </a:rPr>
                        <a:t>发现终止报文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9784975"/>
                  </a:ext>
                </a:extLst>
              </a:tr>
            </a:tbl>
          </a:graphicData>
        </a:graphic>
      </p:graphicFrame>
      <p:sp>
        <p:nvSpPr>
          <p:cNvPr id="6" name="文本框 5">
            <a:extLst>
              <a:ext uri="{FF2B5EF4-FFF2-40B4-BE49-F238E27FC236}">
                <a16:creationId xmlns:a16="http://schemas.microsoft.com/office/drawing/2014/main" id="{EAB64FBB-E3E7-48A7-9EFF-787655260B4B}"/>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25671371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571499" y="1381771"/>
            <a:ext cx="7670281" cy="5142598"/>
          </a:xfrm>
        </p:spPr>
        <p:txBody>
          <a:bodyPr>
            <a:normAutofit/>
          </a:bodyPr>
          <a:lstStyle/>
          <a:p>
            <a:pPr fontAlgn="base">
              <a:lnSpc>
                <a:spcPts val="3300"/>
              </a:lnSpc>
            </a:pPr>
            <a:r>
              <a:rPr lang="en-US" altLang="zh-CN" sz="2500" dirty="0"/>
              <a:t>Discovery</a:t>
            </a:r>
            <a:r>
              <a:rPr lang="zh-CN" altLang="en-US" sz="2500" dirty="0"/>
              <a:t>阶段：</a:t>
            </a:r>
            <a:endParaRPr lang="en-US" altLang="zh-CN" sz="2500" dirty="0"/>
          </a:p>
          <a:p>
            <a:pPr marL="715963" indent="-357188" fontAlgn="base">
              <a:lnSpc>
                <a:spcPts val="3000"/>
              </a:lnSpc>
              <a:buFont typeface="Arial" panose="020B0604020202020204" pitchFamily="34" charset="0"/>
              <a:buChar char="•"/>
            </a:pPr>
            <a:r>
              <a:rPr lang="en-US" altLang="zh-CN" sz="2000" dirty="0" err="1"/>
              <a:t>PPPoE</a:t>
            </a:r>
            <a:r>
              <a:rPr lang="en-US" altLang="zh-CN" sz="2000" dirty="0"/>
              <a:t> Client</a:t>
            </a:r>
            <a:r>
              <a:rPr lang="zh-CN" altLang="en-US" sz="2000" dirty="0"/>
              <a:t>广播</a:t>
            </a:r>
            <a:r>
              <a:rPr lang="en-US" altLang="zh-CN" sz="2000" dirty="0"/>
              <a:t>PADI</a:t>
            </a:r>
            <a:r>
              <a:rPr lang="zh-CN" altLang="en-US" sz="2000" dirty="0"/>
              <a:t>报文，报文中包含</a:t>
            </a:r>
            <a:r>
              <a:rPr lang="en-US" altLang="zh-CN" sz="2000" dirty="0" err="1"/>
              <a:t>PPPoE</a:t>
            </a:r>
            <a:r>
              <a:rPr lang="en-US" altLang="zh-CN" sz="2000" dirty="0"/>
              <a:t> Client </a:t>
            </a:r>
            <a:r>
              <a:rPr lang="zh-CN" altLang="en-US" sz="2000" dirty="0"/>
              <a:t>想要得到的服务类型信息</a:t>
            </a:r>
            <a:endParaRPr lang="en-US" altLang="zh-CN" sz="2000" dirty="0"/>
          </a:p>
          <a:p>
            <a:pPr marL="715963" indent="-357188" fontAlgn="base">
              <a:lnSpc>
                <a:spcPts val="3000"/>
              </a:lnSpc>
              <a:buFont typeface="Arial" panose="020B0604020202020204" pitchFamily="34" charset="0"/>
              <a:buChar char="•"/>
            </a:pPr>
            <a:r>
              <a:rPr lang="zh-CN" altLang="en-US" sz="2000" dirty="0"/>
              <a:t>所有的</a:t>
            </a:r>
            <a:r>
              <a:rPr lang="en-US" altLang="zh-CN" sz="2000" dirty="0" err="1"/>
              <a:t>PPPoE</a:t>
            </a:r>
            <a:r>
              <a:rPr lang="en-US" altLang="zh-CN" sz="2000" dirty="0"/>
              <a:t> Server</a:t>
            </a:r>
            <a:r>
              <a:rPr lang="zh-CN" altLang="en-US" sz="2000" dirty="0"/>
              <a:t>收到</a:t>
            </a:r>
            <a:r>
              <a:rPr lang="en-US" altLang="zh-CN" sz="2000" dirty="0"/>
              <a:t>PADI</a:t>
            </a:r>
            <a:r>
              <a:rPr lang="zh-CN" altLang="en-US" sz="2000" dirty="0"/>
              <a:t>报文之后，将其中请求的服务与自己能够提供的服务进行比较，如果可以提供，则单播回复</a:t>
            </a:r>
            <a:r>
              <a:rPr lang="en-US" altLang="zh-CN" sz="2000" dirty="0"/>
              <a:t>PADO</a:t>
            </a:r>
            <a:r>
              <a:rPr lang="zh-CN" altLang="en-US" sz="2000" dirty="0"/>
              <a:t>报文</a:t>
            </a:r>
          </a:p>
          <a:p>
            <a:pPr marL="715963" indent="-357188" fontAlgn="base">
              <a:lnSpc>
                <a:spcPts val="3000"/>
              </a:lnSpc>
              <a:buFont typeface="Arial" panose="020B0604020202020204" pitchFamily="34" charset="0"/>
              <a:buChar char="•"/>
            </a:pPr>
            <a:r>
              <a:rPr lang="zh-CN" altLang="en-US" sz="2000" dirty="0"/>
              <a:t>根据网络的拓扑结构，</a:t>
            </a:r>
            <a:r>
              <a:rPr lang="en-US" altLang="zh-CN" sz="2000" dirty="0" err="1"/>
              <a:t>PPPoE</a:t>
            </a:r>
            <a:r>
              <a:rPr lang="en-US" altLang="zh-CN" sz="2000" dirty="0"/>
              <a:t> Client</a:t>
            </a:r>
            <a:r>
              <a:rPr lang="zh-CN" altLang="en-US" sz="2000" dirty="0"/>
              <a:t>可能收到多个</a:t>
            </a:r>
            <a:r>
              <a:rPr lang="en-US" altLang="zh-CN" sz="2000" dirty="0" err="1"/>
              <a:t>PPPoE</a:t>
            </a:r>
            <a:r>
              <a:rPr lang="en-US" altLang="zh-CN" sz="2000" dirty="0"/>
              <a:t> Server</a:t>
            </a:r>
            <a:r>
              <a:rPr lang="zh-CN" altLang="en-US" sz="2000" dirty="0"/>
              <a:t>发送的</a:t>
            </a:r>
            <a:r>
              <a:rPr lang="en-US" altLang="zh-CN" sz="2000" dirty="0"/>
              <a:t>PADO</a:t>
            </a:r>
            <a:r>
              <a:rPr lang="zh-CN" altLang="en-US" sz="2000" dirty="0"/>
              <a:t>报文，</a:t>
            </a:r>
            <a:r>
              <a:rPr lang="en-US" altLang="zh-CN" sz="2000" dirty="0" err="1"/>
              <a:t>PPPoE</a:t>
            </a:r>
            <a:r>
              <a:rPr lang="en-US" altLang="zh-CN" sz="2000" dirty="0"/>
              <a:t> Client</a:t>
            </a:r>
            <a:r>
              <a:rPr lang="zh-CN" altLang="en-US" sz="2000" dirty="0"/>
              <a:t>选择最先收到</a:t>
            </a:r>
            <a:r>
              <a:rPr lang="en-US" altLang="zh-CN" sz="2000" dirty="0"/>
              <a:t>PADO</a:t>
            </a:r>
            <a:r>
              <a:rPr lang="zh-CN" altLang="en-US" sz="2000" dirty="0"/>
              <a:t>报文对应的 </a:t>
            </a:r>
            <a:r>
              <a:rPr lang="en-US" altLang="zh-CN" sz="2000" dirty="0" err="1"/>
              <a:t>PPPoE</a:t>
            </a:r>
            <a:r>
              <a:rPr lang="en-US" altLang="zh-CN" sz="2000" dirty="0"/>
              <a:t> Server</a:t>
            </a:r>
            <a:r>
              <a:rPr lang="zh-CN" altLang="en-US" sz="2000" dirty="0"/>
              <a:t>，并单播</a:t>
            </a:r>
            <a:r>
              <a:rPr lang="en-US" altLang="zh-CN" sz="2000" dirty="0"/>
              <a:t>PADR</a:t>
            </a:r>
            <a:r>
              <a:rPr lang="zh-CN" altLang="en-US" sz="2000" dirty="0"/>
              <a:t>报文</a:t>
            </a:r>
          </a:p>
          <a:p>
            <a:pPr marL="715963" indent="-357188" fontAlgn="base">
              <a:lnSpc>
                <a:spcPts val="3000"/>
              </a:lnSpc>
              <a:buFont typeface="Arial" panose="020B0604020202020204" pitchFamily="34" charset="0"/>
              <a:buChar char="•"/>
            </a:pPr>
            <a:r>
              <a:rPr lang="en-US" altLang="zh-CN" sz="2000" dirty="0"/>
              <a:t>PPPoE Server </a:t>
            </a:r>
            <a:r>
              <a:rPr lang="zh-CN" altLang="en-US" sz="2000" dirty="0"/>
              <a:t>产生唯一的</a:t>
            </a:r>
            <a:r>
              <a:rPr lang="en-US" altLang="zh-CN" sz="2000" dirty="0"/>
              <a:t>Session ID</a:t>
            </a:r>
            <a:r>
              <a:rPr lang="zh-CN" altLang="en-US" sz="2000" dirty="0"/>
              <a:t>，标识与 </a:t>
            </a:r>
            <a:r>
              <a:rPr lang="en-US" altLang="zh-CN" sz="2000" dirty="0" err="1"/>
              <a:t>PPPoE</a:t>
            </a:r>
            <a:r>
              <a:rPr lang="en-US" altLang="zh-CN" sz="2000" dirty="0"/>
              <a:t> Client </a:t>
            </a:r>
            <a:r>
              <a:rPr lang="zh-CN" altLang="en-US" sz="2000" dirty="0"/>
              <a:t>的会话，发送</a:t>
            </a:r>
            <a:r>
              <a:rPr lang="en-US" altLang="zh-CN" sz="2000" dirty="0"/>
              <a:t>PADS</a:t>
            </a:r>
            <a:r>
              <a:rPr lang="zh-CN" altLang="en-US" sz="2000" dirty="0"/>
              <a:t>报文把会话</a:t>
            </a:r>
            <a:r>
              <a:rPr lang="en-US" altLang="zh-CN" sz="2000" dirty="0"/>
              <a:t>ID</a:t>
            </a:r>
            <a:r>
              <a:rPr lang="zh-CN" altLang="en-US" sz="2000" dirty="0"/>
              <a:t>发送给</a:t>
            </a:r>
            <a:r>
              <a:rPr lang="en-US" altLang="zh-CN" sz="2000" dirty="0" err="1"/>
              <a:t>PPPoE</a:t>
            </a:r>
            <a:r>
              <a:rPr lang="en-US" altLang="zh-CN" sz="2000" dirty="0"/>
              <a:t> Client</a:t>
            </a:r>
            <a:r>
              <a:rPr lang="zh-CN" altLang="en-US" sz="2000" dirty="0"/>
              <a:t>，进入</a:t>
            </a:r>
            <a:r>
              <a:rPr lang="en-US" altLang="zh-CN" sz="2000" dirty="0"/>
              <a:t>Session</a:t>
            </a:r>
            <a:r>
              <a:rPr lang="zh-CN" altLang="en-US" sz="2000" dirty="0"/>
              <a:t>阶段</a:t>
            </a:r>
            <a:endParaRPr lang="en-US" altLang="zh-CN" sz="2000" dirty="0"/>
          </a:p>
        </p:txBody>
      </p:sp>
      <p:grpSp>
        <p:nvGrpSpPr>
          <p:cNvPr id="4" name="组合 3"/>
          <p:cNvGrpSpPr/>
          <p:nvPr/>
        </p:nvGrpSpPr>
        <p:grpSpPr>
          <a:xfrm>
            <a:off x="8057378" y="1504834"/>
            <a:ext cx="4195353" cy="4896472"/>
            <a:chOff x="7645595" y="1354767"/>
            <a:chExt cx="4569293" cy="4896472"/>
          </a:xfrm>
        </p:grpSpPr>
        <p:pic>
          <p:nvPicPr>
            <p:cNvPr id="7" name="图片 6">
              <a:extLst>
                <a:ext uri="{FF2B5EF4-FFF2-40B4-BE49-F238E27FC236}">
                  <a16:creationId xmlns:a16="http://schemas.microsoft.com/office/drawing/2014/main" id="{85D9BCFB-5DDC-4355-8B33-4CB29A8A4C43}"/>
                </a:ext>
              </a:extLst>
            </p:cNvPr>
            <p:cNvPicPr>
              <a:picLocks noChangeAspect="1"/>
            </p:cNvPicPr>
            <p:nvPr/>
          </p:nvPicPr>
          <p:blipFill>
            <a:blip r:embed="rId2"/>
            <a:stretch>
              <a:fillRect/>
            </a:stretch>
          </p:blipFill>
          <p:spPr>
            <a:xfrm>
              <a:off x="7875159" y="1699709"/>
              <a:ext cx="1100146" cy="771531"/>
            </a:xfrm>
            <a:prstGeom prst="rect">
              <a:avLst/>
            </a:prstGeom>
          </p:spPr>
        </p:pic>
        <p:pic>
          <p:nvPicPr>
            <p:cNvPr id="8" name="图片 7">
              <a:extLst>
                <a:ext uri="{FF2B5EF4-FFF2-40B4-BE49-F238E27FC236}">
                  <a16:creationId xmlns:a16="http://schemas.microsoft.com/office/drawing/2014/main" id="{6D68FCBC-DAA3-456C-8A93-3178FF3BFB0F}"/>
                </a:ext>
              </a:extLst>
            </p:cNvPr>
            <p:cNvPicPr>
              <a:picLocks noChangeAspect="1"/>
            </p:cNvPicPr>
            <p:nvPr/>
          </p:nvPicPr>
          <p:blipFill>
            <a:blip r:embed="rId2"/>
            <a:stretch>
              <a:fillRect/>
            </a:stretch>
          </p:blipFill>
          <p:spPr>
            <a:xfrm>
              <a:off x="10736254" y="1683284"/>
              <a:ext cx="1100146" cy="771531"/>
            </a:xfrm>
            <a:prstGeom prst="rect">
              <a:avLst/>
            </a:prstGeom>
          </p:spPr>
        </p:pic>
        <p:cxnSp>
          <p:nvCxnSpPr>
            <p:cNvPr id="12" name="直接箭头连接符 11">
              <a:extLst>
                <a:ext uri="{FF2B5EF4-FFF2-40B4-BE49-F238E27FC236}">
                  <a16:creationId xmlns:a16="http://schemas.microsoft.com/office/drawing/2014/main" id="{C1352E30-DB93-4ED9-BEA3-066ED0BE884E}"/>
                </a:ext>
              </a:extLst>
            </p:cNvPr>
            <p:cNvCxnSpPr>
              <a:cxnSpLocks/>
              <a:stCxn id="7" idx="2"/>
            </p:cNvCxnSpPr>
            <p:nvPr/>
          </p:nvCxnSpPr>
          <p:spPr>
            <a:xfrm>
              <a:off x="8425232" y="2471239"/>
              <a:ext cx="0" cy="37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8B18979-0A8F-4A38-A5D5-DA9494BEA006}"/>
                </a:ext>
              </a:extLst>
            </p:cNvPr>
            <p:cNvCxnSpPr/>
            <p:nvPr/>
          </p:nvCxnSpPr>
          <p:spPr>
            <a:xfrm>
              <a:off x="11315328" y="2470339"/>
              <a:ext cx="0" cy="37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684388B-67D4-4E59-8DF7-A153B190D650}"/>
                </a:ext>
              </a:extLst>
            </p:cNvPr>
            <p:cNvCxnSpPr/>
            <p:nvPr/>
          </p:nvCxnSpPr>
          <p:spPr>
            <a:xfrm>
              <a:off x="8438432" y="2867097"/>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640A32C-E5F0-4405-899D-252EF3FC1409}"/>
                </a:ext>
              </a:extLst>
            </p:cNvPr>
            <p:cNvSpPr txBox="1"/>
            <p:nvPr/>
          </p:nvSpPr>
          <p:spPr>
            <a:xfrm>
              <a:off x="9238589" y="2508942"/>
              <a:ext cx="1178464" cy="1938992"/>
            </a:xfrm>
            <a:prstGeom prst="rect">
              <a:avLst/>
            </a:prstGeom>
            <a:noFill/>
          </p:spPr>
          <p:txBody>
            <a:bodyPr wrap="none" rtlCol="0">
              <a:spAutoFit/>
            </a:bodyPr>
            <a:lstStyle/>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PADI</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PADO</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PADR</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PADS</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CB4F540-C913-4899-BC8F-9A704D401182}"/>
                </a:ext>
              </a:extLst>
            </p:cNvPr>
            <p:cNvSpPr txBox="1"/>
            <p:nvPr/>
          </p:nvSpPr>
          <p:spPr>
            <a:xfrm>
              <a:off x="7645595" y="1381770"/>
              <a:ext cx="183030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Client</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BAF7D18-0A19-4DC9-BCEE-1073D44B01F2}"/>
                </a:ext>
              </a:extLst>
            </p:cNvPr>
            <p:cNvSpPr txBox="1"/>
            <p:nvPr/>
          </p:nvSpPr>
          <p:spPr>
            <a:xfrm>
              <a:off x="10417052" y="1354767"/>
              <a:ext cx="179783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Server</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19C4EFBF-2529-42DA-992E-9E9BBD0D4068}"/>
                </a:ext>
              </a:extLst>
            </p:cNvPr>
            <p:cNvCxnSpPr/>
            <p:nvPr/>
          </p:nvCxnSpPr>
          <p:spPr>
            <a:xfrm>
              <a:off x="8453957" y="3797039"/>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CAFFB7C-E24E-4780-B93E-4D2E63942923}"/>
                </a:ext>
              </a:extLst>
            </p:cNvPr>
            <p:cNvCxnSpPr>
              <a:cxnSpLocks/>
            </p:cNvCxnSpPr>
            <p:nvPr/>
          </p:nvCxnSpPr>
          <p:spPr>
            <a:xfrm flipH="1">
              <a:off x="8421093" y="3342562"/>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79F1502-50C7-4188-A20D-147801CE39E1}"/>
                </a:ext>
              </a:extLst>
            </p:cNvPr>
            <p:cNvCxnSpPr>
              <a:cxnSpLocks/>
            </p:cNvCxnSpPr>
            <p:nvPr/>
          </p:nvCxnSpPr>
          <p:spPr>
            <a:xfrm flipH="1">
              <a:off x="8431135" y="4228668"/>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13E03381-1C82-4165-8688-3180E6281FF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
        <p:nvSpPr>
          <p:cNvPr id="22"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7466616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622300" y="1346200"/>
            <a:ext cx="6795341" cy="5088525"/>
          </a:xfrm>
        </p:spPr>
        <p:txBody>
          <a:bodyPr>
            <a:normAutofit/>
          </a:bodyPr>
          <a:lstStyle/>
          <a:p>
            <a:pPr fontAlgn="base">
              <a:lnSpc>
                <a:spcPct val="120000"/>
              </a:lnSpc>
            </a:pPr>
            <a:r>
              <a:rPr lang="en-US" altLang="zh-CN" dirty="0"/>
              <a:t>Session</a:t>
            </a:r>
            <a:r>
              <a:rPr lang="zh-CN" altLang="en-US" dirty="0"/>
              <a:t>阶段：</a:t>
            </a:r>
            <a:endParaRPr lang="en-US" altLang="zh-CN" dirty="0"/>
          </a:p>
          <a:p>
            <a:pPr lvl="1" fontAlgn="base">
              <a:lnSpc>
                <a:spcPct val="120000"/>
              </a:lnSpc>
            </a:pPr>
            <a:r>
              <a:rPr lang="en-US" altLang="zh-CN" dirty="0"/>
              <a:t>PPP</a:t>
            </a:r>
            <a:r>
              <a:rPr lang="zh-CN" altLang="en-US" dirty="0"/>
              <a:t>协商阶段</a:t>
            </a:r>
            <a:endParaRPr lang="en-US" altLang="zh-CN" dirty="0"/>
          </a:p>
          <a:p>
            <a:pPr marL="989013" lvl="2" indent="-273050" fontAlgn="base">
              <a:lnSpc>
                <a:spcPct val="130000"/>
              </a:lnSpc>
              <a:buFont typeface="Microsoft YaHei" panose="020B0503020204020204" pitchFamily="34" charset="-122"/>
              <a:buChar char="−"/>
            </a:pPr>
            <a:r>
              <a:rPr lang="zh-CN" altLang="en-US" dirty="0"/>
              <a:t>与普通的</a:t>
            </a:r>
            <a:r>
              <a:rPr lang="en-US" altLang="zh-CN" dirty="0"/>
              <a:t>PPP</a:t>
            </a:r>
            <a:r>
              <a:rPr lang="zh-CN" altLang="en-US" dirty="0"/>
              <a:t>协商方式一致，分为</a:t>
            </a:r>
            <a:r>
              <a:rPr lang="en-US" altLang="zh-CN" dirty="0"/>
              <a:t>LCP</a:t>
            </a:r>
            <a:r>
              <a:rPr lang="zh-CN" altLang="en-US" dirty="0"/>
              <a:t>、认证、</a:t>
            </a:r>
            <a:r>
              <a:rPr lang="en-US" altLang="zh-CN" dirty="0"/>
              <a:t>NCP</a:t>
            </a:r>
            <a:r>
              <a:rPr lang="zh-CN" altLang="en-US" dirty="0"/>
              <a:t>三个阶段</a:t>
            </a:r>
          </a:p>
          <a:p>
            <a:pPr marL="989013" lvl="2" indent="-273050" fontAlgn="base">
              <a:lnSpc>
                <a:spcPct val="130000"/>
              </a:lnSpc>
              <a:buFont typeface="Microsoft YaHei" panose="020B0503020204020204" pitchFamily="34" charset="-122"/>
              <a:buChar char="−"/>
            </a:pPr>
            <a:r>
              <a:rPr lang="en-US" altLang="zh-CN" dirty="0"/>
              <a:t>LCP </a:t>
            </a:r>
            <a:r>
              <a:rPr lang="zh-CN" altLang="en-US" dirty="0"/>
              <a:t>阶段主要完成建立、配置和检测链路连接。</a:t>
            </a:r>
            <a:r>
              <a:rPr lang="en-US" altLang="zh-CN" dirty="0"/>
              <a:t>LCP </a:t>
            </a:r>
            <a:r>
              <a:rPr lang="zh-CN" altLang="en-US" dirty="0"/>
              <a:t>协商成功后，开始进行认证工作，认证协议类型由 </a:t>
            </a:r>
            <a:r>
              <a:rPr lang="en-US" altLang="zh-CN" dirty="0"/>
              <a:t>LCP </a:t>
            </a:r>
            <a:r>
              <a:rPr lang="zh-CN" altLang="en-US" dirty="0"/>
              <a:t>协商结果决定</a:t>
            </a:r>
          </a:p>
          <a:p>
            <a:pPr marL="989013" lvl="2" indent="-273050" fontAlgn="base">
              <a:lnSpc>
                <a:spcPct val="130000"/>
              </a:lnSpc>
              <a:buFont typeface="Microsoft YaHei" panose="020B0503020204020204" pitchFamily="34" charset="-122"/>
              <a:buChar char="−"/>
            </a:pPr>
            <a:r>
              <a:rPr lang="zh-CN" altLang="en-US" dirty="0"/>
              <a:t>认证成功后，进入</a:t>
            </a:r>
            <a:r>
              <a:rPr lang="en-US" altLang="zh-CN" dirty="0"/>
              <a:t>NCP</a:t>
            </a:r>
            <a:r>
              <a:rPr lang="zh-CN" altLang="en-US" dirty="0"/>
              <a:t>阶段。</a:t>
            </a:r>
            <a:r>
              <a:rPr lang="en-US" altLang="zh-CN" dirty="0"/>
              <a:t>NCP</a:t>
            </a:r>
            <a:r>
              <a:rPr lang="zh-CN" altLang="en-US" dirty="0"/>
              <a:t>是一个协议族，用于配置不同的网络层协议，常用的是</a:t>
            </a:r>
            <a:r>
              <a:rPr lang="en-US" altLang="zh-CN" dirty="0"/>
              <a:t>IP</a:t>
            </a:r>
            <a:r>
              <a:rPr lang="zh-CN" altLang="en-US" dirty="0"/>
              <a:t>控制协议</a:t>
            </a:r>
            <a:r>
              <a:rPr lang="en-US" altLang="zh-CN" dirty="0"/>
              <a:t>(IPCP)</a:t>
            </a:r>
            <a:r>
              <a:rPr lang="zh-CN" altLang="en-US" dirty="0"/>
              <a:t>，负责配置用户的</a:t>
            </a:r>
            <a:r>
              <a:rPr lang="en-US" altLang="zh-CN" dirty="0"/>
              <a:t>IP</a:t>
            </a:r>
            <a:r>
              <a:rPr lang="zh-CN" altLang="en-US" dirty="0"/>
              <a:t>和</a:t>
            </a:r>
            <a:r>
              <a:rPr lang="en-US" altLang="zh-CN" dirty="0"/>
              <a:t>DNS</a:t>
            </a:r>
            <a:r>
              <a:rPr lang="zh-CN" altLang="en-US" dirty="0"/>
              <a:t>等工作</a:t>
            </a:r>
            <a:endParaRPr lang="en-US" altLang="zh-CN" dirty="0"/>
          </a:p>
          <a:p>
            <a:pPr lvl="1" fontAlgn="base">
              <a:lnSpc>
                <a:spcPct val="120000"/>
              </a:lnSpc>
            </a:pPr>
            <a:r>
              <a:rPr lang="en-US" altLang="zh-CN" dirty="0"/>
              <a:t>PPP</a:t>
            </a:r>
            <a:r>
              <a:rPr lang="zh-CN" altLang="en-US" dirty="0"/>
              <a:t>报文传输阶段</a:t>
            </a:r>
            <a:endParaRPr lang="en-US" altLang="zh-CN" dirty="0"/>
          </a:p>
        </p:txBody>
      </p:sp>
      <p:grpSp>
        <p:nvGrpSpPr>
          <p:cNvPr id="35" name="组合 34">
            <a:extLst>
              <a:ext uri="{FF2B5EF4-FFF2-40B4-BE49-F238E27FC236}">
                <a16:creationId xmlns:a16="http://schemas.microsoft.com/office/drawing/2014/main" id="{23CD01F7-4ABA-4B65-871A-963500EC8FE4}"/>
              </a:ext>
            </a:extLst>
          </p:cNvPr>
          <p:cNvGrpSpPr/>
          <p:nvPr/>
        </p:nvGrpSpPr>
        <p:grpSpPr>
          <a:xfrm>
            <a:off x="7544216" y="1220833"/>
            <a:ext cx="4822951" cy="5400472"/>
            <a:chOff x="7249494" y="1220833"/>
            <a:chExt cx="4822951" cy="5400472"/>
          </a:xfrm>
        </p:grpSpPr>
        <p:pic>
          <p:nvPicPr>
            <p:cNvPr id="36" name="图片 35">
              <a:extLst>
                <a:ext uri="{FF2B5EF4-FFF2-40B4-BE49-F238E27FC236}">
                  <a16:creationId xmlns:a16="http://schemas.microsoft.com/office/drawing/2014/main" id="{B8AC2DD6-6231-4E54-80AD-D8DD46B084E8}"/>
                </a:ext>
              </a:extLst>
            </p:cNvPr>
            <p:cNvPicPr>
              <a:picLocks noChangeAspect="1"/>
            </p:cNvPicPr>
            <p:nvPr/>
          </p:nvPicPr>
          <p:blipFill>
            <a:blip r:embed="rId2"/>
            <a:stretch>
              <a:fillRect/>
            </a:stretch>
          </p:blipFill>
          <p:spPr>
            <a:xfrm>
              <a:off x="7392559" y="1565775"/>
              <a:ext cx="1100146" cy="771531"/>
            </a:xfrm>
            <a:prstGeom prst="rect">
              <a:avLst/>
            </a:prstGeom>
          </p:spPr>
        </p:pic>
        <p:pic>
          <p:nvPicPr>
            <p:cNvPr id="37" name="图片 36">
              <a:extLst>
                <a:ext uri="{FF2B5EF4-FFF2-40B4-BE49-F238E27FC236}">
                  <a16:creationId xmlns:a16="http://schemas.microsoft.com/office/drawing/2014/main" id="{BAB8309C-5033-444E-8A01-CF4FD87780AD}"/>
                </a:ext>
              </a:extLst>
            </p:cNvPr>
            <p:cNvPicPr>
              <a:picLocks noChangeAspect="1"/>
            </p:cNvPicPr>
            <p:nvPr/>
          </p:nvPicPr>
          <p:blipFill>
            <a:blip r:embed="rId2"/>
            <a:stretch>
              <a:fillRect/>
            </a:stretch>
          </p:blipFill>
          <p:spPr>
            <a:xfrm>
              <a:off x="10253654" y="1549350"/>
              <a:ext cx="1100146" cy="771531"/>
            </a:xfrm>
            <a:prstGeom prst="rect">
              <a:avLst/>
            </a:prstGeom>
          </p:spPr>
        </p:pic>
        <p:cxnSp>
          <p:nvCxnSpPr>
            <p:cNvPr id="38" name="直接箭头连接符 37">
              <a:extLst>
                <a:ext uri="{FF2B5EF4-FFF2-40B4-BE49-F238E27FC236}">
                  <a16:creationId xmlns:a16="http://schemas.microsoft.com/office/drawing/2014/main" id="{521C6DE8-6E11-4DF1-895C-A90EE0B50102}"/>
                </a:ext>
              </a:extLst>
            </p:cNvPr>
            <p:cNvCxnSpPr>
              <a:cxnSpLocks/>
              <a:stCxn id="36" idx="2"/>
            </p:cNvCxnSpPr>
            <p:nvPr/>
          </p:nvCxnSpPr>
          <p:spPr>
            <a:xfrm>
              <a:off x="7942632" y="23373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09AA21E-92DB-4AF0-B5F1-C75A0EEF5C86}"/>
                </a:ext>
              </a:extLst>
            </p:cNvPr>
            <p:cNvCxnSpPr/>
            <p:nvPr/>
          </p:nvCxnSpPr>
          <p:spPr>
            <a:xfrm>
              <a:off x="10832728" y="23364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74F5B37-A98C-4D4F-AFDF-F63CFF1FEB11}"/>
                </a:ext>
              </a:extLst>
            </p:cNvPr>
            <p:cNvSpPr txBox="1"/>
            <p:nvPr/>
          </p:nvSpPr>
          <p:spPr>
            <a:xfrm>
              <a:off x="8224120" y="2876127"/>
              <a:ext cx="2409634" cy="3093154"/>
            </a:xfrm>
            <a:prstGeom prst="rect">
              <a:avLst/>
            </a:prstGeom>
            <a:noFill/>
          </p:spPr>
          <p:txBody>
            <a:bodyPr wrap="none" rtlCol="0">
              <a:spAutoFit/>
            </a:bodyPr>
            <a:lstStyle/>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LCP Negotiation</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Challenge</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Response</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Success/Failure</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NCP Negotiation</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报文传输</a:t>
              </a: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0DE02E49-14BD-4EC9-AD1C-8DF97211FAD1}"/>
                </a:ext>
              </a:extLst>
            </p:cNvPr>
            <p:cNvSpPr txBox="1"/>
            <p:nvPr/>
          </p:nvSpPr>
          <p:spPr>
            <a:xfrm>
              <a:off x="7249494" y="1247836"/>
              <a:ext cx="194925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Client</a:t>
              </a:r>
              <a:endParaRPr lang="zh-CN" altLang="en-US"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60ECD227-703E-4FB0-BAA2-E20EE69AB876}"/>
                </a:ext>
              </a:extLst>
            </p:cNvPr>
            <p:cNvSpPr txBox="1"/>
            <p:nvPr/>
          </p:nvSpPr>
          <p:spPr>
            <a:xfrm>
              <a:off x="10123192" y="1220833"/>
              <a:ext cx="194925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Server</a:t>
              </a:r>
              <a:endParaRPr lang="zh-CN" altLang="en-US" dirty="0">
                <a:latin typeface="微软雅黑" panose="020B0503020204020204" pitchFamily="34" charset="-122"/>
                <a:ea typeface="微软雅黑" panose="020B0503020204020204" pitchFamily="34" charset="-122"/>
              </a:endParaRPr>
            </a:p>
          </p:txBody>
        </p:sp>
        <p:cxnSp>
          <p:nvCxnSpPr>
            <p:cNvPr id="47" name="直接箭头连接符 46">
              <a:extLst>
                <a:ext uri="{FF2B5EF4-FFF2-40B4-BE49-F238E27FC236}">
                  <a16:creationId xmlns:a16="http://schemas.microsoft.com/office/drawing/2014/main" id="{80980AEA-B2BD-49E0-80F3-5902FE1128D1}"/>
                </a:ext>
              </a:extLst>
            </p:cNvPr>
            <p:cNvCxnSpPr/>
            <p:nvPr/>
          </p:nvCxnSpPr>
          <p:spPr>
            <a:xfrm>
              <a:off x="7932108" y="4295711"/>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0ABD55B-CA14-4426-A074-1ACE00DF5E29}"/>
                </a:ext>
              </a:extLst>
            </p:cNvPr>
            <p:cNvCxnSpPr>
              <a:cxnSpLocks/>
            </p:cNvCxnSpPr>
            <p:nvPr/>
          </p:nvCxnSpPr>
          <p:spPr>
            <a:xfrm>
              <a:off x="7948535" y="3395751"/>
              <a:ext cx="2869958" cy="11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74BB7A9-03AA-429A-A9AE-1A0799114ACF}"/>
                </a:ext>
              </a:extLst>
            </p:cNvPr>
            <p:cNvCxnSpPr>
              <a:cxnSpLocks/>
            </p:cNvCxnSpPr>
            <p:nvPr/>
          </p:nvCxnSpPr>
          <p:spPr>
            <a:xfrm>
              <a:off x="7963419" y="3852946"/>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9D7B6EE-E9B0-4E4E-92D6-E73E48D4F42B}"/>
                </a:ext>
              </a:extLst>
            </p:cNvPr>
            <p:cNvCxnSpPr>
              <a:cxnSpLocks/>
            </p:cNvCxnSpPr>
            <p:nvPr/>
          </p:nvCxnSpPr>
          <p:spPr>
            <a:xfrm flipH="1">
              <a:off x="7948535" y="4789267"/>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04656B1-63B8-45B8-9771-BDAC1C7E2C0A}"/>
                </a:ext>
              </a:extLst>
            </p:cNvPr>
            <p:cNvCxnSpPr>
              <a:cxnSpLocks/>
            </p:cNvCxnSpPr>
            <p:nvPr/>
          </p:nvCxnSpPr>
          <p:spPr>
            <a:xfrm>
              <a:off x="7939035" y="5227823"/>
              <a:ext cx="28895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DFA63D2-4D01-46D4-95D8-68C4AA9218C6}"/>
                </a:ext>
              </a:extLst>
            </p:cNvPr>
            <p:cNvCxnSpPr/>
            <p:nvPr/>
          </p:nvCxnSpPr>
          <p:spPr>
            <a:xfrm>
              <a:off x="7298405" y="2982769"/>
              <a:ext cx="4170218"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DE1184FE-C237-475C-86FB-95A8744AAAE9}"/>
                </a:ext>
              </a:extLst>
            </p:cNvPr>
            <p:cNvSpPr txBox="1"/>
            <p:nvPr/>
          </p:nvSpPr>
          <p:spPr>
            <a:xfrm>
              <a:off x="8492705" y="2559926"/>
              <a:ext cx="178995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Discover</a:t>
              </a:r>
              <a:r>
                <a:rPr lang="zh-CN" altLang="en-US" dirty="0">
                  <a:latin typeface="微软雅黑" panose="020B0503020204020204" pitchFamily="34" charset="-122"/>
                  <a:ea typeface="微软雅黑" panose="020B0503020204020204" pitchFamily="34" charset="-122"/>
                </a:rPr>
                <a:t>阶段</a:t>
              </a:r>
            </a:p>
          </p:txBody>
        </p:sp>
      </p:grpSp>
      <p:sp>
        <p:nvSpPr>
          <p:cNvPr id="23" name="文本框 22">
            <a:extLst>
              <a:ext uri="{FF2B5EF4-FFF2-40B4-BE49-F238E27FC236}">
                <a16:creationId xmlns:a16="http://schemas.microsoft.com/office/drawing/2014/main" id="{082E9F18-BBDD-4631-A195-4CCA2A4ECA61}"/>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
        <p:nvSpPr>
          <p:cNvPr id="24"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cxnSp>
        <p:nvCxnSpPr>
          <p:cNvPr id="28" name="直接箭头连接符 27">
            <a:extLst>
              <a:ext uri="{FF2B5EF4-FFF2-40B4-BE49-F238E27FC236}">
                <a16:creationId xmlns:a16="http://schemas.microsoft.com/office/drawing/2014/main" id="{472C45C4-DB05-41FF-9C34-E62B8223F219}"/>
              </a:ext>
            </a:extLst>
          </p:cNvPr>
          <p:cNvCxnSpPr>
            <a:cxnSpLocks/>
          </p:cNvCxnSpPr>
          <p:nvPr/>
        </p:nvCxnSpPr>
        <p:spPr>
          <a:xfrm>
            <a:off x="8254518" y="5708440"/>
            <a:ext cx="285869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56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spcBef>
                <a:spcPts val="1200"/>
              </a:spcBef>
            </a:pPr>
            <a:r>
              <a:rPr lang="zh-CN" altLang="en-US" dirty="0">
                <a:solidFill>
                  <a:srgbClr val="C00000"/>
                </a:solidFill>
              </a:rPr>
              <a:t>字节计数法：</a:t>
            </a:r>
            <a:r>
              <a:rPr lang="zh-CN" altLang="en-US" dirty="0"/>
              <a:t>出现了一个字节</a:t>
            </a:r>
            <a:r>
              <a:rPr lang="zh-CN" altLang="en-US" dirty="0">
                <a:solidFill>
                  <a:srgbClr val="C00000"/>
                </a:solidFill>
              </a:rPr>
              <a:t>差错</a:t>
            </a:r>
            <a:r>
              <a:rPr lang="zh-CN" altLang="en-US" dirty="0"/>
              <a:t>的情形</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1807610" y="4017047"/>
            <a:ext cx="1594449" cy="995523"/>
            <a:chOff x="1628570" y="3387255"/>
            <a:chExt cx="1594449" cy="995523"/>
          </a:xfrm>
        </p:grpSpPr>
        <p:sp>
          <p:nvSpPr>
            <p:cNvPr id="49" name="左大括号 48"/>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矩形 49"/>
            <p:cNvSpPr/>
            <p:nvPr/>
          </p:nvSpPr>
          <p:spPr>
            <a:xfrm>
              <a:off x="1950271" y="3674892"/>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51" name="组合 50"/>
          <p:cNvGrpSpPr/>
          <p:nvPr/>
        </p:nvGrpSpPr>
        <p:grpSpPr>
          <a:xfrm>
            <a:off x="3402060" y="4017047"/>
            <a:ext cx="1594450" cy="995523"/>
            <a:chOff x="3223020" y="3387255"/>
            <a:chExt cx="1594450" cy="995523"/>
          </a:xfrm>
        </p:grpSpPr>
        <p:sp>
          <p:nvSpPr>
            <p:cNvPr id="52" name="左大括号 51"/>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矩形 52"/>
            <p:cNvSpPr/>
            <p:nvPr/>
          </p:nvSpPr>
          <p:spPr>
            <a:xfrm>
              <a:off x="3223020" y="3674892"/>
              <a:ext cx="1594450"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出现差错</a:t>
              </a:r>
            </a:p>
          </p:txBody>
        </p:sp>
      </p:grpSp>
      <p:grpSp>
        <p:nvGrpSpPr>
          <p:cNvPr id="54" name="组合 53"/>
          <p:cNvGrpSpPr/>
          <p:nvPr/>
        </p:nvGrpSpPr>
        <p:grpSpPr>
          <a:xfrm>
            <a:off x="4996510" y="4017047"/>
            <a:ext cx="2549057" cy="997132"/>
            <a:chOff x="4817470" y="3387255"/>
            <a:chExt cx="2549057" cy="997132"/>
          </a:xfrm>
        </p:grpSpPr>
        <p:sp>
          <p:nvSpPr>
            <p:cNvPr id="55" name="左大括号 54"/>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6" name="矩形 55"/>
            <p:cNvSpPr/>
            <p:nvPr/>
          </p:nvSpPr>
          <p:spPr>
            <a:xfrm>
              <a:off x="5612074" y="3676501"/>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57" name="组合 56"/>
          <p:cNvGrpSpPr/>
          <p:nvPr/>
        </p:nvGrpSpPr>
        <p:grpSpPr>
          <a:xfrm>
            <a:off x="7533574" y="4020265"/>
            <a:ext cx="1925519" cy="990138"/>
            <a:chOff x="7354534" y="3390473"/>
            <a:chExt cx="1925519" cy="990138"/>
          </a:xfrm>
        </p:grpSpPr>
        <p:sp>
          <p:nvSpPr>
            <p:cNvPr id="58" name="左大括号 57"/>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矩形 58"/>
            <p:cNvSpPr/>
            <p:nvPr/>
          </p:nvSpPr>
          <p:spPr>
            <a:xfrm>
              <a:off x="7841769" y="3672725"/>
              <a:ext cx="951048" cy="707886"/>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帧</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字节</a:t>
              </a:r>
            </a:p>
          </p:txBody>
        </p:sp>
      </p:grpSp>
      <p:grpSp>
        <p:nvGrpSpPr>
          <p:cNvPr id="60" name="组合 59"/>
          <p:cNvGrpSpPr/>
          <p:nvPr/>
        </p:nvGrpSpPr>
        <p:grpSpPr>
          <a:xfrm>
            <a:off x="1807610" y="3599479"/>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61"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2"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3"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64"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65"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66"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67"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8"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69"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70"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71"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8</a:t>
              </a:r>
            </a:p>
          </p:txBody>
        </p:sp>
        <p:sp>
          <p:nvSpPr>
            <p:cNvPr id="72"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3"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74"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75"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76"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sp>
          <p:nvSpPr>
            <p:cNvPr id="77"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a:t>
              </a:r>
            </a:p>
          </p:txBody>
        </p:sp>
        <p:sp>
          <p:nvSpPr>
            <p:cNvPr id="78"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a:t>
              </a:r>
            </a:p>
          </p:txBody>
        </p:sp>
        <p:sp>
          <p:nvSpPr>
            <p:cNvPr id="79"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a:t>
              </a:r>
            </a:p>
          </p:txBody>
        </p:sp>
        <p:sp>
          <p:nvSpPr>
            <p:cNvPr id="80"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1"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82"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p>
          </p:txBody>
        </p:sp>
        <p:sp>
          <p:nvSpPr>
            <p:cNvPr id="83"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p>
          </p:txBody>
        </p:sp>
        <p:sp>
          <p:nvSpPr>
            <p:cNvPr id="84"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p>
          </p:txBody>
        </p:sp>
      </p:grpSp>
      <p:sp>
        <p:nvSpPr>
          <p:cNvPr id="85" name="圆角矩形 84"/>
          <p:cNvSpPr/>
          <p:nvPr/>
        </p:nvSpPr>
        <p:spPr bwMode="auto">
          <a:xfrm>
            <a:off x="3361813" y="3465189"/>
            <a:ext cx="386379" cy="486742"/>
          </a:xfrm>
          <a:prstGeom prst="roundRect">
            <a:avLst>
              <a:gd name="adj" fmla="val 28217"/>
            </a:avLst>
          </a:prstGeom>
          <a:noFill/>
          <a:ln w="15875"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itchFamily="18" charset="0"/>
              <a:ea typeface="楷体" pitchFamily="49" charset="-122"/>
              <a:cs typeface="+mn-cs"/>
            </a:endParaRPr>
          </a:p>
        </p:txBody>
      </p:sp>
      <p:sp>
        <p:nvSpPr>
          <p:cNvPr id="86" name="任意多边形 85"/>
          <p:cNvSpPr/>
          <p:nvPr/>
        </p:nvSpPr>
        <p:spPr>
          <a:xfrm>
            <a:off x="3563332" y="2843020"/>
            <a:ext cx="2227782"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任意多边形 86"/>
          <p:cNvSpPr/>
          <p:nvPr/>
        </p:nvSpPr>
        <p:spPr>
          <a:xfrm>
            <a:off x="6086174" y="2843020"/>
            <a:ext cx="655988"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任意多边形 87"/>
          <p:cNvSpPr/>
          <p:nvPr/>
        </p:nvSpPr>
        <p:spPr>
          <a:xfrm>
            <a:off x="7093441" y="2843019"/>
            <a:ext cx="151715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9" name="任意多边形 88"/>
          <p:cNvSpPr/>
          <p:nvPr/>
        </p:nvSpPr>
        <p:spPr>
          <a:xfrm>
            <a:off x="9050210" y="2843018"/>
            <a:ext cx="872169"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矩形 89"/>
          <p:cNvSpPr/>
          <p:nvPr/>
        </p:nvSpPr>
        <p:spPr>
          <a:xfrm>
            <a:off x="4519764" y="5560045"/>
            <a:ext cx="5954272" cy="461665"/>
          </a:xfrm>
          <a:prstGeom prst="rect">
            <a:avLst/>
          </a:prstGeom>
          <a:noFill/>
          <a:ln>
            <a:noFill/>
          </a:ln>
        </p:spPr>
        <p:txBody>
          <a:bodyPr wrap="square">
            <a:spAutoFit/>
          </a:bodyPr>
          <a:lstStyle/>
          <a:p>
            <a:pPr lvl="0" algn="ctr" fontAlgn="base">
              <a:spcBef>
                <a:spcPct val="50000"/>
              </a:spcBef>
              <a:spcAft>
                <a:spcPct val="0"/>
              </a:spcAft>
              <a:defRPr/>
            </a:pPr>
            <a:r>
              <a:rPr kumimoji="1"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破坏了帧的边界，</a:t>
            </a:r>
            <a:r>
              <a:rPr kumimoji="1" lang="zh-CN" altLang="en-US" sz="2400" dirty="0">
                <a:solidFill>
                  <a:srgbClr val="C00000"/>
                </a:solidFill>
                <a:latin typeface="微软雅黑" panose="020B0503020204020204" pitchFamily="34" charset="-122"/>
                <a:ea typeface="微软雅黑" panose="020B0503020204020204" pitchFamily="34" charset="-122"/>
              </a:rPr>
              <a:t>导致一连串帧的错误</a:t>
            </a:r>
          </a:p>
        </p:txBody>
      </p:sp>
      <p:sp>
        <p:nvSpPr>
          <p:cNvPr id="91" name="任意多边形 90"/>
          <p:cNvSpPr/>
          <p:nvPr/>
        </p:nvSpPr>
        <p:spPr>
          <a:xfrm>
            <a:off x="1967148" y="2843017"/>
            <a:ext cx="1250185" cy="67247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237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left)">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left)">
                                      <p:cBhvr>
                                        <p:cTn id="27" dur="500"/>
                                        <p:tgtEl>
                                          <p:spTgt spid="8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p:bldP spid="9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a:xfrm>
            <a:off x="1307508" y="352769"/>
            <a:ext cx="8220812" cy="879086"/>
          </a:xfrm>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593125" y="1247836"/>
            <a:ext cx="6878064" cy="5108514"/>
          </a:xfrm>
        </p:spPr>
        <p:txBody>
          <a:bodyPr>
            <a:noAutofit/>
          </a:bodyPr>
          <a:lstStyle/>
          <a:p>
            <a:pPr fontAlgn="base">
              <a:lnSpc>
                <a:spcPct val="150000"/>
              </a:lnSpc>
            </a:pPr>
            <a:r>
              <a:rPr lang="en-US" altLang="zh-CN" dirty="0"/>
              <a:t>Terminate</a:t>
            </a:r>
            <a:r>
              <a:rPr lang="zh-CN" altLang="en-US" dirty="0"/>
              <a:t>阶段，终止方式有两种：</a:t>
            </a:r>
            <a:endParaRPr lang="en-US" altLang="zh-CN" dirty="0"/>
          </a:p>
          <a:p>
            <a:pPr lvl="1" fontAlgn="base">
              <a:lnSpc>
                <a:spcPct val="150000"/>
              </a:lnSpc>
            </a:pPr>
            <a:r>
              <a:rPr lang="en-US" altLang="zh-CN" dirty="0"/>
              <a:t>PPP</a:t>
            </a:r>
            <a:r>
              <a:rPr lang="zh-CN" altLang="en-US" dirty="0"/>
              <a:t>协议自身（比如</a:t>
            </a:r>
            <a:r>
              <a:rPr lang="en-US" altLang="zh-CN" dirty="0"/>
              <a:t>PPP</a:t>
            </a:r>
            <a:r>
              <a:rPr lang="zh-CN" altLang="en-US" dirty="0"/>
              <a:t>终结报文）来结束</a:t>
            </a:r>
            <a:r>
              <a:rPr lang="en-US" altLang="zh-CN" dirty="0"/>
              <a:t>PPPoE</a:t>
            </a:r>
            <a:r>
              <a:rPr lang="zh-CN" altLang="en-US" dirty="0"/>
              <a:t>会话</a:t>
            </a:r>
            <a:endParaRPr lang="en-US" altLang="zh-CN" dirty="0"/>
          </a:p>
          <a:p>
            <a:pPr lvl="1" fontAlgn="base">
              <a:lnSpc>
                <a:spcPct val="150000"/>
              </a:lnSpc>
            </a:pPr>
            <a:r>
              <a:rPr lang="zh-CN" altLang="en-US" dirty="0"/>
              <a:t>使用</a:t>
            </a:r>
            <a:r>
              <a:rPr lang="en-US" altLang="zh-CN" dirty="0"/>
              <a:t>PADT</a:t>
            </a:r>
            <a:r>
              <a:rPr lang="zh-CN" altLang="en-US" dirty="0"/>
              <a:t>报文终结会话</a:t>
            </a:r>
            <a:endParaRPr lang="en-US" altLang="zh-CN" dirty="0"/>
          </a:p>
          <a:p>
            <a:pPr lvl="2" fontAlgn="base">
              <a:lnSpc>
                <a:spcPct val="150000"/>
              </a:lnSpc>
            </a:pPr>
            <a:r>
              <a:rPr lang="zh-CN" altLang="en-US" dirty="0"/>
              <a:t>进入</a:t>
            </a:r>
            <a:r>
              <a:rPr lang="en-US" altLang="zh-CN" dirty="0"/>
              <a:t>PPPoE Session</a:t>
            </a:r>
            <a:r>
              <a:rPr lang="zh-CN" altLang="en-US" dirty="0"/>
              <a:t>阶段后，</a:t>
            </a:r>
            <a:r>
              <a:rPr lang="en-US" altLang="zh-CN" dirty="0"/>
              <a:t>PPPoE Client</a:t>
            </a:r>
            <a:r>
              <a:rPr lang="zh-CN" altLang="en-US" dirty="0"/>
              <a:t>和</a:t>
            </a:r>
            <a:r>
              <a:rPr lang="en-US" altLang="zh-CN" dirty="0"/>
              <a:t>PPPoE Server</a:t>
            </a:r>
            <a:r>
              <a:rPr lang="zh-CN" altLang="en-US" dirty="0"/>
              <a:t>都可以通过发</a:t>
            </a:r>
            <a:r>
              <a:rPr lang="en-US" altLang="zh-CN" dirty="0"/>
              <a:t>PADT</a:t>
            </a:r>
            <a:r>
              <a:rPr lang="zh-CN" altLang="en-US" dirty="0"/>
              <a:t>报文的方式来结束</a:t>
            </a:r>
            <a:r>
              <a:rPr lang="en-US" altLang="zh-CN" dirty="0" err="1"/>
              <a:t>PPPoE</a:t>
            </a:r>
            <a:r>
              <a:rPr lang="zh-CN" altLang="en-US" dirty="0"/>
              <a:t>连接</a:t>
            </a:r>
            <a:endParaRPr lang="en-US" altLang="zh-CN" dirty="0"/>
          </a:p>
          <a:p>
            <a:pPr lvl="2" fontAlgn="base">
              <a:lnSpc>
                <a:spcPct val="150000"/>
              </a:lnSpc>
            </a:pPr>
            <a:r>
              <a:rPr lang="en-US" altLang="zh-CN" dirty="0"/>
              <a:t>PADT</a:t>
            </a:r>
            <a:r>
              <a:rPr lang="zh-CN" altLang="en-US" dirty="0"/>
              <a:t>数据包可以在会话建立以后的任意时刻</a:t>
            </a:r>
            <a:r>
              <a:rPr lang="zh-CN" altLang="en-US" dirty="0">
                <a:solidFill>
                  <a:srgbClr val="C00000"/>
                </a:solidFill>
              </a:rPr>
              <a:t>单播发送</a:t>
            </a:r>
            <a:r>
              <a:rPr lang="zh-CN" altLang="en-US" dirty="0"/>
              <a:t>。</a:t>
            </a:r>
            <a:endParaRPr lang="en-US" altLang="zh-CN" dirty="0"/>
          </a:p>
        </p:txBody>
      </p:sp>
      <p:grpSp>
        <p:nvGrpSpPr>
          <p:cNvPr id="14" name="组合 13"/>
          <p:cNvGrpSpPr/>
          <p:nvPr/>
        </p:nvGrpSpPr>
        <p:grpSpPr>
          <a:xfrm>
            <a:off x="7632521" y="1193372"/>
            <a:ext cx="4559478" cy="5400472"/>
            <a:chOff x="7452694" y="1220833"/>
            <a:chExt cx="5026936" cy="5400472"/>
          </a:xfrm>
        </p:grpSpPr>
        <p:pic>
          <p:nvPicPr>
            <p:cNvPr id="81" name="图片 80">
              <a:extLst>
                <a:ext uri="{FF2B5EF4-FFF2-40B4-BE49-F238E27FC236}">
                  <a16:creationId xmlns:a16="http://schemas.microsoft.com/office/drawing/2014/main" id="{382330D0-3B02-4132-B723-FC9CDC5DC21A}"/>
                </a:ext>
              </a:extLst>
            </p:cNvPr>
            <p:cNvPicPr>
              <a:picLocks noChangeAspect="1"/>
            </p:cNvPicPr>
            <p:nvPr/>
          </p:nvPicPr>
          <p:blipFill>
            <a:blip r:embed="rId3"/>
            <a:stretch>
              <a:fillRect/>
            </a:stretch>
          </p:blipFill>
          <p:spPr>
            <a:xfrm>
              <a:off x="7595759" y="1565775"/>
              <a:ext cx="1100146" cy="771531"/>
            </a:xfrm>
            <a:prstGeom prst="rect">
              <a:avLst/>
            </a:prstGeom>
          </p:spPr>
        </p:pic>
        <p:pic>
          <p:nvPicPr>
            <p:cNvPr id="82" name="图片 81">
              <a:extLst>
                <a:ext uri="{FF2B5EF4-FFF2-40B4-BE49-F238E27FC236}">
                  <a16:creationId xmlns:a16="http://schemas.microsoft.com/office/drawing/2014/main" id="{46F3D27F-C949-47EF-A2C8-1382972C0249}"/>
                </a:ext>
              </a:extLst>
            </p:cNvPr>
            <p:cNvPicPr>
              <a:picLocks noChangeAspect="1"/>
            </p:cNvPicPr>
            <p:nvPr/>
          </p:nvPicPr>
          <p:blipFill>
            <a:blip r:embed="rId3"/>
            <a:stretch>
              <a:fillRect/>
            </a:stretch>
          </p:blipFill>
          <p:spPr>
            <a:xfrm>
              <a:off x="10456854" y="1549350"/>
              <a:ext cx="1100146" cy="771531"/>
            </a:xfrm>
            <a:prstGeom prst="rect">
              <a:avLst/>
            </a:prstGeom>
          </p:spPr>
        </p:pic>
        <p:cxnSp>
          <p:nvCxnSpPr>
            <p:cNvPr id="83" name="直接箭头连接符 82">
              <a:extLst>
                <a:ext uri="{FF2B5EF4-FFF2-40B4-BE49-F238E27FC236}">
                  <a16:creationId xmlns:a16="http://schemas.microsoft.com/office/drawing/2014/main" id="{81FC72D4-D14A-4260-A452-BFA2AD71EC36}"/>
                </a:ext>
              </a:extLst>
            </p:cNvPr>
            <p:cNvCxnSpPr>
              <a:cxnSpLocks/>
              <a:stCxn id="81" idx="2"/>
            </p:cNvCxnSpPr>
            <p:nvPr/>
          </p:nvCxnSpPr>
          <p:spPr>
            <a:xfrm>
              <a:off x="8145832" y="23373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BE3E3146-9100-489D-85B5-BB0BA9E39121}"/>
                </a:ext>
              </a:extLst>
            </p:cNvPr>
            <p:cNvCxnSpPr/>
            <p:nvPr/>
          </p:nvCxnSpPr>
          <p:spPr>
            <a:xfrm>
              <a:off x="11035928" y="23364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41BE211-5728-4512-8DF9-0306516E8A6C}"/>
                </a:ext>
              </a:extLst>
            </p:cNvPr>
            <p:cNvCxnSpPr/>
            <p:nvPr/>
          </p:nvCxnSpPr>
          <p:spPr>
            <a:xfrm>
              <a:off x="8159032" y="2733163"/>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56CE8204-C643-460B-AC53-5DA95643FCE9}"/>
                </a:ext>
              </a:extLst>
            </p:cNvPr>
            <p:cNvSpPr txBox="1"/>
            <p:nvPr/>
          </p:nvSpPr>
          <p:spPr>
            <a:xfrm>
              <a:off x="8788719" y="2421067"/>
              <a:ext cx="1213024" cy="3785652"/>
            </a:xfrm>
            <a:prstGeom prst="rect">
              <a:avLst/>
            </a:prstGeom>
            <a:noFill/>
          </p:spPr>
          <p:txBody>
            <a:bodyPr wrap="none" rtlCol="0">
              <a:spAutoFit/>
            </a:bodyPr>
            <a:lstStyle/>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PADI</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PADO</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PADR</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r>
                <a:rPr lang="en-US" altLang="zh-CN" dirty="0">
                  <a:latin typeface="微软雅黑" panose="020B0503020204020204" pitchFamily="34" charset="-122"/>
                  <a:ea typeface="微软雅黑" panose="020B0503020204020204" pitchFamily="34" charset="-122"/>
                </a:rPr>
                <a:t>PADS</a:t>
              </a: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marL="342900" indent="-342900">
                <a:lnSpc>
                  <a:spcPts val="1800"/>
                </a:lnSpc>
                <a:buFont typeface="+mj-ea"/>
                <a:buAutoNum type="circleNumDbPlain"/>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PPP</a:t>
              </a:r>
              <a:r>
                <a:rPr lang="zh-CN" altLang="en-US" dirty="0">
                  <a:latin typeface="微软雅黑" panose="020B0503020204020204" pitchFamily="34" charset="-122"/>
                  <a:ea typeface="微软雅黑" panose="020B0503020204020204" pitchFamily="34" charset="-122"/>
                </a:rPr>
                <a:t>协商</a:t>
              </a:r>
              <a:endParaRPr lang="en-US" altLang="zh-CN" dirty="0">
                <a:latin typeface="微软雅黑" panose="020B0503020204020204" pitchFamily="34" charset="-122"/>
                <a:ea typeface="微软雅黑" panose="020B0503020204020204" pitchFamily="34" charset="-122"/>
              </a:endParaRP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zh-CN" altLang="en-US" dirty="0">
                  <a:latin typeface="微软雅黑" panose="020B0503020204020204" pitchFamily="34" charset="-122"/>
                  <a:ea typeface="微软雅黑" panose="020B0503020204020204" pitchFamily="34" charset="-122"/>
                </a:rPr>
                <a:t>数据传输</a:t>
              </a:r>
              <a:endParaRPr lang="en-US" altLang="zh-CN" dirty="0">
                <a:latin typeface="微软雅黑" panose="020B0503020204020204" pitchFamily="34" charset="-122"/>
                <a:ea typeface="微软雅黑" panose="020B0503020204020204" pitchFamily="34" charset="-122"/>
              </a:endParaRP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endParaRPr lang="en-US" altLang="zh-CN" dirty="0">
                <a:latin typeface="微软雅黑" panose="020B0503020204020204" pitchFamily="34" charset="-122"/>
                <a:ea typeface="微软雅黑" panose="020B0503020204020204" pitchFamily="34" charset="-122"/>
              </a:endParaRPr>
            </a:p>
            <a:p>
              <a:pPr>
                <a:lnSpc>
                  <a:spcPts val="1800"/>
                </a:lnSpc>
              </a:pPr>
              <a:r>
                <a:rPr lang="en-US" altLang="zh-CN" dirty="0">
                  <a:latin typeface="微软雅黑" panose="020B0503020204020204" pitchFamily="34" charset="-122"/>
                  <a:ea typeface="微软雅黑" panose="020B0503020204020204" pitchFamily="34" charset="-122"/>
                </a:rPr>
                <a:t>PADT</a:t>
              </a:r>
            </a:p>
          </p:txBody>
        </p:sp>
        <p:sp>
          <p:nvSpPr>
            <p:cNvPr id="87" name="文本框 86">
              <a:extLst>
                <a:ext uri="{FF2B5EF4-FFF2-40B4-BE49-F238E27FC236}">
                  <a16:creationId xmlns:a16="http://schemas.microsoft.com/office/drawing/2014/main" id="{92993212-6DD9-4B00-A8DC-45A149CE19D6}"/>
                </a:ext>
              </a:extLst>
            </p:cNvPr>
            <p:cNvSpPr txBox="1"/>
            <p:nvPr/>
          </p:nvSpPr>
          <p:spPr>
            <a:xfrm>
              <a:off x="7452694" y="1247836"/>
              <a:ext cx="194925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Client</a:t>
              </a:r>
              <a:endParaRPr lang="zh-CN" altLang="en-US" dirty="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3D4B0F35-42CF-465C-BC10-0E755B415FA6}"/>
                </a:ext>
              </a:extLst>
            </p:cNvPr>
            <p:cNvSpPr txBox="1"/>
            <p:nvPr/>
          </p:nvSpPr>
          <p:spPr>
            <a:xfrm>
              <a:off x="10326393" y="1220833"/>
              <a:ext cx="180630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PPPoE Server</a:t>
              </a:r>
              <a:endParaRPr lang="zh-CN" altLang="en-US" dirty="0">
                <a:latin typeface="微软雅黑" panose="020B0503020204020204" pitchFamily="34" charset="-122"/>
                <a:ea typeface="微软雅黑" panose="020B0503020204020204" pitchFamily="34" charset="-122"/>
              </a:endParaRPr>
            </a:p>
          </p:txBody>
        </p:sp>
        <p:cxnSp>
          <p:nvCxnSpPr>
            <p:cNvPr id="89" name="直接箭头连接符 88">
              <a:extLst>
                <a:ext uri="{FF2B5EF4-FFF2-40B4-BE49-F238E27FC236}">
                  <a16:creationId xmlns:a16="http://schemas.microsoft.com/office/drawing/2014/main" id="{51282779-FEA6-430E-9788-2F94C2B8331C}"/>
                </a:ext>
              </a:extLst>
            </p:cNvPr>
            <p:cNvCxnSpPr/>
            <p:nvPr/>
          </p:nvCxnSpPr>
          <p:spPr>
            <a:xfrm>
              <a:off x="8174557" y="3663105"/>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45C8C90C-31FF-45B8-8109-B9EF24E0ABB0}"/>
                </a:ext>
              </a:extLst>
            </p:cNvPr>
            <p:cNvCxnSpPr>
              <a:cxnSpLocks/>
            </p:cNvCxnSpPr>
            <p:nvPr/>
          </p:nvCxnSpPr>
          <p:spPr>
            <a:xfrm flipH="1">
              <a:off x="8141693" y="3208628"/>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2155C50D-54A2-49E1-B2A4-320F1B3B4343}"/>
                </a:ext>
              </a:extLst>
            </p:cNvPr>
            <p:cNvCxnSpPr>
              <a:cxnSpLocks/>
            </p:cNvCxnSpPr>
            <p:nvPr/>
          </p:nvCxnSpPr>
          <p:spPr>
            <a:xfrm flipH="1">
              <a:off x="8151735" y="4094734"/>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E6A9F28F-46C4-405D-9F2D-AB506A8D8722}"/>
                </a:ext>
              </a:extLst>
            </p:cNvPr>
            <p:cNvCxnSpPr>
              <a:cxnSpLocks/>
            </p:cNvCxnSpPr>
            <p:nvPr/>
          </p:nvCxnSpPr>
          <p:spPr>
            <a:xfrm>
              <a:off x="8135308" y="4743336"/>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F8F28CAF-EE0E-4A47-9C9A-6CA87E79FBBE}"/>
                </a:ext>
              </a:extLst>
            </p:cNvPr>
            <p:cNvCxnSpPr>
              <a:cxnSpLocks/>
            </p:cNvCxnSpPr>
            <p:nvPr/>
          </p:nvCxnSpPr>
          <p:spPr>
            <a:xfrm>
              <a:off x="8142235" y="6127302"/>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2E9040F-EF48-472B-8806-5DF6DE2EB07A}"/>
                </a:ext>
              </a:extLst>
            </p:cNvPr>
            <p:cNvCxnSpPr/>
            <p:nvPr/>
          </p:nvCxnSpPr>
          <p:spPr>
            <a:xfrm>
              <a:off x="7824892" y="4260585"/>
              <a:ext cx="4307802"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7C492553-1CDD-48D3-BBE9-9E5F407345D1}"/>
                </a:ext>
              </a:extLst>
            </p:cNvPr>
            <p:cNvSpPr txBox="1"/>
            <p:nvPr/>
          </p:nvSpPr>
          <p:spPr>
            <a:xfrm>
              <a:off x="11021693" y="3352800"/>
              <a:ext cx="1298097"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Discover</a:t>
              </a:r>
              <a:endParaRPr lang="zh-CN" altLang="en-US"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A580967-AC33-4BE3-A0A6-39CD5FE522C7}"/>
                </a:ext>
              </a:extLst>
            </p:cNvPr>
            <p:cNvSpPr txBox="1"/>
            <p:nvPr/>
          </p:nvSpPr>
          <p:spPr>
            <a:xfrm>
              <a:off x="11021693" y="4614373"/>
              <a:ext cx="122395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Session</a:t>
              </a:r>
              <a:endParaRPr lang="zh-CN" altLang="en-US" dirty="0">
                <a:latin typeface="微软雅黑" panose="020B0503020204020204" pitchFamily="34" charset="-122"/>
                <a:ea typeface="微软雅黑" panose="020B0503020204020204" pitchFamily="34" charset="-122"/>
              </a:endParaRPr>
            </a:p>
          </p:txBody>
        </p:sp>
        <p:cxnSp>
          <p:nvCxnSpPr>
            <p:cNvPr id="97" name="直接箭头连接符 96">
              <a:extLst>
                <a:ext uri="{FF2B5EF4-FFF2-40B4-BE49-F238E27FC236}">
                  <a16:creationId xmlns:a16="http://schemas.microsoft.com/office/drawing/2014/main" id="{472C45C4-DB05-41FF-9C34-E62B8223F219}"/>
                </a:ext>
              </a:extLst>
            </p:cNvPr>
            <p:cNvCxnSpPr>
              <a:cxnSpLocks/>
            </p:cNvCxnSpPr>
            <p:nvPr/>
          </p:nvCxnSpPr>
          <p:spPr>
            <a:xfrm>
              <a:off x="8142235" y="5200534"/>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316CC565-60F3-4B5B-8A81-5CAD69B8FD07}"/>
                </a:ext>
              </a:extLst>
            </p:cNvPr>
            <p:cNvCxnSpPr/>
            <p:nvPr/>
          </p:nvCxnSpPr>
          <p:spPr>
            <a:xfrm>
              <a:off x="7824892" y="5452076"/>
              <a:ext cx="4282295"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A13955C-2E3D-491F-A0F0-3661859E8D2A}"/>
                </a:ext>
              </a:extLst>
            </p:cNvPr>
            <p:cNvSpPr txBox="1"/>
            <p:nvPr/>
          </p:nvSpPr>
          <p:spPr>
            <a:xfrm>
              <a:off x="10972801" y="5847427"/>
              <a:ext cx="150682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Terminate</a:t>
              </a:r>
              <a:endParaRPr lang="zh-CN" altLang="en-US" dirty="0">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AC63C87C-F63E-459C-B8A8-4E1DE1B3EFCD}"/>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
        <p:nvSpPr>
          <p:cNvPr id="25"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180694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EFC88-15A8-8F47-A008-BBB6B0BEC7A2}"/>
              </a:ext>
            </a:extLst>
          </p:cNvPr>
          <p:cNvSpPr>
            <a:spLocks noGrp="1"/>
          </p:cNvSpPr>
          <p:nvPr>
            <p:ph type="title"/>
          </p:nvPr>
        </p:nvSpPr>
        <p:spPr/>
        <p:txBody>
          <a:bodyPr/>
          <a:lstStyle/>
          <a:p>
            <a:r>
              <a:rPr kumimoji="1" lang="zh-CN" altLang="en-US" dirty="0"/>
              <a:t>本章总结</a:t>
            </a:r>
          </a:p>
        </p:txBody>
      </p:sp>
      <p:sp>
        <p:nvSpPr>
          <p:cNvPr id="3" name="内容占位符 2">
            <a:extLst>
              <a:ext uri="{FF2B5EF4-FFF2-40B4-BE49-F238E27FC236}">
                <a16:creationId xmlns:a16="http://schemas.microsoft.com/office/drawing/2014/main" id="{8D01C0D4-2EC3-7D4D-AAC5-3C4CCB3DBC8F}"/>
              </a:ext>
            </a:extLst>
          </p:cNvPr>
          <p:cNvSpPr>
            <a:spLocks noGrp="1"/>
          </p:cNvSpPr>
          <p:nvPr>
            <p:ph idx="1"/>
          </p:nvPr>
        </p:nvSpPr>
        <p:spPr/>
        <p:txBody>
          <a:bodyPr>
            <a:normAutofit/>
          </a:bodyPr>
          <a:lstStyle/>
          <a:p>
            <a:pPr>
              <a:lnSpc>
                <a:spcPct val="130000"/>
              </a:lnSpc>
            </a:pPr>
            <a:r>
              <a:rPr kumimoji="1" lang="zh-CN" altLang="en-US" dirty="0"/>
              <a:t>通过本章学习，重点掌握如下知识点：</a:t>
            </a:r>
            <a:endParaRPr kumimoji="1" lang="en-US" altLang="zh-CN" dirty="0"/>
          </a:p>
          <a:p>
            <a:pPr lvl="1">
              <a:lnSpc>
                <a:spcPct val="130000"/>
              </a:lnSpc>
            </a:pPr>
            <a:r>
              <a:rPr kumimoji="1" lang="zh-CN" altLang="en-US" dirty="0"/>
              <a:t>理解数据链路层在五层网络体系结构中的位置及解决的问题，了解数据链路层提供的服务类型</a:t>
            </a:r>
          </a:p>
          <a:p>
            <a:pPr lvl="1">
              <a:lnSpc>
                <a:spcPct val="130000"/>
              </a:lnSpc>
            </a:pPr>
            <a:r>
              <a:rPr kumimoji="1" lang="zh-CN" altLang="en-US" dirty="0"/>
              <a:t>掌握差错检测和纠正的基本原理和典型的编码方法</a:t>
            </a:r>
          </a:p>
          <a:p>
            <a:pPr lvl="1">
              <a:lnSpc>
                <a:spcPct val="130000"/>
              </a:lnSpc>
            </a:pPr>
            <a:r>
              <a:rPr kumimoji="1" lang="zh-CN" altLang="en-US" dirty="0"/>
              <a:t>掌握无错信道和有错信道上停等协议的设计和实现方法</a:t>
            </a:r>
          </a:p>
          <a:p>
            <a:pPr lvl="1">
              <a:lnSpc>
                <a:spcPct val="130000"/>
              </a:lnSpc>
            </a:pPr>
            <a:r>
              <a:rPr kumimoji="1" lang="zh-CN" altLang="en-US" dirty="0"/>
              <a:t>理解</a:t>
            </a:r>
            <a:r>
              <a:rPr kumimoji="1" lang="zh-CN" altLang="zh-CN" dirty="0"/>
              <a:t>停等协议的性能问题及滑动窗口协议</a:t>
            </a:r>
            <a:r>
              <a:rPr kumimoji="1" lang="zh-CN" altLang="en-US" dirty="0"/>
              <a:t>的</a:t>
            </a:r>
            <a:r>
              <a:rPr kumimoji="1" lang="zh-CN" altLang="zh-CN" dirty="0"/>
              <a:t>基本思想</a:t>
            </a:r>
            <a:endParaRPr kumimoji="1" lang="en-US" altLang="zh-CN" dirty="0"/>
          </a:p>
          <a:p>
            <a:pPr lvl="1">
              <a:lnSpc>
                <a:spcPct val="130000"/>
              </a:lnSpc>
            </a:pPr>
            <a:r>
              <a:rPr kumimoji="1" lang="zh-CN" altLang="en-US" dirty="0"/>
              <a:t>掌握</a:t>
            </a:r>
            <a:r>
              <a:rPr kumimoji="1" lang="zh-CN" altLang="zh-CN" dirty="0"/>
              <a:t>回退</a:t>
            </a:r>
            <a:r>
              <a:rPr kumimoji="1" lang="en-US" altLang="zh-CN" dirty="0"/>
              <a:t>N</a:t>
            </a:r>
            <a:r>
              <a:rPr kumimoji="1" lang="zh-CN" altLang="en-US" dirty="0"/>
              <a:t>和选择重传两种典型滑动窗口协议的工作机制</a:t>
            </a:r>
          </a:p>
          <a:p>
            <a:pPr lvl="1">
              <a:lnSpc>
                <a:spcPct val="130000"/>
              </a:lnSpc>
            </a:pPr>
            <a:r>
              <a:rPr lang="zh-CN" altLang="en-US" dirty="0"/>
              <a:t>掌握</a:t>
            </a:r>
            <a:r>
              <a:rPr lang="zh-CN" altLang="zh-CN" dirty="0"/>
              <a:t>点到点链路层协议</a:t>
            </a:r>
            <a:r>
              <a:rPr lang="en-US" altLang="zh-CN" dirty="0"/>
              <a:t>PPP</a:t>
            </a:r>
            <a:r>
              <a:rPr lang="zh-CN" altLang="en-US" dirty="0"/>
              <a:t>与</a:t>
            </a:r>
            <a:r>
              <a:rPr lang="en-US" altLang="zh-CN" dirty="0" err="1"/>
              <a:t>PPPoE</a:t>
            </a:r>
            <a:r>
              <a:rPr lang="zh-CN" altLang="en-US" dirty="0"/>
              <a:t>的工作机制</a:t>
            </a:r>
            <a:endParaRPr lang="en-US" altLang="zh-CN" dirty="0"/>
          </a:p>
        </p:txBody>
      </p:sp>
      <p:sp>
        <p:nvSpPr>
          <p:cNvPr id="4" name="灯片编号占位符 3">
            <a:extLst>
              <a:ext uri="{FF2B5EF4-FFF2-40B4-BE49-F238E27FC236}">
                <a16:creationId xmlns:a16="http://schemas.microsoft.com/office/drawing/2014/main" id="{0AF2A4F9-A487-9942-BCC1-285286959B52}"/>
              </a:ext>
            </a:extLst>
          </p:cNvPr>
          <p:cNvSpPr>
            <a:spLocks noGrp="1"/>
          </p:cNvSpPr>
          <p:nvPr>
            <p:ph type="sldNum" sz="quarter" idx="12"/>
          </p:nvPr>
        </p:nvSpPr>
        <p:spPr/>
        <p:txBody>
          <a:bodyPr/>
          <a:lstStyle/>
          <a:p>
            <a:fld id="{8D4D1E41-7A09-AB4A-A4E1-09765ADA2698}" type="slidenum">
              <a:rPr kumimoji="1" lang="zh-CN" altLang="en-US" smtClean="0"/>
              <a:t>141</a:t>
            </a:fld>
            <a:endParaRPr kumimoji="1" lang="zh-CN" altLang="en-US" dirty="0"/>
          </a:p>
        </p:txBody>
      </p:sp>
      <p:sp>
        <p:nvSpPr>
          <p:cNvPr id="5" name="文本框 4">
            <a:extLst>
              <a:ext uri="{FF2B5EF4-FFF2-40B4-BE49-F238E27FC236}">
                <a16:creationId xmlns:a16="http://schemas.microsoft.com/office/drawing/2014/main" id="{F584B7A2-45B8-4FFD-A1B7-8D04D69E1961}"/>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3.5 </a:t>
            </a:r>
            <a:r>
              <a:rPr lang="zh-CN" altLang="en-US" dirty="0">
                <a:solidFill>
                  <a:schemeClr val="bg1">
                    <a:lumMod val="65000"/>
                  </a:schemeClr>
                </a:solidFill>
                <a:latin typeface="微软雅黑" panose="020B0503020204020204" pitchFamily="34" charset="-122"/>
                <a:ea typeface="微软雅黑" panose="020B0503020204020204" pitchFamily="34" charset="-122"/>
              </a:rPr>
              <a:t>数据链路协议实例</a:t>
            </a:r>
          </a:p>
        </p:txBody>
      </p:sp>
    </p:spTree>
    <p:extLst>
      <p:ext uri="{BB962C8B-B14F-4D97-AF65-F5344CB8AC3E}">
        <p14:creationId xmlns:p14="http://schemas.microsoft.com/office/powerpoint/2010/main" val="16974612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致谢社区本章贡献者</a:t>
            </a:r>
          </a:p>
        </p:txBody>
      </p:sp>
      <p:graphicFrame>
        <p:nvGraphicFramePr>
          <p:cNvPr id="6" name="表格 6"/>
          <p:cNvGraphicFramePr>
            <a:graphicFrameLocks noGrp="1"/>
          </p:cNvGraphicFramePr>
          <p:nvPr>
            <p:ph idx="1"/>
            <p:extLst>
              <p:ext uri="{D42A27DB-BD31-4B8C-83A1-F6EECF244321}">
                <p14:modId xmlns:p14="http://schemas.microsoft.com/office/powerpoint/2010/main" val="2255914510"/>
              </p:ext>
            </p:extLst>
          </p:nvPr>
        </p:nvGraphicFramePr>
        <p:xfrm>
          <a:off x="980089" y="1425589"/>
          <a:ext cx="10231822" cy="3910572"/>
        </p:xfrm>
        <a:graphic>
          <a:graphicData uri="http://schemas.openxmlformats.org/drawingml/2006/table">
            <a:tbl>
              <a:tblPr firstRow="1" bandRow="1">
                <a:tableStyleId>{21E4AEA4-8DFA-4A89-87EB-49C32662AFE0}</a:tableStyleId>
              </a:tblPr>
              <a:tblGrid>
                <a:gridCol w="1781859">
                  <a:extLst>
                    <a:ext uri="{9D8B030D-6E8A-4147-A177-3AD203B41FA5}">
                      <a16:colId xmlns:a16="http://schemas.microsoft.com/office/drawing/2014/main" val="20000"/>
                    </a:ext>
                  </a:extLst>
                </a:gridCol>
                <a:gridCol w="2446638">
                  <a:extLst>
                    <a:ext uri="{9D8B030D-6E8A-4147-A177-3AD203B41FA5}">
                      <a16:colId xmlns:a16="http://schemas.microsoft.com/office/drawing/2014/main" val="20001"/>
                    </a:ext>
                  </a:extLst>
                </a:gridCol>
                <a:gridCol w="6003325">
                  <a:extLst>
                    <a:ext uri="{9D8B030D-6E8A-4147-A177-3AD203B41FA5}">
                      <a16:colId xmlns:a16="http://schemas.microsoft.com/office/drawing/2014/main" val="20002"/>
                    </a:ext>
                  </a:extLst>
                </a:gridCol>
              </a:tblGrid>
              <a:tr h="434508">
                <a:tc>
                  <a:txBody>
                    <a:bodyPr/>
                    <a:lstStyle/>
                    <a:p>
                      <a:pPr>
                        <a:lnSpc>
                          <a:spcPts val="2600"/>
                        </a:lnSpc>
                        <a:spcBef>
                          <a:spcPts val="600"/>
                        </a:spcBef>
                        <a:spcAft>
                          <a:spcPts val="600"/>
                        </a:spcAft>
                      </a:pPr>
                      <a:r>
                        <a:rPr lang="zh-CN" altLang="en-US" sz="1800" b="0" dirty="0">
                          <a:latin typeface="Microsoft YaHei" panose="020B0503020204020204" pitchFamily="34" charset="-122"/>
                          <a:ea typeface="Microsoft YaHei" panose="020B0503020204020204" pitchFamily="34" charset="-122"/>
                        </a:rPr>
                        <a:t>贡献者姓名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ts val="2600"/>
                        </a:lnSpc>
                        <a:spcBef>
                          <a:spcPts val="600"/>
                        </a:spcBef>
                        <a:spcAft>
                          <a:spcPts val="600"/>
                        </a:spcAft>
                      </a:pPr>
                      <a:r>
                        <a:rPr lang="zh-CN" altLang="en-US" sz="1800" b="0" dirty="0">
                          <a:latin typeface="Microsoft YaHei" panose="020B0503020204020204" pitchFamily="34" charset="-122"/>
                          <a:ea typeface="Microsoft YaHei" panose="020B0503020204020204" pitchFamily="34" charset="-122"/>
                        </a:rPr>
                        <a:t>单  位</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tc>
                  <a:txBody>
                    <a:bodyPr/>
                    <a:lstStyle/>
                    <a:p>
                      <a:pPr>
                        <a:lnSpc>
                          <a:spcPts val="2600"/>
                        </a:lnSpc>
                        <a:spcBef>
                          <a:spcPts val="600"/>
                        </a:spcBef>
                        <a:spcAft>
                          <a:spcPts val="600"/>
                        </a:spcAft>
                      </a:pPr>
                      <a:r>
                        <a:rPr lang="zh-CN" altLang="en-US" sz="1800" b="0" dirty="0">
                          <a:latin typeface="Microsoft YaHei" panose="020B0503020204020204" pitchFamily="34" charset="-122"/>
                          <a:ea typeface="Microsoft YaHei" panose="020B0503020204020204" pitchFamily="34" charset="-122"/>
                        </a:rPr>
                        <a:t>贡献内容</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5B307E"/>
                    </a:solidFill>
                  </a:tcPr>
                </a:tc>
                <a:extLst>
                  <a:ext uri="{0D108BD9-81ED-4DB2-BD59-A6C34878D82A}">
                    <a16:rowId xmlns:a16="http://schemas.microsoft.com/office/drawing/2014/main" val="10000"/>
                  </a:ext>
                </a:extLst>
              </a:tr>
              <a:tr h="434508">
                <a:tc>
                  <a:txBody>
                    <a:bodyPr/>
                    <a:lstStyle/>
                    <a:p>
                      <a:pPr>
                        <a:lnSpc>
                          <a:spcPts val="2600"/>
                        </a:lnSpc>
                        <a:spcBef>
                          <a:spcPts val="600"/>
                        </a:spcBef>
                        <a:spcAft>
                          <a:spcPts val="600"/>
                        </a:spcAft>
                      </a:pP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王贵竹</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a:lnSpc>
                          <a:spcPts val="2600"/>
                        </a:lnSpc>
                        <a:spcBef>
                          <a:spcPts val="600"/>
                        </a:spcBef>
                        <a:spcAft>
                          <a:spcPts val="600"/>
                        </a:spcAft>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安徽大学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1~2</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数据链路层的设计问题</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差错检测和纠正</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4508">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王艳</a:t>
                      </a:r>
                      <a:endParaRPr lang="en-US" altLang="zh-CN"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华东交通大学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2</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差错检测和纠正</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2"/>
                  </a:ext>
                </a:extLst>
              </a:tr>
              <a:tr h="434508">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林卫国</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中国传媒大学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3</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基本的数据链路层协议</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4508">
                <a:tc>
                  <a:txBody>
                    <a:bodyPr/>
                    <a:lstStyle/>
                    <a:p>
                      <a:pPr>
                        <a:lnSpc>
                          <a:spcPts val="2600"/>
                        </a:lnSpc>
                        <a:spcBef>
                          <a:spcPts val="600"/>
                        </a:spcBef>
                        <a:spcAft>
                          <a:spcPts val="600"/>
                        </a:spcAft>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王昊翔</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华南理工大学</a:t>
                      </a:r>
                      <a:endParaRPr lang="en-US" altLang="zh-CN"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3</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基本的数据链路层协议</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4"/>
                  </a:ext>
                </a:extLst>
              </a:tr>
              <a:tr h="434508">
                <a:tc>
                  <a:txBody>
                    <a:bodyPr/>
                    <a:lstStyle/>
                    <a:p>
                      <a:pPr>
                        <a:lnSpc>
                          <a:spcPts val="2600"/>
                        </a:lnSpc>
                        <a:spcBef>
                          <a:spcPts val="600"/>
                        </a:spcBef>
                        <a:spcAft>
                          <a:spcPts val="600"/>
                        </a:spcAft>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陈振国</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华北科技学院</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4</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滑动窗口协议</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4508">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张浩</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福州大学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5</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点到点链路层协议</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PPP</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10006"/>
                  </a:ext>
                </a:extLst>
              </a:tr>
              <a:tr h="434508">
                <a:tc>
                  <a:txBody>
                    <a:bodyPr/>
                    <a:lstStyle/>
                    <a:p>
                      <a:pPr marL="0" marR="0" lvl="0" indent="0" algn="l" defTabSz="914400" rtl="0" eaLnBrk="1" fontAlgn="auto" latinLnBrk="0" hangingPunct="1">
                        <a:lnSpc>
                          <a:spcPts val="2600"/>
                        </a:lnSpc>
                        <a:spcBef>
                          <a:spcPts val="600"/>
                        </a:spcBef>
                        <a:spcAft>
                          <a:spcPts val="600"/>
                        </a:spcAft>
                        <a:buClrTx/>
                        <a:buSzTx/>
                        <a:buFontTx/>
                        <a:buNone/>
                        <a:tabLst/>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徐涛</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枣庄学院 </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第</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5</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节：</a:t>
                      </a:r>
                      <a:r>
                        <a:rPr lang="en-US" altLang="zh-CN" sz="1800" b="0" kern="1200" dirty="0" err="1">
                          <a:solidFill>
                            <a:schemeClr val="dk1"/>
                          </a:solidFill>
                          <a:effectLst/>
                          <a:latin typeface="微软雅黑" panose="020B0503020204020204" pitchFamily="34" charset="-122"/>
                          <a:ea typeface="微软雅黑" panose="020B0503020204020204" pitchFamily="34" charset="-122"/>
                          <a:cs typeface="+mn-cs"/>
                        </a:rPr>
                        <a:t>PPPoE</a:t>
                      </a:r>
                      <a:endParaRPr lang="zh-CN" altLang="en-US" sz="1800" b="0" kern="1200" dirty="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bg1"/>
                    </a:solidFill>
                  </a:tcPr>
                </a:tc>
                <a:extLst>
                  <a:ext uri="{0D108BD9-81ED-4DB2-BD59-A6C34878D82A}">
                    <a16:rowId xmlns:a16="http://schemas.microsoft.com/office/drawing/2014/main" val="3374075929"/>
                  </a:ext>
                </a:extLst>
              </a:tr>
              <a:tr h="434508">
                <a:tc>
                  <a:txBody>
                    <a:bodyPr/>
                    <a:lstStyle/>
                    <a:p>
                      <a:pPr marL="0" marR="0" lvl="0" indent="0" algn="l" defTabSz="914400" rtl="0" eaLnBrk="1" fontAlgn="auto" latinLnBrk="0" hangingPunct="1">
                        <a:lnSpc>
                          <a:spcPts val="2600"/>
                        </a:lnSpc>
                        <a:spcBef>
                          <a:spcPts val="600"/>
                        </a:spcBef>
                        <a:spcAft>
                          <a:spcPts val="600"/>
                        </a:spcAft>
                        <a:buClrTx/>
                        <a:buSzTx/>
                        <a:buFontTx/>
                        <a:buNone/>
                        <a:tabLst/>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徐敬东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南开大学</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tc>
                  <a:txBody>
                    <a:bodyPr/>
                    <a:lstStyle/>
                    <a:p>
                      <a:pPr marL="0" marR="0" lvl="0" indent="0" algn="l" defTabSz="914400" rtl="0" eaLnBrk="1" fontAlgn="auto" latinLnBrk="0" hangingPunct="1">
                        <a:lnSpc>
                          <a:spcPts val="2600"/>
                        </a:lnSpc>
                        <a:spcBef>
                          <a:spcPts val="600"/>
                        </a:spcBef>
                        <a:spcAft>
                          <a:spcPts val="600"/>
                        </a:spcAft>
                        <a:buClrTx/>
                        <a:buSzTx/>
                        <a:buFontTx/>
                        <a:buNone/>
                        <a:tabLst/>
                        <a:defRPr/>
                      </a:pP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组织协调、统稿、完成</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差错检测和纠正</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部分</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solidFill>
                  </a:tcPr>
                </a:tc>
                <a:extLst>
                  <a:ext uri="{0D108BD9-81ED-4DB2-BD59-A6C34878D82A}">
                    <a16:rowId xmlns:a16="http://schemas.microsoft.com/office/drawing/2014/main" val="889667914"/>
                  </a:ext>
                </a:extLst>
              </a:tr>
            </a:tbl>
          </a:graphicData>
        </a:graphic>
      </p:graphicFrame>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3" name="矩形 2">
            <a:extLst>
              <a:ext uri="{FF2B5EF4-FFF2-40B4-BE49-F238E27FC236}">
                <a16:creationId xmlns:a16="http://schemas.microsoft.com/office/drawing/2014/main" id="{5CF2531F-875A-9B47-850B-CD704BD8935E}"/>
              </a:ext>
            </a:extLst>
          </p:cNvPr>
          <p:cNvSpPr/>
          <p:nvPr/>
        </p:nvSpPr>
        <p:spPr>
          <a:xfrm>
            <a:off x="929072" y="5494947"/>
            <a:ext cx="10282839" cy="1297791"/>
          </a:xfrm>
          <a:prstGeom prst="rect">
            <a:avLst/>
          </a:prstGeom>
          <a:ln>
            <a:solidFill>
              <a:srgbClr val="5B307E"/>
            </a:solidFill>
          </a:ln>
        </p:spPr>
        <p:txBody>
          <a:bodyPr wrap="square">
            <a:spAutoFit/>
          </a:bodyPr>
          <a:lstStyle/>
          <a:p>
            <a:pPr>
              <a:spcBef>
                <a:spcPts val="100"/>
              </a:spcBef>
            </a:pP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计算机网络：自顶向下方法</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原书第</a:t>
            </a:r>
            <a:r>
              <a:rPr lang="en-US" altLang="zh-CN" sz="1500" dirty="0">
                <a:solidFill>
                  <a:srgbClr val="000000"/>
                </a:solidFill>
                <a:latin typeface="微软雅黑" panose="020B0503020204020204" pitchFamily="34" charset="-122"/>
                <a:ea typeface="微软雅黑" panose="020B0503020204020204" pitchFamily="34" charset="-122"/>
              </a:rPr>
              <a:t>7</a:t>
            </a:r>
            <a:r>
              <a:rPr lang="zh-CN" altLang="en-US" sz="1500" dirty="0">
                <a:solidFill>
                  <a:srgbClr val="000000"/>
                </a:solidFill>
                <a:latin typeface="微软雅黑" panose="020B0503020204020204" pitchFamily="34" charset="-122"/>
                <a:ea typeface="微软雅黑" panose="020B0503020204020204" pitchFamily="34" charset="-122"/>
              </a:rPr>
              <a:t>版</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，库罗斯 罗斯，机械工业出版社，</a:t>
            </a:r>
            <a:r>
              <a:rPr lang="en-US" altLang="zh-CN" sz="1500" dirty="0">
                <a:solidFill>
                  <a:srgbClr val="000000"/>
                </a:solidFill>
                <a:latin typeface="微软雅黑" panose="020B0503020204020204" pitchFamily="34" charset="-122"/>
                <a:ea typeface="微软雅黑" panose="020B0503020204020204" pitchFamily="34" charset="-122"/>
              </a:rPr>
              <a:t>2018</a:t>
            </a:r>
            <a:r>
              <a:rPr lang="zh-CN" altLang="en-US" sz="1500" dirty="0">
                <a:solidFill>
                  <a:srgbClr val="000000"/>
                </a:solidFill>
                <a:latin typeface="微软雅黑" panose="020B0503020204020204" pitchFamily="34" charset="-122"/>
                <a:ea typeface="微软雅黑" panose="020B0503020204020204" pitchFamily="34" charset="-122"/>
              </a:rPr>
              <a:t>年</a:t>
            </a:r>
            <a:r>
              <a:rPr lang="en-US" altLang="zh-CN" sz="1500" dirty="0">
                <a:solidFill>
                  <a:srgbClr val="000000"/>
                </a:solidFill>
                <a:latin typeface="微软雅黑" panose="020B0503020204020204" pitchFamily="34" charset="-122"/>
                <a:ea typeface="微软雅黑" panose="020B0503020204020204" pitchFamily="34" charset="-122"/>
              </a:rPr>
              <a:t>06</a:t>
            </a:r>
            <a:r>
              <a:rPr lang="zh-CN" altLang="en-US" sz="1500" dirty="0">
                <a:solidFill>
                  <a:srgbClr val="000000"/>
                </a:solidFill>
                <a:latin typeface="微软雅黑" panose="020B0503020204020204" pitchFamily="34" charset="-122"/>
                <a:ea typeface="微软雅黑" panose="020B0503020204020204" pitchFamily="34" charset="-122"/>
              </a:rPr>
              <a:t>月</a:t>
            </a:r>
            <a:endParaRPr lang="zh-CN" altLang="en-US" sz="1500" dirty="0"/>
          </a:p>
          <a:p>
            <a:pPr>
              <a:spcBef>
                <a:spcPts val="100"/>
              </a:spcBef>
            </a:pP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计算机网络（第</a:t>
            </a:r>
            <a:r>
              <a:rPr lang="en-US" altLang="zh-CN" sz="1500" dirty="0">
                <a:solidFill>
                  <a:srgbClr val="000000"/>
                </a:solidFill>
                <a:latin typeface="微软雅黑" panose="020B0503020204020204" pitchFamily="34" charset="-122"/>
                <a:ea typeface="微软雅黑" panose="020B0503020204020204" pitchFamily="34" charset="-122"/>
              </a:rPr>
              <a:t>5</a:t>
            </a:r>
            <a:r>
              <a:rPr lang="zh-CN" altLang="en-US" sz="1500" dirty="0">
                <a:solidFill>
                  <a:srgbClr val="000000"/>
                </a:solidFill>
                <a:latin typeface="微软雅黑" panose="020B0503020204020204" pitchFamily="34" charset="-122"/>
                <a:ea typeface="微软雅黑" panose="020B0503020204020204" pitchFamily="34" charset="-122"/>
              </a:rPr>
              <a:t>版）</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a:t>
            </a:r>
            <a:r>
              <a:rPr lang="en-US" altLang="zh-CN" sz="1500" dirty="0">
                <a:solidFill>
                  <a:srgbClr val="000000"/>
                </a:solidFill>
                <a:latin typeface="微软雅黑" panose="020B0503020204020204" pitchFamily="34" charset="-122"/>
                <a:ea typeface="微软雅黑" panose="020B0503020204020204" pitchFamily="34" charset="-122"/>
              </a:rPr>
              <a:t>Tanenbaum</a:t>
            </a:r>
            <a:r>
              <a:rPr lang="zh-CN" altLang="en-US" sz="1500" dirty="0">
                <a:solidFill>
                  <a:srgbClr val="000000"/>
                </a:solidFill>
                <a:latin typeface="微软雅黑" panose="020B0503020204020204" pitchFamily="34" charset="-122"/>
                <a:ea typeface="微软雅黑" panose="020B0503020204020204" pitchFamily="34" charset="-122"/>
              </a:rPr>
              <a:t> </a:t>
            </a:r>
            <a:r>
              <a:rPr lang="en-US" altLang="zh-CN" sz="1500" dirty="0">
                <a:solidFill>
                  <a:srgbClr val="000000"/>
                </a:solidFill>
                <a:latin typeface="微软雅黑" panose="020B0503020204020204" pitchFamily="34" charset="-122"/>
                <a:ea typeface="微软雅黑" panose="020B0503020204020204" pitchFamily="34" charset="-122"/>
              </a:rPr>
              <a:t>&amp;</a:t>
            </a:r>
            <a:r>
              <a:rPr lang="zh-CN" altLang="en-US" sz="1500" dirty="0">
                <a:solidFill>
                  <a:srgbClr val="000000"/>
                </a:solidFill>
                <a:latin typeface="微软雅黑" panose="020B0503020204020204" pitchFamily="34" charset="-122"/>
                <a:ea typeface="微软雅黑" panose="020B0503020204020204" pitchFamily="34" charset="-122"/>
              </a:rPr>
              <a:t> </a:t>
            </a:r>
            <a:r>
              <a:rPr lang="en-US" altLang="zh-CN" sz="1500" dirty="0" err="1">
                <a:solidFill>
                  <a:srgbClr val="000000"/>
                </a:solidFill>
                <a:latin typeface="微软雅黑" panose="020B0503020204020204" pitchFamily="34" charset="-122"/>
                <a:ea typeface="微软雅黑" panose="020B0503020204020204" pitchFamily="34" charset="-122"/>
              </a:rPr>
              <a:t>Wetherall</a:t>
            </a:r>
            <a:r>
              <a:rPr lang="zh-CN" altLang="en-US" sz="1500" dirty="0">
                <a:solidFill>
                  <a:srgbClr val="000000"/>
                </a:solidFill>
                <a:latin typeface="微软雅黑" panose="020B0503020204020204" pitchFamily="34" charset="-122"/>
                <a:ea typeface="微软雅黑" panose="020B0503020204020204" pitchFamily="34" charset="-122"/>
              </a:rPr>
              <a:t>，清华大学出版社，</a:t>
            </a:r>
            <a:r>
              <a:rPr lang="en-US" altLang="zh-CN" sz="1500" dirty="0">
                <a:solidFill>
                  <a:srgbClr val="000000"/>
                </a:solidFill>
                <a:latin typeface="微软雅黑" panose="020B0503020204020204" pitchFamily="34" charset="-122"/>
                <a:ea typeface="微软雅黑" panose="020B0503020204020204" pitchFamily="34" charset="-122"/>
              </a:rPr>
              <a:t>2012</a:t>
            </a:r>
            <a:r>
              <a:rPr lang="zh-CN" altLang="en-US" sz="1500" dirty="0">
                <a:solidFill>
                  <a:srgbClr val="000000"/>
                </a:solidFill>
                <a:latin typeface="微软雅黑" panose="020B0503020204020204" pitchFamily="34" charset="-122"/>
                <a:ea typeface="微软雅黑" panose="020B0503020204020204" pitchFamily="34" charset="-122"/>
              </a:rPr>
              <a:t>年</a:t>
            </a:r>
            <a:r>
              <a:rPr lang="en-US" altLang="zh-CN" sz="1500" dirty="0">
                <a:solidFill>
                  <a:srgbClr val="000000"/>
                </a:solidFill>
                <a:latin typeface="微软雅黑" panose="020B0503020204020204" pitchFamily="34" charset="-122"/>
                <a:ea typeface="微软雅黑" panose="020B0503020204020204" pitchFamily="34" charset="-122"/>
              </a:rPr>
              <a:t>3</a:t>
            </a:r>
            <a:r>
              <a:rPr lang="zh-CN" altLang="en-US" sz="1500" dirty="0">
                <a:solidFill>
                  <a:srgbClr val="000000"/>
                </a:solidFill>
                <a:latin typeface="微软雅黑" panose="020B0503020204020204" pitchFamily="34" charset="-122"/>
                <a:ea typeface="微软雅黑" panose="020B0503020204020204" pitchFamily="34" charset="-122"/>
              </a:rPr>
              <a:t>月</a:t>
            </a:r>
            <a:endParaRPr lang="zh-CN" altLang="en-US" sz="1500" dirty="0"/>
          </a:p>
          <a:p>
            <a:pPr>
              <a:spcBef>
                <a:spcPts val="100"/>
              </a:spcBef>
            </a:pP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计算机网络（第</a:t>
            </a:r>
            <a:r>
              <a:rPr lang="en-US" altLang="zh-CN" sz="1500" dirty="0">
                <a:solidFill>
                  <a:srgbClr val="000000"/>
                </a:solidFill>
                <a:latin typeface="微软雅黑" panose="020B0503020204020204" pitchFamily="34" charset="-122"/>
                <a:ea typeface="微软雅黑" panose="020B0503020204020204" pitchFamily="34" charset="-122"/>
              </a:rPr>
              <a:t>7</a:t>
            </a:r>
            <a:r>
              <a:rPr lang="zh-CN" altLang="en-US" sz="1500" dirty="0">
                <a:solidFill>
                  <a:srgbClr val="000000"/>
                </a:solidFill>
                <a:latin typeface="微软雅黑" panose="020B0503020204020204" pitchFamily="34" charset="-122"/>
                <a:ea typeface="微软雅黑" panose="020B0503020204020204" pitchFamily="34" charset="-122"/>
              </a:rPr>
              <a:t>版）</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，谢希仁，电子工业出版社，</a:t>
            </a:r>
            <a:r>
              <a:rPr lang="en-US" altLang="zh-CN" sz="1500" dirty="0">
                <a:solidFill>
                  <a:srgbClr val="000000"/>
                </a:solidFill>
                <a:latin typeface="微软雅黑" panose="020B0503020204020204" pitchFamily="34" charset="-122"/>
                <a:ea typeface="微软雅黑" panose="020B0503020204020204" pitchFamily="34" charset="-122"/>
              </a:rPr>
              <a:t>2017</a:t>
            </a:r>
            <a:r>
              <a:rPr lang="zh-CN" altLang="en-US" sz="1500" dirty="0">
                <a:solidFill>
                  <a:srgbClr val="000000"/>
                </a:solidFill>
                <a:latin typeface="微软雅黑" panose="020B0503020204020204" pitchFamily="34" charset="-122"/>
                <a:ea typeface="微软雅黑" panose="020B0503020204020204" pitchFamily="34" charset="-122"/>
              </a:rPr>
              <a:t>年</a:t>
            </a:r>
            <a:r>
              <a:rPr lang="en-US" altLang="zh-CN" sz="1500" dirty="0">
                <a:solidFill>
                  <a:srgbClr val="000000"/>
                </a:solidFill>
                <a:latin typeface="微软雅黑" panose="020B0503020204020204" pitchFamily="34" charset="-122"/>
                <a:ea typeface="微软雅黑" panose="020B0503020204020204" pitchFamily="34" charset="-122"/>
              </a:rPr>
              <a:t>01</a:t>
            </a:r>
            <a:r>
              <a:rPr lang="zh-CN" altLang="en-US" sz="1500" dirty="0">
                <a:solidFill>
                  <a:srgbClr val="000000"/>
                </a:solidFill>
                <a:latin typeface="微软雅黑" panose="020B0503020204020204" pitchFamily="34" charset="-122"/>
                <a:ea typeface="微软雅黑" panose="020B0503020204020204" pitchFamily="34" charset="-122"/>
              </a:rPr>
              <a:t>月</a:t>
            </a:r>
            <a:endParaRPr lang="zh-CN" altLang="en-US" sz="1500" dirty="0"/>
          </a:p>
          <a:p>
            <a:pPr>
              <a:spcBef>
                <a:spcPts val="100"/>
              </a:spcBef>
            </a:pP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计算机网络（第</a:t>
            </a:r>
            <a:r>
              <a:rPr lang="en-US" altLang="zh-CN" sz="1500" dirty="0">
                <a:solidFill>
                  <a:srgbClr val="000000"/>
                </a:solidFill>
                <a:latin typeface="微软雅黑" panose="020B0503020204020204" pitchFamily="34" charset="-122"/>
                <a:ea typeface="微软雅黑" panose="020B0503020204020204" pitchFamily="34" charset="-122"/>
              </a:rPr>
              <a:t>4</a:t>
            </a:r>
            <a:r>
              <a:rPr lang="zh-CN" altLang="en-US" sz="1500" dirty="0">
                <a:solidFill>
                  <a:srgbClr val="000000"/>
                </a:solidFill>
                <a:latin typeface="微软雅黑" panose="020B0503020204020204" pitchFamily="34" charset="-122"/>
                <a:ea typeface="微软雅黑" panose="020B0503020204020204" pitchFamily="34" charset="-122"/>
              </a:rPr>
              <a:t>版）</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，吴功宜，清华大学出版社，</a:t>
            </a:r>
            <a:r>
              <a:rPr lang="en-US" altLang="zh-CN" sz="1500" dirty="0">
                <a:solidFill>
                  <a:srgbClr val="000000"/>
                </a:solidFill>
                <a:latin typeface="微软雅黑" panose="020B0503020204020204" pitchFamily="34" charset="-122"/>
                <a:ea typeface="微软雅黑" panose="020B0503020204020204" pitchFamily="34" charset="-122"/>
              </a:rPr>
              <a:t>2017</a:t>
            </a:r>
            <a:r>
              <a:rPr lang="zh-CN" altLang="en-US" sz="1500" dirty="0">
                <a:solidFill>
                  <a:srgbClr val="000000"/>
                </a:solidFill>
                <a:latin typeface="微软雅黑" panose="020B0503020204020204" pitchFamily="34" charset="-122"/>
                <a:ea typeface="微软雅黑" panose="020B0503020204020204" pitchFamily="34" charset="-122"/>
              </a:rPr>
              <a:t>年</a:t>
            </a:r>
            <a:r>
              <a:rPr lang="en-US" altLang="zh-CN" sz="1500" dirty="0">
                <a:solidFill>
                  <a:srgbClr val="000000"/>
                </a:solidFill>
                <a:latin typeface="微软雅黑" panose="020B0503020204020204" pitchFamily="34" charset="-122"/>
                <a:ea typeface="微软雅黑" panose="020B0503020204020204" pitchFamily="34" charset="-122"/>
              </a:rPr>
              <a:t>04</a:t>
            </a:r>
            <a:r>
              <a:rPr lang="zh-CN" altLang="en-US" sz="1500" dirty="0">
                <a:solidFill>
                  <a:srgbClr val="000000"/>
                </a:solidFill>
                <a:latin typeface="微软雅黑" panose="020B0503020204020204" pitchFamily="34" charset="-122"/>
                <a:ea typeface="微软雅黑" panose="020B0503020204020204" pitchFamily="34" charset="-122"/>
              </a:rPr>
              <a:t>月</a:t>
            </a:r>
            <a:endParaRPr lang="zh-CN" altLang="en-US" sz="1500" dirty="0"/>
          </a:p>
          <a:p>
            <a:pPr>
              <a:spcBef>
                <a:spcPts val="100"/>
              </a:spcBef>
            </a:pP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计算机技术与应用</a:t>
            </a:r>
            <a:r>
              <a:rPr lang="en-US" altLang="zh-CN"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微软雅黑" panose="020B0503020204020204" pitchFamily="34" charset="-122"/>
                <a:ea typeface="微软雅黑" panose="020B0503020204020204" pitchFamily="34" charset="-122"/>
              </a:rPr>
              <a:t>，</a:t>
            </a:r>
            <a:r>
              <a:rPr lang="zh-CN" altLang="en-US" sz="1500" dirty="0">
                <a:solidFill>
                  <a:srgbClr val="000000"/>
                </a:solidFill>
                <a:latin typeface="Microsoft YaHei" panose="020B0503020204020204" pitchFamily="34" charset="-122"/>
                <a:ea typeface="Microsoft YaHei" panose="020B0503020204020204" pitchFamily="34" charset="-122"/>
              </a:rPr>
              <a:t>张建忠、徐敬东，清华大学出版社，</a:t>
            </a:r>
            <a:r>
              <a:rPr lang="en-US" altLang="zh-CN" sz="1500" dirty="0">
                <a:solidFill>
                  <a:srgbClr val="000000"/>
                </a:solidFill>
                <a:latin typeface="Microsoft YaHei" panose="020B0503020204020204" pitchFamily="34" charset="-122"/>
                <a:ea typeface="Microsoft YaHei" panose="020B0503020204020204" pitchFamily="34" charset="-122"/>
              </a:rPr>
              <a:t>2019</a:t>
            </a:r>
            <a:r>
              <a:rPr lang="zh-CN" altLang="en-US" sz="1500" dirty="0">
                <a:solidFill>
                  <a:srgbClr val="000000"/>
                </a:solidFill>
                <a:latin typeface="Microsoft YaHei" panose="020B0503020204020204" pitchFamily="34" charset="-122"/>
                <a:ea typeface="Microsoft YaHei" panose="020B0503020204020204" pitchFamily="34" charset="-122"/>
              </a:rPr>
              <a:t>年</a:t>
            </a:r>
            <a:r>
              <a:rPr lang="en-US" altLang="zh-CN" sz="1500" dirty="0">
                <a:solidFill>
                  <a:srgbClr val="000000"/>
                </a:solidFill>
                <a:latin typeface="Microsoft YaHei" panose="020B0503020204020204" pitchFamily="34" charset="-122"/>
                <a:ea typeface="Microsoft YaHei" panose="020B0503020204020204" pitchFamily="34" charset="-122"/>
              </a:rPr>
              <a:t>9</a:t>
            </a:r>
            <a:r>
              <a:rPr lang="zh-CN" altLang="en-US" sz="1500" dirty="0">
                <a:solidFill>
                  <a:srgbClr val="000000"/>
                </a:solidFill>
                <a:latin typeface="Microsoft YaHei" panose="020B0503020204020204" pitchFamily="34" charset="-122"/>
                <a:ea typeface="Microsoft YaHei" panose="020B0503020204020204" pitchFamily="34" charset="-122"/>
              </a:rPr>
              <a:t>月</a:t>
            </a:r>
            <a:endParaRPr lang="zh-CN" altLang="en-US" sz="1500" dirty="0">
              <a:effectLst/>
            </a:endParaRPr>
          </a:p>
        </p:txBody>
      </p:sp>
      <p:sp>
        <p:nvSpPr>
          <p:cNvPr id="5" name="矩形 4">
            <a:extLst>
              <a:ext uri="{FF2B5EF4-FFF2-40B4-BE49-F238E27FC236}">
                <a16:creationId xmlns:a16="http://schemas.microsoft.com/office/drawing/2014/main" id="{0C6DDB38-C035-4B43-B567-E23DBB89FCA9}"/>
              </a:ext>
            </a:extLst>
          </p:cNvPr>
          <p:cNvSpPr/>
          <p:nvPr/>
        </p:nvSpPr>
        <p:spPr>
          <a:xfrm>
            <a:off x="8934490" y="5810446"/>
            <a:ext cx="2031325" cy="684803"/>
          </a:xfrm>
          <a:prstGeom prst="rect">
            <a:avLst/>
          </a:prstGeom>
        </p:spPr>
        <p:txBody>
          <a:bodyPr wrap="none">
            <a:spAutoFit/>
          </a:bodyPr>
          <a:lstStyle/>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特别致谢：</a:t>
            </a:r>
            <a:endParaRPr lang="en-US" altLang="zh-CN" dirty="0">
              <a:solidFill>
                <a:srgbClr val="5B307E"/>
              </a:solidFill>
              <a:latin typeface="Microsoft YaHei" panose="020B0503020204020204" pitchFamily="34" charset="-122"/>
              <a:ea typeface="Microsoft YaHei" panose="020B0503020204020204" pitchFamily="34" charset="-122"/>
            </a:endParaRPr>
          </a:p>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部分内容取材于此</a:t>
            </a:r>
          </a:p>
        </p:txBody>
      </p:sp>
    </p:spTree>
    <p:extLst>
      <p:ext uri="{BB962C8B-B14F-4D97-AF65-F5344CB8AC3E}">
        <p14:creationId xmlns:p14="http://schemas.microsoft.com/office/powerpoint/2010/main" val="8138085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grpSp>
        <p:nvGrpSpPr>
          <p:cNvPr id="17" name="组合 16"/>
          <p:cNvGrpSpPr/>
          <p:nvPr/>
        </p:nvGrpSpPr>
        <p:grpSpPr>
          <a:xfrm>
            <a:off x="1340495" y="3395083"/>
            <a:ext cx="1432332" cy="442674"/>
            <a:chOff x="1361761" y="3395083"/>
            <a:chExt cx="1432332" cy="442674"/>
          </a:xfrm>
        </p:grpSpPr>
        <p:sp>
          <p:nvSpPr>
            <p:cNvPr id="51" name="圆角矩形 50">
              <a:extLst>
                <a:ext uri="{FF2B5EF4-FFF2-40B4-BE49-F238E27FC236}">
                  <a16:creationId xmlns:a16="http://schemas.microsoft.com/office/drawing/2014/main" id="{8A5D21B5-70BD-474B-B7A8-8CE03409AEDA}"/>
                </a:ext>
              </a:extLst>
            </p:cNvPr>
            <p:cNvSpPr/>
            <p:nvPr/>
          </p:nvSpPr>
          <p:spPr>
            <a:xfrm>
              <a:off x="1361761" y="3395083"/>
              <a:ext cx="1432332" cy="442674"/>
            </a:xfrm>
            <a:prstGeom prst="roundRect">
              <a:avLst/>
            </a:prstGeom>
            <a:solidFill>
              <a:srgbClr val="5B307E"/>
            </a:solidFill>
          </p:spPr>
          <p:txBody>
            <a:bodyPr wrap="square" rtlCol="0">
              <a:spAutoFit/>
            </a:bodyPr>
            <a:lstStyle/>
            <a:p>
              <a:pPr algn="ctr">
                <a:spcAft>
                  <a:spcPts val="300"/>
                </a:spcAft>
              </a:pP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1532166" y="3428465"/>
              <a:ext cx="1119939"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王贵竹</a:t>
              </a:r>
            </a:p>
          </p:txBody>
        </p:sp>
      </p:grpSp>
      <p:grpSp>
        <p:nvGrpSpPr>
          <p:cNvPr id="18" name="组合 17"/>
          <p:cNvGrpSpPr/>
          <p:nvPr/>
        </p:nvGrpSpPr>
        <p:grpSpPr>
          <a:xfrm>
            <a:off x="4021359" y="3378390"/>
            <a:ext cx="1432332" cy="442674"/>
            <a:chOff x="4042625" y="3378390"/>
            <a:chExt cx="1432332" cy="442674"/>
          </a:xfrm>
        </p:grpSpPr>
        <p:sp>
          <p:nvSpPr>
            <p:cNvPr id="52" name="圆角矩形 51">
              <a:extLst>
                <a:ext uri="{FF2B5EF4-FFF2-40B4-BE49-F238E27FC236}">
                  <a16:creationId xmlns:a16="http://schemas.microsoft.com/office/drawing/2014/main" id="{8A5D21B5-70BD-474B-B7A8-8CE03409AEDA}"/>
                </a:ext>
              </a:extLst>
            </p:cNvPr>
            <p:cNvSpPr/>
            <p:nvPr/>
          </p:nvSpPr>
          <p:spPr>
            <a:xfrm>
              <a:off x="4042625" y="3378390"/>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600"/>
                </a:lnSpc>
                <a:spcBef>
                  <a:spcPts val="600"/>
                </a:spcBef>
                <a:spcAft>
                  <a:spcPts val="600"/>
                </a:spcAft>
                <a:defRPr/>
              </a:pPr>
              <a:endParaRPr lang="en-US" altLang="zh-CN" sz="2000" dirty="0">
                <a:solidFill>
                  <a:schemeClr val="dk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198821" y="3416742"/>
              <a:ext cx="1119939"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王艳</a:t>
              </a:r>
            </a:p>
          </p:txBody>
        </p:sp>
      </p:grpSp>
      <p:grpSp>
        <p:nvGrpSpPr>
          <p:cNvPr id="19" name="组合 18"/>
          <p:cNvGrpSpPr/>
          <p:nvPr/>
        </p:nvGrpSpPr>
        <p:grpSpPr>
          <a:xfrm>
            <a:off x="6673806" y="3395083"/>
            <a:ext cx="1432332" cy="442674"/>
            <a:chOff x="6695072" y="3395083"/>
            <a:chExt cx="1432332" cy="442674"/>
          </a:xfrm>
        </p:grpSpPr>
        <p:sp>
          <p:nvSpPr>
            <p:cNvPr id="53" name="圆角矩形 52">
              <a:extLst>
                <a:ext uri="{FF2B5EF4-FFF2-40B4-BE49-F238E27FC236}">
                  <a16:creationId xmlns:a16="http://schemas.microsoft.com/office/drawing/2014/main" id="{8A5D21B5-70BD-474B-B7A8-8CE03409AEDA}"/>
                </a:ext>
              </a:extLst>
            </p:cNvPr>
            <p:cNvSpPr/>
            <p:nvPr/>
          </p:nvSpPr>
          <p:spPr>
            <a:xfrm>
              <a:off x="6695072" y="3395083"/>
              <a:ext cx="1432332" cy="442674"/>
            </a:xfrm>
            <a:prstGeom prst="roundRect">
              <a:avLst/>
            </a:prstGeom>
            <a:solidFill>
              <a:srgbClr val="5B307E"/>
            </a:solidFill>
          </p:spPr>
          <p:txBody>
            <a:bodyPr wrap="square" rtlCol="0">
              <a:spAutoFit/>
            </a:bodyPr>
            <a:lstStyle/>
            <a:p>
              <a:pPr algn="ctr">
                <a:spcAft>
                  <a:spcPts val="300"/>
                </a:spcAft>
              </a:pP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6851268" y="3428465"/>
              <a:ext cx="1119939"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林卫国</a:t>
              </a:r>
            </a:p>
          </p:txBody>
        </p:sp>
      </p:grpSp>
      <p:grpSp>
        <p:nvGrpSpPr>
          <p:cNvPr id="29" name="组合 28"/>
          <p:cNvGrpSpPr/>
          <p:nvPr/>
        </p:nvGrpSpPr>
        <p:grpSpPr>
          <a:xfrm>
            <a:off x="9354670" y="3395415"/>
            <a:ext cx="1432332" cy="408623"/>
            <a:chOff x="9375936" y="3395415"/>
            <a:chExt cx="1432332" cy="408623"/>
          </a:xfrm>
        </p:grpSpPr>
        <p:sp>
          <p:nvSpPr>
            <p:cNvPr id="54" name="圆角矩形 53">
              <a:extLst>
                <a:ext uri="{FF2B5EF4-FFF2-40B4-BE49-F238E27FC236}">
                  <a16:creationId xmlns:a16="http://schemas.microsoft.com/office/drawing/2014/main" id="{E46A0393-11FC-A244-9001-D62C815FB696}"/>
                </a:ext>
              </a:extLst>
            </p:cNvPr>
            <p:cNvSpPr/>
            <p:nvPr/>
          </p:nvSpPr>
          <p:spPr>
            <a:xfrm>
              <a:off x="9375936" y="3395415"/>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9532132" y="3416349"/>
              <a:ext cx="1119939"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王昊翔</a:t>
              </a:r>
            </a:p>
          </p:txBody>
        </p:sp>
      </p:grpSp>
      <p:grpSp>
        <p:nvGrpSpPr>
          <p:cNvPr id="35" name="组合 34"/>
          <p:cNvGrpSpPr/>
          <p:nvPr/>
        </p:nvGrpSpPr>
        <p:grpSpPr>
          <a:xfrm>
            <a:off x="1340495" y="5933020"/>
            <a:ext cx="1432332" cy="442674"/>
            <a:chOff x="1361761" y="5933020"/>
            <a:chExt cx="1432332" cy="442674"/>
          </a:xfrm>
        </p:grpSpPr>
        <p:sp>
          <p:nvSpPr>
            <p:cNvPr id="55" name="圆角矩形 54">
              <a:extLst>
                <a:ext uri="{FF2B5EF4-FFF2-40B4-BE49-F238E27FC236}">
                  <a16:creationId xmlns:a16="http://schemas.microsoft.com/office/drawing/2014/main" id="{8A5D21B5-70BD-474B-B7A8-8CE03409AEDA}"/>
                </a:ext>
              </a:extLst>
            </p:cNvPr>
            <p:cNvSpPr/>
            <p:nvPr/>
          </p:nvSpPr>
          <p:spPr>
            <a:xfrm>
              <a:off x="1361761" y="5933020"/>
              <a:ext cx="1432332" cy="442674"/>
            </a:xfrm>
            <a:prstGeom prst="roundRect">
              <a:avLst/>
            </a:prstGeom>
            <a:solidFill>
              <a:srgbClr val="5B307E"/>
            </a:solidFill>
          </p:spPr>
          <p:txBody>
            <a:bodyPr wrap="square" rtlCol="0">
              <a:spAutoFit/>
            </a:bodyPr>
            <a:lstStyle/>
            <a:p>
              <a:pPr algn="ctr">
                <a:spcAft>
                  <a:spcPts val="300"/>
                </a:spcAft>
              </a:pP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3" name="文本框 22"/>
            <p:cNvSpPr txBox="1"/>
            <p:nvPr/>
          </p:nvSpPr>
          <p:spPr>
            <a:xfrm>
              <a:off x="1497710" y="5968162"/>
              <a:ext cx="1119939"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陈振国</a:t>
              </a:r>
            </a:p>
          </p:txBody>
        </p:sp>
      </p:grpSp>
      <p:grpSp>
        <p:nvGrpSpPr>
          <p:cNvPr id="34" name="组合 33"/>
          <p:cNvGrpSpPr/>
          <p:nvPr/>
        </p:nvGrpSpPr>
        <p:grpSpPr>
          <a:xfrm>
            <a:off x="4021359" y="5916327"/>
            <a:ext cx="1432332" cy="442674"/>
            <a:chOff x="4042625" y="5916327"/>
            <a:chExt cx="1432332" cy="442674"/>
          </a:xfrm>
        </p:grpSpPr>
        <p:sp>
          <p:nvSpPr>
            <p:cNvPr id="56" name="圆角矩形 55">
              <a:extLst>
                <a:ext uri="{FF2B5EF4-FFF2-40B4-BE49-F238E27FC236}">
                  <a16:creationId xmlns:a16="http://schemas.microsoft.com/office/drawing/2014/main" id="{8A5D21B5-70BD-474B-B7A8-8CE03409AEDA}"/>
                </a:ext>
              </a:extLst>
            </p:cNvPr>
            <p:cNvSpPr/>
            <p:nvPr/>
          </p:nvSpPr>
          <p:spPr>
            <a:xfrm>
              <a:off x="4042625" y="5916327"/>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2600"/>
                </a:lnSpc>
                <a:spcBef>
                  <a:spcPts val="600"/>
                </a:spcBef>
                <a:spcAft>
                  <a:spcPts val="600"/>
                </a:spcAft>
                <a:defRPr/>
              </a:pPr>
              <a:endParaRPr lang="en-US" altLang="zh-CN" sz="2000" dirty="0">
                <a:solidFill>
                  <a:schemeClr val="dk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184613" y="5946896"/>
              <a:ext cx="1119939"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张浩</a:t>
              </a:r>
            </a:p>
          </p:txBody>
        </p:sp>
      </p:grpSp>
      <p:grpSp>
        <p:nvGrpSpPr>
          <p:cNvPr id="32" name="组合 31"/>
          <p:cNvGrpSpPr/>
          <p:nvPr/>
        </p:nvGrpSpPr>
        <p:grpSpPr>
          <a:xfrm>
            <a:off x="6673806" y="5933020"/>
            <a:ext cx="1432332" cy="442674"/>
            <a:chOff x="6695072" y="5933020"/>
            <a:chExt cx="1432332" cy="442674"/>
          </a:xfrm>
        </p:grpSpPr>
        <p:sp>
          <p:nvSpPr>
            <p:cNvPr id="57" name="圆角矩形 56">
              <a:extLst>
                <a:ext uri="{FF2B5EF4-FFF2-40B4-BE49-F238E27FC236}">
                  <a16:creationId xmlns:a16="http://schemas.microsoft.com/office/drawing/2014/main" id="{8A5D21B5-70BD-474B-B7A8-8CE03409AEDA}"/>
                </a:ext>
              </a:extLst>
            </p:cNvPr>
            <p:cNvSpPr/>
            <p:nvPr/>
          </p:nvSpPr>
          <p:spPr>
            <a:xfrm>
              <a:off x="6695072" y="5933020"/>
              <a:ext cx="1432332" cy="442674"/>
            </a:xfrm>
            <a:prstGeom prst="roundRect">
              <a:avLst/>
            </a:prstGeom>
            <a:solidFill>
              <a:srgbClr val="5B307E"/>
            </a:solidFill>
          </p:spPr>
          <p:txBody>
            <a:bodyPr wrap="square" rtlCol="0">
              <a:spAutoFit/>
            </a:bodyPr>
            <a:lstStyle/>
            <a:p>
              <a:pPr algn="ctr">
                <a:spcAft>
                  <a:spcPts val="300"/>
                </a:spcAft>
              </a:pP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6865477" y="5965639"/>
              <a:ext cx="1119939"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徐涛</a:t>
              </a:r>
            </a:p>
          </p:txBody>
        </p:sp>
      </p:grpSp>
      <p:grpSp>
        <p:nvGrpSpPr>
          <p:cNvPr id="31" name="组合 30"/>
          <p:cNvGrpSpPr/>
          <p:nvPr/>
        </p:nvGrpSpPr>
        <p:grpSpPr>
          <a:xfrm>
            <a:off x="9354670" y="5933352"/>
            <a:ext cx="1432332" cy="408623"/>
            <a:chOff x="9375936" y="5933352"/>
            <a:chExt cx="1432332" cy="408623"/>
          </a:xfrm>
        </p:grpSpPr>
        <p:sp>
          <p:nvSpPr>
            <p:cNvPr id="58" name="圆角矩形 57">
              <a:extLst>
                <a:ext uri="{FF2B5EF4-FFF2-40B4-BE49-F238E27FC236}">
                  <a16:creationId xmlns:a16="http://schemas.microsoft.com/office/drawing/2014/main" id="{E46A0393-11FC-A244-9001-D62C815FB696}"/>
                </a:ext>
              </a:extLst>
            </p:cNvPr>
            <p:cNvSpPr/>
            <p:nvPr/>
          </p:nvSpPr>
          <p:spPr>
            <a:xfrm>
              <a:off x="9375936" y="5933352"/>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9528320" y="5951405"/>
              <a:ext cx="1119939" cy="369332"/>
            </a:xfrm>
            <a:prstGeom prst="rect">
              <a:avLst/>
            </a:prstGeom>
            <a:noFill/>
          </p:spPr>
          <p:txBody>
            <a:bodyPr wrap="square" rtlCol="0">
              <a:spAutoFit/>
            </a:bodyPr>
            <a:lstStyle/>
            <a:p>
              <a:pPr algn="ctr"/>
              <a:r>
                <a:rPr lang="zh-CN" altLang="en-US" b="1" dirty="0">
                  <a:solidFill>
                    <a:srgbClr val="002060"/>
                  </a:solidFill>
                  <a:latin typeface="微软雅黑" panose="020B0503020204020204" pitchFamily="34" charset="-122"/>
                  <a:ea typeface="微软雅黑" panose="020B0503020204020204" pitchFamily="34" charset="-122"/>
                </a:rPr>
                <a:t>徐敬东</a:t>
              </a:r>
            </a:p>
          </p:txBody>
        </p:sp>
      </p:grpSp>
      <p:pic>
        <p:nvPicPr>
          <p:cNvPr id="5" name="图片 4"/>
          <p:cNvPicPr>
            <a:picLocks/>
          </p:cNvPicPr>
          <p:nvPr/>
        </p:nvPicPr>
        <p:blipFill>
          <a:blip r:embed="rId3"/>
          <a:stretch>
            <a:fillRect/>
          </a:stretch>
        </p:blipFill>
        <p:spPr>
          <a:xfrm>
            <a:off x="1247551" y="1550571"/>
            <a:ext cx="1620000" cy="1620000"/>
          </a:xfrm>
          <a:prstGeom prst="ellipse">
            <a:avLst/>
          </a:prstGeom>
          <a:solidFill>
            <a:schemeClr val="bg1">
              <a:lumMod val="85000"/>
            </a:schemeClr>
          </a:solidFill>
        </p:spPr>
      </p:pic>
      <p:pic>
        <p:nvPicPr>
          <p:cNvPr id="7" name="图片 6"/>
          <p:cNvPicPr>
            <a:picLocks/>
          </p:cNvPicPr>
          <p:nvPr/>
        </p:nvPicPr>
        <p:blipFill>
          <a:blip r:embed="rId4"/>
          <a:stretch>
            <a:fillRect/>
          </a:stretch>
        </p:blipFill>
        <p:spPr>
          <a:xfrm>
            <a:off x="3927524" y="1542822"/>
            <a:ext cx="1620000" cy="1620000"/>
          </a:xfrm>
          <a:prstGeom prst="ellipse">
            <a:avLst/>
          </a:prstGeom>
          <a:solidFill>
            <a:schemeClr val="bg1">
              <a:lumMod val="85000"/>
            </a:schemeClr>
          </a:solidFill>
        </p:spPr>
      </p:pic>
      <p:pic>
        <p:nvPicPr>
          <p:cNvPr id="8" name="图片 7"/>
          <p:cNvPicPr>
            <a:picLocks/>
          </p:cNvPicPr>
          <p:nvPr/>
        </p:nvPicPr>
        <p:blipFill>
          <a:blip r:embed="rId5"/>
          <a:stretch>
            <a:fillRect/>
          </a:stretch>
        </p:blipFill>
        <p:spPr>
          <a:xfrm>
            <a:off x="6579971" y="1550571"/>
            <a:ext cx="1620000" cy="1620000"/>
          </a:xfrm>
          <a:prstGeom prst="ellipse">
            <a:avLst/>
          </a:prstGeom>
          <a:solidFill>
            <a:schemeClr val="bg1">
              <a:lumMod val="85000"/>
            </a:schemeClr>
          </a:solidFill>
        </p:spPr>
      </p:pic>
      <p:pic>
        <p:nvPicPr>
          <p:cNvPr id="10" name="图片 9"/>
          <p:cNvPicPr>
            <a:picLocks/>
          </p:cNvPicPr>
          <p:nvPr/>
        </p:nvPicPr>
        <p:blipFill>
          <a:blip r:embed="rId6"/>
          <a:stretch>
            <a:fillRect/>
          </a:stretch>
        </p:blipFill>
        <p:spPr>
          <a:xfrm>
            <a:off x="9259944" y="1550571"/>
            <a:ext cx="1620000" cy="1620000"/>
          </a:xfrm>
          <a:prstGeom prst="ellipse">
            <a:avLst/>
          </a:prstGeom>
          <a:solidFill>
            <a:schemeClr val="bg1">
              <a:lumMod val="85000"/>
            </a:schemeClr>
          </a:solidFill>
        </p:spPr>
      </p:pic>
      <p:pic>
        <p:nvPicPr>
          <p:cNvPr id="11" name="图片 10"/>
          <p:cNvPicPr>
            <a:picLocks/>
          </p:cNvPicPr>
          <p:nvPr/>
        </p:nvPicPr>
        <p:blipFill>
          <a:blip r:embed="rId7"/>
          <a:stretch>
            <a:fillRect/>
          </a:stretch>
        </p:blipFill>
        <p:spPr>
          <a:xfrm>
            <a:off x="1237412" y="4156443"/>
            <a:ext cx="1620000" cy="1620000"/>
          </a:xfrm>
          <a:prstGeom prst="ellipse">
            <a:avLst/>
          </a:prstGeom>
          <a:solidFill>
            <a:schemeClr val="bg1">
              <a:lumMod val="85000"/>
            </a:schemeClr>
          </a:solidFill>
        </p:spPr>
      </p:pic>
      <p:pic>
        <p:nvPicPr>
          <p:cNvPr id="12" name="图片 11"/>
          <p:cNvPicPr>
            <a:picLocks/>
          </p:cNvPicPr>
          <p:nvPr/>
        </p:nvPicPr>
        <p:blipFill>
          <a:blip r:embed="rId8"/>
          <a:stretch>
            <a:fillRect/>
          </a:stretch>
        </p:blipFill>
        <p:spPr>
          <a:xfrm>
            <a:off x="3909013" y="4119674"/>
            <a:ext cx="1620000" cy="1620000"/>
          </a:xfrm>
          <a:prstGeom prst="ellipse">
            <a:avLst/>
          </a:prstGeom>
          <a:solidFill>
            <a:schemeClr val="bg1">
              <a:lumMod val="85000"/>
            </a:schemeClr>
          </a:solidFill>
        </p:spPr>
      </p:pic>
      <p:pic>
        <p:nvPicPr>
          <p:cNvPr id="14" name="图片 13"/>
          <p:cNvPicPr>
            <a:picLocks/>
          </p:cNvPicPr>
          <p:nvPr/>
        </p:nvPicPr>
        <p:blipFill>
          <a:blip r:embed="rId9"/>
          <a:stretch>
            <a:fillRect/>
          </a:stretch>
        </p:blipFill>
        <p:spPr>
          <a:xfrm>
            <a:off x="6579971" y="4123478"/>
            <a:ext cx="1620000" cy="1620000"/>
          </a:xfrm>
          <a:prstGeom prst="ellipse">
            <a:avLst/>
          </a:prstGeom>
          <a:solidFill>
            <a:schemeClr val="bg1">
              <a:lumMod val="85000"/>
            </a:schemeClr>
          </a:solidFill>
          <a:ln w="3175">
            <a:solidFill>
              <a:schemeClr val="accent1">
                <a:lumMod val="20000"/>
                <a:lumOff val="80000"/>
              </a:schemeClr>
            </a:solidFill>
          </a:ln>
        </p:spPr>
      </p:pic>
      <p:pic>
        <p:nvPicPr>
          <p:cNvPr id="16" name="图片 15"/>
          <p:cNvPicPr>
            <a:picLocks/>
          </p:cNvPicPr>
          <p:nvPr/>
        </p:nvPicPr>
        <p:blipFill>
          <a:blip r:embed="rId10"/>
          <a:stretch>
            <a:fillRect/>
          </a:stretch>
        </p:blipFill>
        <p:spPr>
          <a:xfrm>
            <a:off x="9259944" y="4168623"/>
            <a:ext cx="1620000" cy="1620000"/>
          </a:xfrm>
          <a:prstGeom prst="ellipse">
            <a:avLst/>
          </a:prstGeom>
          <a:solidFill>
            <a:schemeClr val="bg1">
              <a:lumMod val="85000"/>
            </a:schemeClr>
          </a:solidFill>
          <a:ln w="3175">
            <a:solidFill>
              <a:schemeClr val="accent1">
                <a:lumMod val="20000"/>
                <a:lumOff val="80000"/>
              </a:schemeClr>
            </a:solidFill>
          </a:ln>
        </p:spPr>
      </p:pic>
    </p:spTree>
    <p:extLst>
      <p:ext uri="{BB962C8B-B14F-4D97-AF65-F5344CB8AC3E}">
        <p14:creationId xmlns:p14="http://schemas.microsoft.com/office/powerpoint/2010/main" val="249195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a:xfrm>
            <a:off x="838200" y="1510758"/>
            <a:ext cx="10515600" cy="4128042"/>
          </a:xfrm>
        </p:spPr>
        <p:txBody>
          <a:bodyPr/>
          <a:lstStyle/>
          <a:p>
            <a:pPr>
              <a:lnSpc>
                <a:spcPts val="3600"/>
              </a:lnSpc>
            </a:pPr>
            <a:r>
              <a:rPr lang="zh-CN" altLang="en-US" dirty="0">
                <a:solidFill>
                  <a:srgbClr val="C00000"/>
                </a:solidFill>
              </a:rPr>
              <a:t>带字节填充的定界符法</a:t>
            </a:r>
            <a:endParaRPr lang="en-US" altLang="zh-CN" dirty="0">
              <a:solidFill>
                <a:srgbClr val="C00000"/>
              </a:solidFill>
            </a:endParaRPr>
          </a:p>
          <a:p>
            <a:pPr lvl="1">
              <a:lnSpc>
                <a:spcPts val="3600"/>
              </a:lnSpc>
            </a:pPr>
            <a:r>
              <a:rPr lang="zh-CN" altLang="en-US" dirty="0"/>
              <a:t>定界符（</a:t>
            </a:r>
            <a:r>
              <a:rPr lang="en-US" altLang="zh-CN" dirty="0"/>
              <a:t>FLAG</a:t>
            </a:r>
            <a:r>
              <a:rPr lang="zh-CN" altLang="en-US" dirty="0"/>
              <a:t>）：一个特殊的字节，比如 </a:t>
            </a:r>
            <a:r>
              <a:rPr lang="en-US" altLang="zh-CN" dirty="0"/>
              <a:t>01111110</a:t>
            </a:r>
            <a:r>
              <a:rPr lang="zh-CN" altLang="en-US" dirty="0"/>
              <a:t>，即 </a:t>
            </a:r>
            <a:r>
              <a:rPr lang="en-US" altLang="zh-CN" dirty="0"/>
              <a:t>0x7E</a:t>
            </a:r>
            <a:r>
              <a:rPr lang="zh-CN" altLang="en-US" dirty="0"/>
              <a:t>，用于区分前后两个不同的帧</a:t>
            </a: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1658816" y="4179175"/>
            <a:ext cx="9023380" cy="431800"/>
            <a:chOff x="1489333" y="4202333"/>
            <a:chExt cx="9023380" cy="431800"/>
          </a:xfrm>
          <a:solidFill>
            <a:schemeClr val="bg1">
              <a:lumMod val="95000"/>
            </a:schemeClr>
          </a:solidFill>
          <a:scene3d>
            <a:camera prst="orthographicFront">
              <a:rot lat="0" lon="0" rev="0"/>
            </a:camera>
            <a:lightRig rig="soft" dir="t">
              <a:rot lat="0" lon="0" rev="0"/>
            </a:lightRig>
          </a:scene3d>
        </p:grpSpPr>
        <p:sp>
          <p:nvSpPr>
            <p:cNvPr id="93" name="Rectangle 10"/>
            <p:cNvSpPr>
              <a:spLocks noChangeArrowheads="1"/>
            </p:cNvSpPr>
            <p:nvPr/>
          </p:nvSpPr>
          <p:spPr bwMode="auto">
            <a:xfrm>
              <a:off x="1489333"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94" name="Rectangle 10"/>
            <p:cNvSpPr>
              <a:spLocks noChangeArrowheads="1"/>
            </p:cNvSpPr>
            <p:nvPr/>
          </p:nvSpPr>
          <p:spPr bwMode="auto">
            <a:xfrm>
              <a:off x="2257505"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头标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5" name="Rectangle 10"/>
            <p:cNvSpPr>
              <a:spLocks noChangeArrowheads="1"/>
            </p:cNvSpPr>
            <p:nvPr/>
          </p:nvSpPr>
          <p:spPr bwMode="auto">
            <a:xfrm>
              <a:off x="3025678" y="4202333"/>
              <a:ext cx="5950690"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有效载荷</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6" name="Rectangle 10"/>
            <p:cNvSpPr>
              <a:spLocks noChangeArrowheads="1"/>
            </p:cNvSpPr>
            <p:nvPr/>
          </p:nvSpPr>
          <p:spPr bwMode="auto">
            <a:xfrm>
              <a:off x="8976367"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尾标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97" name="Rectangle 10"/>
            <p:cNvSpPr>
              <a:spLocks noChangeArrowheads="1"/>
            </p:cNvSpPr>
            <p:nvPr/>
          </p:nvSpPr>
          <p:spPr bwMode="auto">
            <a:xfrm>
              <a:off x="9744540"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98" name="组合 97"/>
          <p:cNvGrpSpPr/>
          <p:nvPr/>
        </p:nvGrpSpPr>
        <p:grpSpPr>
          <a:xfrm>
            <a:off x="2426989" y="4798007"/>
            <a:ext cx="7487034" cy="717655"/>
            <a:chOff x="2257506" y="4821165"/>
            <a:chExt cx="7487034" cy="717655"/>
          </a:xfrm>
        </p:grpSpPr>
        <p:sp>
          <p:nvSpPr>
            <p:cNvPr id="99" name="左大括号 98"/>
            <p:cNvSpPr/>
            <p:nvPr/>
          </p:nvSpPr>
          <p:spPr>
            <a:xfrm rot="16200000">
              <a:off x="5921511" y="1157160"/>
              <a:ext cx="159023" cy="7487034"/>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矩形 99"/>
            <p:cNvSpPr/>
            <p:nvPr/>
          </p:nvSpPr>
          <p:spPr>
            <a:xfrm>
              <a:off x="5282710" y="5138710"/>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一个帧</a:t>
              </a:r>
            </a:p>
          </p:txBody>
        </p:sp>
      </p:grpSp>
      <p:sp>
        <p:nvSpPr>
          <p:cNvPr id="101" name="椭圆形标注 100"/>
          <p:cNvSpPr/>
          <p:nvPr/>
        </p:nvSpPr>
        <p:spPr>
          <a:xfrm>
            <a:off x="1140037" y="3355126"/>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定界符</a:t>
            </a:r>
            <a:endParaRPr kumimoji="0" lang="zh-CN" altLang="en-US" sz="20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02" name="椭圆形标注 101"/>
          <p:cNvSpPr/>
          <p:nvPr/>
        </p:nvSpPr>
        <p:spPr>
          <a:xfrm>
            <a:off x="9457434" y="3355126"/>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定界符</a:t>
            </a:r>
            <a:endParaRPr kumimoji="0" lang="zh-CN" altLang="en-US" sz="2000"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p:cNvSpPr txBox="1"/>
          <p:nvPr/>
        </p:nvSpPr>
        <p:spPr>
          <a:xfrm>
            <a:off x="1431235" y="5739773"/>
            <a:ext cx="8839200" cy="430887"/>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问题：如果有效载荷部分包含与“</a:t>
            </a:r>
            <a:r>
              <a:rPr lang="zh-CN" altLang="en-US" sz="2200" dirty="0">
                <a:solidFill>
                  <a:srgbClr val="C00000"/>
                </a:solidFill>
                <a:latin typeface="微软雅黑" panose="020B0503020204020204" pitchFamily="34" charset="-122"/>
                <a:ea typeface="微软雅黑" panose="020B0503020204020204" pitchFamily="34" charset="-122"/>
              </a:rPr>
              <a:t>定界符</a:t>
            </a:r>
            <a:r>
              <a:rPr lang="zh-CN" altLang="en-US" sz="2200" dirty="0">
                <a:latin typeface="微软雅黑" panose="020B0503020204020204" pitchFamily="34" charset="-122"/>
                <a:ea typeface="微软雅黑" panose="020B0503020204020204" pitchFamily="34" charset="-122"/>
              </a:rPr>
              <a:t>”相同的字节会有什么问题？</a:t>
            </a:r>
          </a:p>
        </p:txBody>
      </p:sp>
    </p:spTree>
    <p:extLst>
      <p:ext uri="{BB962C8B-B14F-4D97-AF65-F5344CB8AC3E}">
        <p14:creationId xmlns:p14="http://schemas.microsoft.com/office/powerpoint/2010/main" val="4670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up)">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wipe(left)">
                                      <p:cBhvr>
                                        <p:cTn id="20" dur="500"/>
                                        <p:tgtEl>
                                          <p:spTgt spid="10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lnSpc>
                <a:spcPts val="3600"/>
              </a:lnSpc>
            </a:pPr>
            <a:r>
              <a:rPr lang="zh-CN" altLang="en-US" dirty="0">
                <a:solidFill>
                  <a:srgbClr val="C00000"/>
                </a:solidFill>
              </a:rPr>
              <a:t>带字节填充的定界符法：</a:t>
            </a:r>
            <a:r>
              <a:rPr lang="zh-CN" altLang="en-US" dirty="0"/>
              <a:t>发送方检查有效载荷，进行字节填充</a:t>
            </a:r>
            <a:endParaRPr lang="en-US" altLang="zh-CN" dirty="0"/>
          </a:p>
          <a:p>
            <a:pPr>
              <a:lnSpc>
                <a:spcPts val="3600"/>
              </a:lnSpc>
            </a:pP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342935" y="2391137"/>
            <a:ext cx="9023380" cy="431800"/>
            <a:chOff x="1489333" y="4202333"/>
            <a:chExt cx="9023380" cy="431800"/>
          </a:xfrm>
          <a:solidFill>
            <a:schemeClr val="bg1">
              <a:lumMod val="95000"/>
            </a:schemeClr>
          </a:solidFill>
          <a:scene3d>
            <a:camera prst="orthographicFront">
              <a:rot lat="0" lon="0" rev="0"/>
            </a:camera>
            <a:lightRig rig="soft" dir="t">
              <a:rot lat="0" lon="0" rev="0"/>
            </a:lightRig>
          </a:scene3d>
        </p:grpSpPr>
        <p:sp>
          <p:nvSpPr>
            <p:cNvPr id="19" name="Rectangle 10"/>
            <p:cNvSpPr>
              <a:spLocks noChangeArrowheads="1"/>
            </p:cNvSpPr>
            <p:nvPr/>
          </p:nvSpPr>
          <p:spPr bwMode="auto">
            <a:xfrm>
              <a:off x="1489333"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20" name="Rectangle 10"/>
            <p:cNvSpPr>
              <a:spLocks noChangeArrowheads="1"/>
            </p:cNvSpPr>
            <p:nvPr/>
          </p:nvSpPr>
          <p:spPr bwMode="auto">
            <a:xfrm>
              <a:off x="2257505"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头标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1" name="Rectangle 10"/>
            <p:cNvSpPr>
              <a:spLocks noChangeArrowheads="1"/>
            </p:cNvSpPr>
            <p:nvPr/>
          </p:nvSpPr>
          <p:spPr bwMode="auto">
            <a:xfrm>
              <a:off x="3025678" y="4202333"/>
              <a:ext cx="5950690"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有效载荷</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2" name="Rectangle 10"/>
            <p:cNvSpPr>
              <a:spLocks noChangeArrowheads="1"/>
            </p:cNvSpPr>
            <p:nvPr/>
          </p:nvSpPr>
          <p:spPr bwMode="auto">
            <a:xfrm>
              <a:off x="8976367"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尾标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endParaRPr>
            </a:p>
          </p:txBody>
        </p:sp>
        <p:sp>
          <p:nvSpPr>
            <p:cNvPr id="23" name="Rectangle 10"/>
            <p:cNvSpPr>
              <a:spLocks noChangeArrowheads="1"/>
            </p:cNvSpPr>
            <p:nvPr/>
          </p:nvSpPr>
          <p:spPr bwMode="auto">
            <a:xfrm>
              <a:off x="9744540" y="4202333"/>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24" name="组合 23"/>
          <p:cNvGrpSpPr/>
          <p:nvPr/>
        </p:nvGrpSpPr>
        <p:grpSpPr>
          <a:xfrm>
            <a:off x="1342934" y="3490312"/>
            <a:ext cx="2304517" cy="431800"/>
            <a:chOff x="1307508" y="3151494"/>
            <a:chExt cx="2304517" cy="431800"/>
          </a:xfrm>
          <a:solidFill>
            <a:schemeClr val="bg1">
              <a:lumMod val="95000"/>
            </a:schemeClr>
          </a:solidFill>
          <a:scene3d>
            <a:camera prst="orthographicFront">
              <a:rot lat="0" lon="0" rev="0"/>
            </a:camera>
            <a:lightRig rig="soft" dir="t">
              <a:rot lat="0" lon="0" rev="0"/>
            </a:lightRig>
          </a:scene3d>
        </p:grpSpPr>
        <p:sp>
          <p:nvSpPr>
            <p:cNvPr id="25" name="Rectangle 10"/>
            <p:cNvSpPr>
              <a:spLocks noChangeArrowheads="1"/>
            </p:cNvSpPr>
            <p:nvPr/>
          </p:nvSpPr>
          <p:spPr bwMode="auto">
            <a:xfrm>
              <a:off x="2075680"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26" name="Rectangle 10"/>
            <p:cNvSpPr>
              <a:spLocks noChangeArrowheads="1"/>
            </p:cNvSpPr>
            <p:nvPr/>
          </p:nvSpPr>
          <p:spPr bwMode="auto">
            <a:xfrm>
              <a:off x="2843852"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27" name="Rectangle 10"/>
            <p:cNvSpPr>
              <a:spLocks noChangeArrowheads="1"/>
            </p:cNvSpPr>
            <p:nvPr/>
          </p:nvSpPr>
          <p:spPr bwMode="auto">
            <a:xfrm>
              <a:off x="1307508"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sp>
        <p:nvSpPr>
          <p:cNvPr id="28" name="Line 78"/>
          <p:cNvSpPr>
            <a:spLocks noChangeShapeType="1"/>
          </p:cNvSpPr>
          <p:nvPr/>
        </p:nvSpPr>
        <p:spPr bwMode="auto">
          <a:xfrm flipH="1">
            <a:off x="2600146" y="2619253"/>
            <a:ext cx="1282922" cy="701974"/>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9" name="组合 28"/>
          <p:cNvGrpSpPr/>
          <p:nvPr/>
        </p:nvGrpSpPr>
        <p:grpSpPr>
          <a:xfrm>
            <a:off x="1342935" y="4197978"/>
            <a:ext cx="2304517" cy="431800"/>
            <a:chOff x="1307509" y="3859160"/>
            <a:chExt cx="2304517" cy="431800"/>
          </a:xfrm>
          <a:solidFill>
            <a:schemeClr val="bg1">
              <a:lumMod val="95000"/>
            </a:schemeClr>
          </a:solidFill>
          <a:scene3d>
            <a:camera prst="orthographicFront">
              <a:rot lat="0" lon="0" rev="0"/>
            </a:camera>
            <a:lightRig rig="soft" dir="t">
              <a:rot lat="0" lon="0" rev="0"/>
            </a:lightRig>
          </a:scene3d>
        </p:grpSpPr>
        <p:sp>
          <p:nvSpPr>
            <p:cNvPr id="30" name="Rectangle 10"/>
            <p:cNvSpPr>
              <a:spLocks noChangeArrowheads="1"/>
            </p:cNvSpPr>
            <p:nvPr/>
          </p:nvSpPr>
          <p:spPr bwMode="auto">
            <a:xfrm>
              <a:off x="2075681"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1" name="Rectangle 10"/>
            <p:cNvSpPr>
              <a:spLocks noChangeArrowheads="1"/>
            </p:cNvSpPr>
            <p:nvPr/>
          </p:nvSpPr>
          <p:spPr bwMode="auto">
            <a:xfrm>
              <a:off x="2843853"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2" name="Rectangle 10"/>
            <p:cNvSpPr>
              <a:spLocks noChangeArrowheads="1"/>
            </p:cNvSpPr>
            <p:nvPr/>
          </p:nvSpPr>
          <p:spPr bwMode="auto">
            <a:xfrm>
              <a:off x="1307509"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sp>
        <p:nvSpPr>
          <p:cNvPr id="33" name="Line 23"/>
          <p:cNvSpPr>
            <a:spLocks noChangeShapeType="1"/>
          </p:cNvSpPr>
          <p:nvPr/>
        </p:nvSpPr>
        <p:spPr bwMode="auto">
          <a:xfrm>
            <a:off x="5152794" y="3710204"/>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34" name="组合 33"/>
          <p:cNvGrpSpPr/>
          <p:nvPr/>
        </p:nvGrpSpPr>
        <p:grpSpPr>
          <a:xfrm>
            <a:off x="6114716" y="3490312"/>
            <a:ext cx="3072691" cy="431800"/>
            <a:chOff x="6079290" y="3151494"/>
            <a:chExt cx="3072691" cy="431800"/>
          </a:xfrm>
        </p:grpSpPr>
        <p:sp>
          <p:nvSpPr>
            <p:cNvPr id="35" name="Rectangle 10"/>
            <p:cNvSpPr>
              <a:spLocks noChangeArrowheads="1"/>
            </p:cNvSpPr>
            <p:nvPr/>
          </p:nvSpPr>
          <p:spPr bwMode="auto">
            <a:xfrm>
              <a:off x="6847462"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6" name="Rectangle 10"/>
            <p:cNvSpPr>
              <a:spLocks noChangeArrowheads="1"/>
            </p:cNvSpPr>
            <p:nvPr/>
          </p:nvSpPr>
          <p:spPr bwMode="auto">
            <a:xfrm>
              <a:off x="8383808"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7" name="Rectangle 10"/>
            <p:cNvSpPr>
              <a:spLocks noChangeArrowheads="1"/>
            </p:cNvSpPr>
            <p:nvPr/>
          </p:nvSpPr>
          <p:spPr bwMode="auto">
            <a:xfrm>
              <a:off x="6079290"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38" name="Rectangle 10"/>
            <p:cNvSpPr>
              <a:spLocks noChangeArrowheads="1"/>
            </p:cNvSpPr>
            <p:nvPr/>
          </p:nvSpPr>
          <p:spPr bwMode="auto">
            <a:xfrm>
              <a:off x="7615635"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39" name="组合 38"/>
          <p:cNvGrpSpPr/>
          <p:nvPr/>
        </p:nvGrpSpPr>
        <p:grpSpPr>
          <a:xfrm>
            <a:off x="1342933" y="4918802"/>
            <a:ext cx="3072691" cy="431800"/>
            <a:chOff x="1307507" y="4579984"/>
            <a:chExt cx="3072691" cy="431800"/>
          </a:xfrm>
          <a:solidFill>
            <a:schemeClr val="bg1">
              <a:lumMod val="95000"/>
            </a:schemeClr>
          </a:solidFill>
          <a:scene3d>
            <a:camera prst="orthographicFront">
              <a:rot lat="0" lon="0" rev="0"/>
            </a:camera>
            <a:lightRig rig="soft" dir="t">
              <a:rot lat="0" lon="0" rev="0"/>
            </a:lightRig>
          </a:scene3d>
        </p:grpSpPr>
        <p:sp>
          <p:nvSpPr>
            <p:cNvPr id="40" name="Rectangle 10"/>
            <p:cNvSpPr>
              <a:spLocks noChangeArrowheads="1"/>
            </p:cNvSpPr>
            <p:nvPr/>
          </p:nvSpPr>
          <p:spPr bwMode="auto">
            <a:xfrm>
              <a:off x="2075679"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1" name="Rectangle 10"/>
            <p:cNvSpPr>
              <a:spLocks noChangeArrowheads="1"/>
            </p:cNvSpPr>
            <p:nvPr/>
          </p:nvSpPr>
          <p:spPr bwMode="auto">
            <a:xfrm>
              <a:off x="3612025"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2" name="Rectangle 10"/>
            <p:cNvSpPr>
              <a:spLocks noChangeArrowheads="1"/>
            </p:cNvSpPr>
            <p:nvPr/>
          </p:nvSpPr>
          <p:spPr bwMode="auto">
            <a:xfrm>
              <a:off x="1307507"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3" name="Rectangle 10"/>
            <p:cNvSpPr>
              <a:spLocks noChangeArrowheads="1"/>
            </p:cNvSpPr>
            <p:nvPr/>
          </p:nvSpPr>
          <p:spPr bwMode="auto">
            <a:xfrm>
              <a:off x="2843852"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44" name="组合 43"/>
          <p:cNvGrpSpPr/>
          <p:nvPr/>
        </p:nvGrpSpPr>
        <p:grpSpPr>
          <a:xfrm>
            <a:off x="1342935" y="5626468"/>
            <a:ext cx="3072691" cy="431800"/>
            <a:chOff x="1307509" y="5287650"/>
            <a:chExt cx="3072691" cy="431800"/>
          </a:xfrm>
          <a:solidFill>
            <a:schemeClr val="bg1">
              <a:lumMod val="95000"/>
            </a:schemeClr>
          </a:solidFill>
          <a:scene3d>
            <a:camera prst="orthographicFront">
              <a:rot lat="0" lon="0" rev="0"/>
            </a:camera>
            <a:lightRig rig="soft" dir="t">
              <a:rot lat="0" lon="0" rev="0"/>
            </a:lightRig>
          </a:scene3d>
        </p:grpSpPr>
        <p:sp>
          <p:nvSpPr>
            <p:cNvPr id="45" name="Rectangle 10"/>
            <p:cNvSpPr>
              <a:spLocks noChangeArrowheads="1"/>
            </p:cNvSpPr>
            <p:nvPr/>
          </p:nvSpPr>
          <p:spPr bwMode="auto">
            <a:xfrm>
              <a:off x="2075681"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6" name="Rectangle 10"/>
            <p:cNvSpPr>
              <a:spLocks noChangeArrowheads="1"/>
            </p:cNvSpPr>
            <p:nvPr/>
          </p:nvSpPr>
          <p:spPr bwMode="auto">
            <a:xfrm>
              <a:off x="3612027"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7" name="Rectangle 10"/>
            <p:cNvSpPr>
              <a:spLocks noChangeArrowheads="1"/>
            </p:cNvSpPr>
            <p:nvPr/>
          </p:nvSpPr>
          <p:spPr bwMode="auto">
            <a:xfrm>
              <a:off x="1307509"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8" name="Rectangle 10"/>
            <p:cNvSpPr>
              <a:spLocks noChangeArrowheads="1"/>
            </p:cNvSpPr>
            <p:nvPr/>
          </p:nvSpPr>
          <p:spPr bwMode="auto">
            <a:xfrm>
              <a:off x="2843854"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49" name="Line 23"/>
          <p:cNvSpPr>
            <a:spLocks noChangeShapeType="1"/>
          </p:cNvSpPr>
          <p:nvPr/>
        </p:nvSpPr>
        <p:spPr bwMode="auto">
          <a:xfrm>
            <a:off x="5152794" y="4417870"/>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50" name="组合 49"/>
          <p:cNvGrpSpPr/>
          <p:nvPr/>
        </p:nvGrpSpPr>
        <p:grpSpPr>
          <a:xfrm>
            <a:off x="6114716" y="4197978"/>
            <a:ext cx="3072691" cy="431800"/>
            <a:chOff x="6079290" y="3859160"/>
            <a:chExt cx="3072691" cy="431800"/>
          </a:xfrm>
        </p:grpSpPr>
        <p:sp>
          <p:nvSpPr>
            <p:cNvPr id="51" name="Rectangle 10"/>
            <p:cNvSpPr>
              <a:spLocks noChangeArrowheads="1"/>
            </p:cNvSpPr>
            <p:nvPr/>
          </p:nvSpPr>
          <p:spPr bwMode="auto">
            <a:xfrm>
              <a:off x="6847462"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2" name="Rectangle 10"/>
            <p:cNvSpPr>
              <a:spLocks noChangeArrowheads="1"/>
            </p:cNvSpPr>
            <p:nvPr/>
          </p:nvSpPr>
          <p:spPr bwMode="auto">
            <a:xfrm>
              <a:off x="8383808"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3" name="Rectangle 10"/>
            <p:cNvSpPr>
              <a:spLocks noChangeArrowheads="1"/>
            </p:cNvSpPr>
            <p:nvPr/>
          </p:nvSpPr>
          <p:spPr bwMode="auto">
            <a:xfrm>
              <a:off x="6079290"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54" name="Rectangle 10"/>
            <p:cNvSpPr>
              <a:spLocks noChangeArrowheads="1"/>
            </p:cNvSpPr>
            <p:nvPr/>
          </p:nvSpPr>
          <p:spPr bwMode="auto">
            <a:xfrm>
              <a:off x="7615635"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55" name="Line 23"/>
          <p:cNvSpPr>
            <a:spLocks noChangeShapeType="1"/>
          </p:cNvSpPr>
          <p:nvPr/>
        </p:nvSpPr>
        <p:spPr bwMode="auto">
          <a:xfrm>
            <a:off x="5152793" y="5138694"/>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56" name="组合 55"/>
          <p:cNvGrpSpPr/>
          <p:nvPr/>
        </p:nvGrpSpPr>
        <p:grpSpPr>
          <a:xfrm>
            <a:off x="6114715" y="4918802"/>
            <a:ext cx="4609034" cy="431844"/>
            <a:chOff x="6079289" y="4579984"/>
            <a:chExt cx="4609034" cy="431844"/>
          </a:xfrm>
        </p:grpSpPr>
        <p:sp>
          <p:nvSpPr>
            <p:cNvPr id="57" name="Rectangle 10"/>
            <p:cNvSpPr>
              <a:spLocks noChangeArrowheads="1"/>
            </p:cNvSpPr>
            <p:nvPr/>
          </p:nvSpPr>
          <p:spPr bwMode="auto">
            <a:xfrm>
              <a:off x="6847461"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8" name="Rectangle 10"/>
            <p:cNvSpPr>
              <a:spLocks noChangeArrowheads="1"/>
            </p:cNvSpPr>
            <p:nvPr/>
          </p:nvSpPr>
          <p:spPr bwMode="auto">
            <a:xfrm>
              <a:off x="9920150"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9" name="Rectangle 10"/>
            <p:cNvSpPr>
              <a:spLocks noChangeArrowheads="1"/>
            </p:cNvSpPr>
            <p:nvPr/>
          </p:nvSpPr>
          <p:spPr bwMode="auto">
            <a:xfrm>
              <a:off x="6079289"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60" name="Rectangle 10"/>
            <p:cNvSpPr>
              <a:spLocks noChangeArrowheads="1"/>
            </p:cNvSpPr>
            <p:nvPr/>
          </p:nvSpPr>
          <p:spPr bwMode="auto">
            <a:xfrm>
              <a:off x="7615634"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1" name="Rectangle 10"/>
            <p:cNvSpPr>
              <a:spLocks noChangeArrowheads="1"/>
            </p:cNvSpPr>
            <p:nvPr/>
          </p:nvSpPr>
          <p:spPr bwMode="auto">
            <a:xfrm>
              <a:off x="8383806"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2" name="Rectangle 10"/>
            <p:cNvSpPr>
              <a:spLocks noChangeArrowheads="1"/>
            </p:cNvSpPr>
            <p:nvPr/>
          </p:nvSpPr>
          <p:spPr bwMode="auto">
            <a:xfrm>
              <a:off x="9151979"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63" name="Line 23"/>
          <p:cNvSpPr>
            <a:spLocks noChangeShapeType="1"/>
          </p:cNvSpPr>
          <p:nvPr/>
        </p:nvSpPr>
        <p:spPr bwMode="auto">
          <a:xfrm>
            <a:off x="5152794" y="5840871"/>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64" name="组合 63"/>
          <p:cNvGrpSpPr/>
          <p:nvPr/>
        </p:nvGrpSpPr>
        <p:grpSpPr>
          <a:xfrm>
            <a:off x="6114716" y="5620979"/>
            <a:ext cx="4609034" cy="431844"/>
            <a:chOff x="6079290" y="5282161"/>
            <a:chExt cx="4609034" cy="431844"/>
          </a:xfrm>
        </p:grpSpPr>
        <p:sp>
          <p:nvSpPr>
            <p:cNvPr id="65" name="Rectangle 10"/>
            <p:cNvSpPr>
              <a:spLocks noChangeArrowheads="1"/>
            </p:cNvSpPr>
            <p:nvPr/>
          </p:nvSpPr>
          <p:spPr bwMode="auto">
            <a:xfrm>
              <a:off x="6847462"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6" name="Rectangle 10"/>
            <p:cNvSpPr>
              <a:spLocks noChangeArrowheads="1"/>
            </p:cNvSpPr>
            <p:nvPr/>
          </p:nvSpPr>
          <p:spPr bwMode="auto">
            <a:xfrm>
              <a:off x="9920151"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67" name="Rectangle 10"/>
            <p:cNvSpPr>
              <a:spLocks noChangeArrowheads="1"/>
            </p:cNvSpPr>
            <p:nvPr/>
          </p:nvSpPr>
          <p:spPr bwMode="auto">
            <a:xfrm>
              <a:off x="6079290"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68" name="Rectangle 10"/>
            <p:cNvSpPr>
              <a:spLocks noChangeArrowheads="1"/>
            </p:cNvSpPr>
            <p:nvPr/>
          </p:nvSpPr>
          <p:spPr bwMode="auto">
            <a:xfrm>
              <a:off x="7615635"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69" name="Rectangle 10"/>
            <p:cNvSpPr>
              <a:spLocks noChangeArrowheads="1"/>
            </p:cNvSpPr>
            <p:nvPr/>
          </p:nvSpPr>
          <p:spPr bwMode="auto">
            <a:xfrm>
              <a:off x="8383807"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70" name="Rectangle 10"/>
            <p:cNvSpPr>
              <a:spLocks noChangeArrowheads="1"/>
            </p:cNvSpPr>
            <p:nvPr/>
          </p:nvSpPr>
          <p:spPr bwMode="auto">
            <a:xfrm>
              <a:off x="9151980"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71" name="圆角矩形标注 70"/>
          <p:cNvSpPr/>
          <p:nvPr/>
        </p:nvSpPr>
        <p:spPr bwMode="auto">
          <a:xfrm>
            <a:off x="7596043" y="6313046"/>
            <a:ext cx="1482908" cy="413569"/>
          </a:xfrm>
          <a:prstGeom prst="wedgeRoundRectCallout">
            <a:avLst>
              <a:gd name="adj1" fmla="val -72688"/>
              <a:gd name="adj2" fmla="val -153634"/>
              <a:gd name="adj3" fmla="val 16667"/>
            </a:avLst>
          </a:prstGeom>
          <a:solidFill>
            <a:schemeClr val="accent4">
              <a:lumMod val="20000"/>
              <a:lumOff val="80000"/>
            </a:schemeClr>
          </a:solidFill>
          <a:ln w="1270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Segoe UI" pitchFamily="34" charset="0"/>
              </a:rPr>
              <a:t>转义字节</a:t>
            </a:r>
          </a:p>
        </p:txBody>
      </p:sp>
    </p:spTree>
    <p:extLst>
      <p:ext uri="{BB962C8B-B14F-4D97-AF65-F5344CB8AC3E}">
        <p14:creationId xmlns:p14="http://schemas.microsoft.com/office/powerpoint/2010/main" val="166365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wipe(left)">
                                      <p:cBhvr>
                                        <p:cTn id="64" dur="500"/>
                                        <p:tgtEl>
                                          <p:spTgt spid="63"/>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49" grpId="0" animBg="1"/>
      <p:bldP spid="55" grpId="0" animBg="1"/>
      <p:bldP spid="63" grpId="0" animBg="1"/>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lnSpc>
                <a:spcPts val="3600"/>
              </a:lnSpc>
              <a:spcBef>
                <a:spcPts val="1000"/>
              </a:spcBef>
            </a:pPr>
            <a:r>
              <a:rPr lang="zh-CN" altLang="en-US" dirty="0">
                <a:solidFill>
                  <a:srgbClr val="C00000"/>
                </a:solidFill>
              </a:rPr>
              <a:t>带字节填充的定界符法：</a:t>
            </a:r>
            <a:r>
              <a:rPr lang="zh-CN" altLang="en-US" dirty="0"/>
              <a:t>接收方的处理</a:t>
            </a:r>
            <a:endParaRPr lang="en-US" altLang="zh-CN" dirty="0"/>
          </a:p>
          <a:p>
            <a:pPr lvl="1">
              <a:lnSpc>
                <a:spcPts val="3600"/>
              </a:lnSpc>
              <a:spcBef>
                <a:spcPts val="1000"/>
              </a:spcBef>
            </a:pPr>
            <a:r>
              <a:rPr lang="zh-CN" altLang="en-US" dirty="0"/>
              <a:t>逐个检查收到的每一个字节</a:t>
            </a:r>
            <a:endParaRPr lang="en-US" altLang="zh-CN" dirty="0"/>
          </a:p>
          <a:p>
            <a:pPr lvl="1">
              <a:lnSpc>
                <a:spcPts val="3600"/>
              </a:lnSpc>
              <a:spcBef>
                <a:spcPts val="1000"/>
              </a:spcBef>
            </a:pPr>
            <a:r>
              <a:rPr lang="zh-CN" altLang="en-US" dirty="0"/>
              <a:t>收到</a:t>
            </a:r>
            <a:r>
              <a:rPr lang="en-US" altLang="zh-CN" dirty="0">
                <a:solidFill>
                  <a:srgbClr val="0070C0"/>
                </a:solidFill>
              </a:rPr>
              <a:t>ESC</a:t>
            </a:r>
          </a:p>
          <a:p>
            <a:pPr lvl="2">
              <a:lnSpc>
                <a:spcPts val="3600"/>
              </a:lnSpc>
              <a:spcBef>
                <a:spcPts val="1000"/>
              </a:spcBef>
              <a:buFont typeface="Microsoft YaHei" panose="020B0503020204020204" pitchFamily="34" charset="-122"/>
              <a:buChar char="−"/>
            </a:pPr>
            <a:r>
              <a:rPr lang="zh-CN" altLang="en-US" dirty="0"/>
              <a:t>则</a:t>
            </a:r>
            <a:r>
              <a:rPr lang="zh-CN" altLang="en-US" dirty="0">
                <a:solidFill>
                  <a:srgbClr val="0070C0"/>
                </a:solidFill>
              </a:rPr>
              <a:t>后一字节</a:t>
            </a:r>
            <a:r>
              <a:rPr lang="zh-CN" altLang="en-US" dirty="0">
                <a:solidFill>
                  <a:srgbClr val="C00000"/>
                </a:solidFill>
              </a:rPr>
              <a:t>无条件成为</a:t>
            </a:r>
            <a:r>
              <a:rPr lang="zh-CN" altLang="en-US" dirty="0">
                <a:solidFill>
                  <a:srgbClr val="0070C0"/>
                </a:solidFill>
              </a:rPr>
              <a:t>有效载荷</a:t>
            </a:r>
            <a:r>
              <a:rPr lang="zh-CN" altLang="en-US" dirty="0"/>
              <a:t>，不予检查</a:t>
            </a:r>
            <a:endParaRPr lang="en-US" altLang="zh-CN" dirty="0"/>
          </a:p>
          <a:p>
            <a:pPr lvl="1">
              <a:lnSpc>
                <a:spcPts val="3600"/>
              </a:lnSpc>
              <a:spcBef>
                <a:spcPts val="1000"/>
              </a:spcBef>
            </a:pPr>
            <a:r>
              <a:rPr lang="zh-CN" altLang="en-US" dirty="0"/>
              <a:t>收到</a:t>
            </a:r>
            <a:r>
              <a:rPr lang="en-US" altLang="zh-CN" dirty="0">
                <a:solidFill>
                  <a:srgbClr val="C00000"/>
                </a:solidFill>
              </a:rPr>
              <a:t>FLAG</a:t>
            </a:r>
          </a:p>
          <a:p>
            <a:pPr lvl="2">
              <a:lnSpc>
                <a:spcPts val="3600"/>
              </a:lnSpc>
              <a:spcBef>
                <a:spcPts val="1000"/>
              </a:spcBef>
              <a:buFont typeface="Microsoft YaHei" panose="020B0503020204020204" pitchFamily="34" charset="-122"/>
              <a:buChar char="−"/>
            </a:pPr>
            <a:r>
              <a:rPr lang="zh-CN" altLang="en-US" dirty="0"/>
              <a:t>则为帧的</a:t>
            </a:r>
            <a:r>
              <a:rPr lang="zh-CN" altLang="en-US" dirty="0">
                <a:solidFill>
                  <a:srgbClr val="C00000"/>
                </a:solidFill>
              </a:rPr>
              <a:t>边界</a:t>
            </a:r>
          </a:p>
          <a:p>
            <a:pPr marL="0" indent="0">
              <a:lnSpc>
                <a:spcPts val="3600"/>
              </a:lnSpc>
              <a:buNone/>
            </a:pPr>
            <a:endParaRPr lang="en-US" altLang="zh-CN" dirty="0"/>
          </a:p>
          <a:p>
            <a:pPr>
              <a:lnSpc>
                <a:spcPts val="3600"/>
              </a:lnSpc>
            </a:pP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2090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a:xfrm>
            <a:off x="838200" y="1510758"/>
            <a:ext cx="10515600" cy="756453"/>
          </a:xfrm>
        </p:spPr>
        <p:txBody>
          <a:bodyPr/>
          <a:lstStyle/>
          <a:p>
            <a:pPr>
              <a:lnSpc>
                <a:spcPts val="3600"/>
              </a:lnSpc>
              <a:spcBef>
                <a:spcPts val="1000"/>
              </a:spcBef>
            </a:pPr>
            <a:r>
              <a:rPr lang="zh-CN" altLang="en-US" dirty="0">
                <a:solidFill>
                  <a:srgbClr val="C00000"/>
                </a:solidFill>
              </a:rPr>
              <a:t>带字节填充的定界符法：</a:t>
            </a:r>
            <a:r>
              <a:rPr lang="zh-CN" altLang="en-US" dirty="0"/>
              <a:t>收方的处理示例</a:t>
            </a:r>
            <a:endParaRPr lang="en-US" altLang="zh-CN" dirty="0"/>
          </a:p>
          <a:p>
            <a:pPr marL="0" indent="0">
              <a:lnSpc>
                <a:spcPts val="3600"/>
              </a:lnSpc>
              <a:buNone/>
            </a:pPr>
            <a:endParaRPr lang="en-US" altLang="zh-CN" dirty="0"/>
          </a:p>
          <a:p>
            <a:pPr>
              <a:lnSpc>
                <a:spcPts val="3600"/>
              </a:lnSpc>
            </a:pP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a:off x="6508994" y="3384375"/>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8" name="组合 7"/>
          <p:cNvGrpSpPr/>
          <p:nvPr/>
        </p:nvGrpSpPr>
        <p:grpSpPr>
          <a:xfrm>
            <a:off x="1307509" y="3182067"/>
            <a:ext cx="3072691" cy="431800"/>
            <a:chOff x="6079290" y="3151494"/>
            <a:chExt cx="3072691" cy="431800"/>
          </a:xfrm>
        </p:grpSpPr>
        <p:sp>
          <p:nvSpPr>
            <p:cNvPr id="9" name="Rectangle 10"/>
            <p:cNvSpPr>
              <a:spLocks noChangeArrowheads="1"/>
            </p:cNvSpPr>
            <p:nvPr/>
          </p:nvSpPr>
          <p:spPr bwMode="auto">
            <a:xfrm>
              <a:off x="6847462"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10" name="Rectangle 10"/>
            <p:cNvSpPr>
              <a:spLocks noChangeArrowheads="1"/>
            </p:cNvSpPr>
            <p:nvPr/>
          </p:nvSpPr>
          <p:spPr bwMode="auto">
            <a:xfrm>
              <a:off x="8383808"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11" name="Rectangle 10"/>
            <p:cNvSpPr>
              <a:spLocks noChangeArrowheads="1"/>
            </p:cNvSpPr>
            <p:nvPr/>
          </p:nvSpPr>
          <p:spPr bwMode="auto">
            <a:xfrm>
              <a:off x="6079290"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12" name="Rectangle 10"/>
            <p:cNvSpPr>
              <a:spLocks noChangeArrowheads="1"/>
            </p:cNvSpPr>
            <p:nvPr/>
          </p:nvSpPr>
          <p:spPr bwMode="auto">
            <a:xfrm>
              <a:off x="7615635" y="315149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13" name="Line 23"/>
          <p:cNvSpPr>
            <a:spLocks noChangeShapeType="1"/>
          </p:cNvSpPr>
          <p:nvPr/>
        </p:nvSpPr>
        <p:spPr bwMode="auto">
          <a:xfrm>
            <a:off x="6508994" y="4092041"/>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14" name="组合 13"/>
          <p:cNvGrpSpPr/>
          <p:nvPr/>
        </p:nvGrpSpPr>
        <p:grpSpPr>
          <a:xfrm>
            <a:off x="1307509" y="3889733"/>
            <a:ext cx="3072691" cy="431800"/>
            <a:chOff x="6079290" y="3859160"/>
            <a:chExt cx="3072691" cy="431800"/>
          </a:xfrm>
        </p:grpSpPr>
        <p:sp>
          <p:nvSpPr>
            <p:cNvPr id="15" name="Rectangle 10"/>
            <p:cNvSpPr>
              <a:spLocks noChangeArrowheads="1"/>
            </p:cNvSpPr>
            <p:nvPr/>
          </p:nvSpPr>
          <p:spPr bwMode="auto">
            <a:xfrm>
              <a:off x="6847462"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16" name="Rectangle 10"/>
            <p:cNvSpPr>
              <a:spLocks noChangeArrowheads="1"/>
            </p:cNvSpPr>
            <p:nvPr/>
          </p:nvSpPr>
          <p:spPr bwMode="auto">
            <a:xfrm>
              <a:off x="8383808"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17" name="Rectangle 10"/>
            <p:cNvSpPr>
              <a:spLocks noChangeArrowheads="1"/>
            </p:cNvSpPr>
            <p:nvPr/>
          </p:nvSpPr>
          <p:spPr bwMode="auto">
            <a:xfrm>
              <a:off x="6079290"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18" name="Rectangle 10"/>
            <p:cNvSpPr>
              <a:spLocks noChangeArrowheads="1"/>
            </p:cNvSpPr>
            <p:nvPr/>
          </p:nvSpPr>
          <p:spPr bwMode="auto">
            <a:xfrm>
              <a:off x="7615635" y="3859160"/>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19" name="Line 23"/>
          <p:cNvSpPr>
            <a:spLocks noChangeShapeType="1"/>
          </p:cNvSpPr>
          <p:nvPr/>
        </p:nvSpPr>
        <p:spPr bwMode="auto">
          <a:xfrm>
            <a:off x="6508993" y="4812865"/>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0" name="组合 19"/>
          <p:cNvGrpSpPr/>
          <p:nvPr/>
        </p:nvGrpSpPr>
        <p:grpSpPr>
          <a:xfrm>
            <a:off x="1307508" y="4610557"/>
            <a:ext cx="4609034" cy="431844"/>
            <a:chOff x="6079289" y="4579984"/>
            <a:chExt cx="4609034" cy="431844"/>
          </a:xfrm>
        </p:grpSpPr>
        <p:sp>
          <p:nvSpPr>
            <p:cNvPr id="21" name="Rectangle 10"/>
            <p:cNvSpPr>
              <a:spLocks noChangeArrowheads="1"/>
            </p:cNvSpPr>
            <p:nvPr/>
          </p:nvSpPr>
          <p:spPr bwMode="auto">
            <a:xfrm>
              <a:off x="6847461"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2" name="Rectangle 10"/>
            <p:cNvSpPr>
              <a:spLocks noChangeArrowheads="1"/>
            </p:cNvSpPr>
            <p:nvPr/>
          </p:nvSpPr>
          <p:spPr bwMode="auto">
            <a:xfrm>
              <a:off x="9920150"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23" name="Rectangle 10"/>
            <p:cNvSpPr>
              <a:spLocks noChangeArrowheads="1"/>
            </p:cNvSpPr>
            <p:nvPr/>
          </p:nvSpPr>
          <p:spPr bwMode="auto">
            <a:xfrm>
              <a:off x="6079289"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24" name="Rectangle 10"/>
            <p:cNvSpPr>
              <a:spLocks noChangeArrowheads="1"/>
            </p:cNvSpPr>
            <p:nvPr/>
          </p:nvSpPr>
          <p:spPr bwMode="auto">
            <a:xfrm>
              <a:off x="7615634" y="4579984"/>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5" name="Rectangle 10"/>
            <p:cNvSpPr>
              <a:spLocks noChangeArrowheads="1"/>
            </p:cNvSpPr>
            <p:nvPr/>
          </p:nvSpPr>
          <p:spPr bwMode="auto">
            <a:xfrm>
              <a:off x="8383806"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26" name="Rectangle 10"/>
            <p:cNvSpPr>
              <a:spLocks noChangeArrowheads="1"/>
            </p:cNvSpPr>
            <p:nvPr/>
          </p:nvSpPr>
          <p:spPr bwMode="auto">
            <a:xfrm>
              <a:off x="9151979" y="4580028"/>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sp>
        <p:nvSpPr>
          <p:cNvPr id="27" name="Line 23"/>
          <p:cNvSpPr>
            <a:spLocks noChangeShapeType="1"/>
          </p:cNvSpPr>
          <p:nvPr/>
        </p:nvSpPr>
        <p:spPr bwMode="auto">
          <a:xfrm>
            <a:off x="6508994" y="5515042"/>
            <a:ext cx="558707" cy="0"/>
          </a:xfrm>
          <a:prstGeom prst="line">
            <a:avLst/>
          </a:prstGeom>
          <a:noFill/>
          <a:ln w="19050">
            <a:solidFill>
              <a:srgbClr val="FF66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grpSp>
        <p:nvGrpSpPr>
          <p:cNvPr id="28" name="组合 27"/>
          <p:cNvGrpSpPr/>
          <p:nvPr/>
        </p:nvGrpSpPr>
        <p:grpSpPr>
          <a:xfrm>
            <a:off x="1307509" y="5312734"/>
            <a:ext cx="4609034" cy="431844"/>
            <a:chOff x="6079290" y="5282161"/>
            <a:chExt cx="4609034" cy="431844"/>
          </a:xfrm>
        </p:grpSpPr>
        <p:sp>
          <p:nvSpPr>
            <p:cNvPr id="29" name="Rectangle 10"/>
            <p:cNvSpPr>
              <a:spLocks noChangeArrowheads="1"/>
            </p:cNvSpPr>
            <p:nvPr/>
          </p:nvSpPr>
          <p:spPr bwMode="auto">
            <a:xfrm>
              <a:off x="6847462"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0" name="Rectangle 10"/>
            <p:cNvSpPr>
              <a:spLocks noChangeArrowheads="1"/>
            </p:cNvSpPr>
            <p:nvPr/>
          </p:nvSpPr>
          <p:spPr bwMode="auto">
            <a:xfrm>
              <a:off x="9920151"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1" name="Rectangle 10"/>
            <p:cNvSpPr>
              <a:spLocks noChangeArrowheads="1"/>
            </p:cNvSpPr>
            <p:nvPr/>
          </p:nvSpPr>
          <p:spPr bwMode="auto">
            <a:xfrm>
              <a:off x="6079290"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32" name="Rectangle 10"/>
            <p:cNvSpPr>
              <a:spLocks noChangeArrowheads="1"/>
            </p:cNvSpPr>
            <p:nvPr/>
          </p:nvSpPr>
          <p:spPr bwMode="auto">
            <a:xfrm>
              <a:off x="7615635" y="5282161"/>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3" name="Rectangle 10"/>
            <p:cNvSpPr>
              <a:spLocks noChangeArrowheads="1"/>
            </p:cNvSpPr>
            <p:nvPr/>
          </p:nvSpPr>
          <p:spPr bwMode="auto">
            <a:xfrm>
              <a:off x="8383807"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34" name="Rectangle 10"/>
            <p:cNvSpPr>
              <a:spLocks noChangeArrowheads="1"/>
            </p:cNvSpPr>
            <p:nvPr/>
          </p:nvSpPr>
          <p:spPr bwMode="auto">
            <a:xfrm>
              <a:off x="9151980" y="5282205"/>
              <a:ext cx="768173" cy="431800"/>
            </a:xfrm>
            <a:prstGeom prst="rect">
              <a:avLst/>
            </a:prstGeom>
            <a:solidFill>
              <a:schemeClr val="bg1">
                <a:lumMod val="95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grpSp>
        <p:nvGrpSpPr>
          <p:cNvPr id="35" name="组合 34"/>
          <p:cNvGrpSpPr/>
          <p:nvPr/>
        </p:nvGrpSpPr>
        <p:grpSpPr>
          <a:xfrm>
            <a:off x="7660147" y="3182067"/>
            <a:ext cx="2304517" cy="431800"/>
            <a:chOff x="1307508" y="3151494"/>
            <a:chExt cx="2304517" cy="431800"/>
          </a:xfrm>
          <a:solidFill>
            <a:schemeClr val="bg1">
              <a:lumMod val="95000"/>
            </a:schemeClr>
          </a:solidFill>
          <a:scene3d>
            <a:camera prst="orthographicFront">
              <a:rot lat="0" lon="0" rev="0"/>
            </a:camera>
            <a:lightRig rig="soft" dir="t">
              <a:rot lat="0" lon="0" rev="0"/>
            </a:lightRig>
          </a:scene3d>
        </p:grpSpPr>
        <p:sp>
          <p:nvSpPr>
            <p:cNvPr id="36" name="Rectangle 10"/>
            <p:cNvSpPr>
              <a:spLocks noChangeArrowheads="1"/>
            </p:cNvSpPr>
            <p:nvPr/>
          </p:nvSpPr>
          <p:spPr bwMode="auto">
            <a:xfrm>
              <a:off x="2075680"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sp>
          <p:nvSpPr>
            <p:cNvPr id="37" name="Rectangle 10"/>
            <p:cNvSpPr>
              <a:spLocks noChangeArrowheads="1"/>
            </p:cNvSpPr>
            <p:nvPr/>
          </p:nvSpPr>
          <p:spPr bwMode="auto">
            <a:xfrm>
              <a:off x="2843852"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38" name="Rectangle 10"/>
            <p:cNvSpPr>
              <a:spLocks noChangeArrowheads="1"/>
            </p:cNvSpPr>
            <p:nvPr/>
          </p:nvSpPr>
          <p:spPr bwMode="auto">
            <a:xfrm>
              <a:off x="1307508" y="315149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grpSp>
        <p:nvGrpSpPr>
          <p:cNvPr id="39" name="组合 38"/>
          <p:cNvGrpSpPr/>
          <p:nvPr/>
        </p:nvGrpSpPr>
        <p:grpSpPr>
          <a:xfrm>
            <a:off x="7660148" y="3889733"/>
            <a:ext cx="2304517" cy="431800"/>
            <a:chOff x="1307509" y="3859160"/>
            <a:chExt cx="2304517" cy="431800"/>
          </a:xfrm>
          <a:solidFill>
            <a:schemeClr val="bg1">
              <a:lumMod val="95000"/>
            </a:schemeClr>
          </a:solidFill>
          <a:scene3d>
            <a:camera prst="orthographicFront">
              <a:rot lat="0" lon="0" rev="0"/>
            </a:camera>
            <a:lightRig rig="soft" dir="t">
              <a:rot lat="0" lon="0" rev="0"/>
            </a:lightRig>
          </a:scene3d>
        </p:grpSpPr>
        <p:sp>
          <p:nvSpPr>
            <p:cNvPr id="40" name="Rectangle 10"/>
            <p:cNvSpPr>
              <a:spLocks noChangeArrowheads="1"/>
            </p:cNvSpPr>
            <p:nvPr/>
          </p:nvSpPr>
          <p:spPr bwMode="auto">
            <a:xfrm>
              <a:off x="2075681"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1" name="Rectangle 10"/>
            <p:cNvSpPr>
              <a:spLocks noChangeArrowheads="1"/>
            </p:cNvSpPr>
            <p:nvPr/>
          </p:nvSpPr>
          <p:spPr bwMode="auto">
            <a:xfrm>
              <a:off x="2843853"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2" name="Rectangle 10"/>
            <p:cNvSpPr>
              <a:spLocks noChangeArrowheads="1"/>
            </p:cNvSpPr>
            <p:nvPr/>
          </p:nvSpPr>
          <p:spPr bwMode="auto">
            <a:xfrm>
              <a:off x="1307509" y="385916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grpSp>
      <p:grpSp>
        <p:nvGrpSpPr>
          <p:cNvPr id="43" name="组合 42"/>
          <p:cNvGrpSpPr/>
          <p:nvPr/>
        </p:nvGrpSpPr>
        <p:grpSpPr>
          <a:xfrm>
            <a:off x="7660146" y="4610557"/>
            <a:ext cx="3072691" cy="431800"/>
            <a:chOff x="1307507" y="4579984"/>
            <a:chExt cx="3072691" cy="431800"/>
          </a:xfrm>
          <a:solidFill>
            <a:schemeClr val="bg1">
              <a:lumMod val="95000"/>
            </a:schemeClr>
          </a:solidFill>
          <a:scene3d>
            <a:camera prst="orthographicFront">
              <a:rot lat="0" lon="0" rev="0"/>
            </a:camera>
            <a:lightRig rig="soft" dir="t">
              <a:rot lat="0" lon="0" rev="0"/>
            </a:lightRig>
          </a:scene3d>
        </p:grpSpPr>
        <p:sp>
          <p:nvSpPr>
            <p:cNvPr id="44" name="Rectangle 10"/>
            <p:cNvSpPr>
              <a:spLocks noChangeArrowheads="1"/>
            </p:cNvSpPr>
            <p:nvPr/>
          </p:nvSpPr>
          <p:spPr bwMode="auto">
            <a:xfrm>
              <a:off x="2075679"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45" name="Rectangle 10"/>
            <p:cNvSpPr>
              <a:spLocks noChangeArrowheads="1"/>
            </p:cNvSpPr>
            <p:nvPr/>
          </p:nvSpPr>
          <p:spPr bwMode="auto">
            <a:xfrm>
              <a:off x="3612025"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46" name="Rectangle 10"/>
            <p:cNvSpPr>
              <a:spLocks noChangeArrowheads="1"/>
            </p:cNvSpPr>
            <p:nvPr/>
          </p:nvSpPr>
          <p:spPr bwMode="auto">
            <a:xfrm>
              <a:off x="1307507"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47" name="Rectangle 10"/>
            <p:cNvSpPr>
              <a:spLocks noChangeArrowheads="1"/>
            </p:cNvSpPr>
            <p:nvPr/>
          </p:nvSpPr>
          <p:spPr bwMode="auto">
            <a:xfrm>
              <a:off x="2843852" y="4579984"/>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itchFamily="34" charset="0"/>
                </a:rPr>
                <a:t>FLAG</a:t>
              </a:r>
            </a:p>
          </p:txBody>
        </p:sp>
      </p:grpSp>
      <p:grpSp>
        <p:nvGrpSpPr>
          <p:cNvPr id="48" name="组合 47"/>
          <p:cNvGrpSpPr/>
          <p:nvPr/>
        </p:nvGrpSpPr>
        <p:grpSpPr>
          <a:xfrm>
            <a:off x="7660148" y="5318223"/>
            <a:ext cx="3072691" cy="431800"/>
            <a:chOff x="1307509" y="5287650"/>
            <a:chExt cx="3072691" cy="431800"/>
          </a:xfrm>
          <a:solidFill>
            <a:schemeClr val="bg1">
              <a:lumMod val="95000"/>
            </a:schemeClr>
          </a:solidFill>
          <a:scene3d>
            <a:camera prst="orthographicFront">
              <a:rot lat="0" lon="0" rev="0"/>
            </a:camera>
            <a:lightRig rig="soft" dir="t">
              <a:rot lat="0" lon="0" rev="0"/>
            </a:lightRig>
          </a:scene3d>
        </p:grpSpPr>
        <p:sp>
          <p:nvSpPr>
            <p:cNvPr id="49" name="Rectangle 10"/>
            <p:cNvSpPr>
              <a:spLocks noChangeArrowheads="1"/>
            </p:cNvSpPr>
            <p:nvPr/>
          </p:nvSpPr>
          <p:spPr bwMode="auto">
            <a:xfrm>
              <a:off x="2075681"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sp>
          <p:nvSpPr>
            <p:cNvPr id="50" name="Rectangle 10"/>
            <p:cNvSpPr>
              <a:spLocks noChangeArrowheads="1"/>
            </p:cNvSpPr>
            <p:nvPr/>
          </p:nvSpPr>
          <p:spPr bwMode="auto">
            <a:xfrm>
              <a:off x="3612027"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B</a:t>
              </a:r>
            </a:p>
          </p:txBody>
        </p:sp>
        <p:sp>
          <p:nvSpPr>
            <p:cNvPr id="51" name="Rectangle 10"/>
            <p:cNvSpPr>
              <a:spLocks noChangeArrowheads="1"/>
            </p:cNvSpPr>
            <p:nvPr/>
          </p:nvSpPr>
          <p:spPr bwMode="auto">
            <a:xfrm>
              <a:off x="1307509"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Calibri" pitchFamily="34" charset="0"/>
                </a:rPr>
                <a:t>A</a:t>
              </a:r>
            </a:p>
          </p:txBody>
        </p:sp>
        <p:sp>
          <p:nvSpPr>
            <p:cNvPr id="52" name="Rectangle 10"/>
            <p:cNvSpPr>
              <a:spLocks noChangeArrowheads="1"/>
            </p:cNvSpPr>
            <p:nvPr/>
          </p:nvSpPr>
          <p:spPr bwMode="auto">
            <a:xfrm>
              <a:off x="2843854" y="5287650"/>
              <a:ext cx="768173" cy="431800"/>
            </a:xfrm>
            <a:prstGeom prst="rect">
              <a:avLst/>
            </a:prstGeom>
            <a:grpFill/>
            <a:ln w="1905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Calibri" pitchFamily="34" charset="0"/>
                </a:rPr>
                <a:t>ESC</a:t>
              </a:r>
            </a:p>
          </p:txBody>
        </p:sp>
      </p:grpSp>
      <p:sp>
        <p:nvSpPr>
          <p:cNvPr id="53" name="矩形 52"/>
          <p:cNvSpPr/>
          <p:nvPr/>
        </p:nvSpPr>
        <p:spPr>
          <a:xfrm>
            <a:off x="1139868" y="2368596"/>
            <a:ext cx="9208882" cy="461665"/>
          </a:xfrm>
          <a:prstGeom prst="rect">
            <a:avLst/>
          </a:prstGeom>
          <a:noFill/>
          <a:ln>
            <a:noFill/>
          </a:ln>
        </p:spPr>
        <p:txBody>
          <a:bodyPr wrap="square">
            <a:spAutoFit/>
          </a:bodyPr>
          <a:lstStyle/>
          <a:p>
            <a:pPr marL="0" marR="0" lvl="0" indent="0" defTabSz="5111750" rtl="0" eaLnBrk="1" fontAlgn="base" latinLnBrk="0" hangingPunct="1">
              <a:lnSpc>
                <a:spcPct val="100000"/>
              </a:lnSpc>
              <a:spcBef>
                <a:spcPct val="50000"/>
              </a:spcBef>
              <a:spcAft>
                <a:spcPct val="0"/>
              </a:spcAft>
              <a:buClrTx/>
              <a:buSzTx/>
              <a:buFontTx/>
              <a:buNone/>
              <a:tabLst>
                <a:tab pos="5111750" algn="l"/>
                <a:tab pos="6369050" algn="l"/>
              </a:tabLst>
              <a:defRPr/>
            </a:pPr>
            <a:r>
              <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接收方收到的数据 </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r>
              <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处理后的数据</a:t>
            </a:r>
            <a:r>
              <a:rPr kumimoji="1"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a:t>
            </a:r>
            <a:endPar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4" name="文本框 53"/>
          <p:cNvSpPr txBox="1"/>
          <p:nvPr/>
        </p:nvSpPr>
        <p:spPr>
          <a:xfrm>
            <a:off x="3878806" y="6121370"/>
            <a:ext cx="5819079" cy="461665"/>
          </a:xfrm>
          <a:prstGeom prst="rect">
            <a:avLst/>
          </a:prstGeom>
          <a:solidFill>
            <a:schemeClr val="accent1">
              <a:lumMod val="20000"/>
              <a:lumOff val="80000"/>
            </a:schemeClr>
          </a:solidFill>
          <a:ln>
            <a:solidFill>
              <a:srgbClr val="C00000"/>
            </a:solidFill>
          </a:ln>
        </p:spPr>
        <p:txBody>
          <a:bodyPr wrap="square" rtlCol="0">
            <a:spAutoFit/>
          </a:bodyPr>
          <a:lstStyle>
            <a:defPPr>
              <a:defRPr lang="zh-CN"/>
            </a:defPPr>
            <a:lvl1pPr algn="ctr">
              <a:defRPr sz="2400">
                <a:solidFill>
                  <a:srgbClr val="C00000"/>
                </a:solidFill>
              </a:defRPr>
            </a:lvl1pPr>
          </a:lstStyle>
          <a:p>
            <a:r>
              <a:rPr lang="zh-CN" altLang="en-US" dirty="0">
                <a:solidFill>
                  <a:schemeClr val="tx1"/>
                </a:solidFill>
              </a:rPr>
              <a:t>问题：带字节填充的定界符法有什么不足？</a:t>
            </a:r>
          </a:p>
        </p:txBody>
      </p:sp>
    </p:spTree>
    <p:extLst>
      <p:ext uri="{BB962C8B-B14F-4D97-AF65-F5344CB8AC3E}">
        <p14:creationId xmlns:p14="http://schemas.microsoft.com/office/powerpoint/2010/main" val="41408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9" grpId="0" animBg="1"/>
      <p:bldP spid="27" grpId="0" animBg="1"/>
      <p:bldP spid="53" grpId="0"/>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lnSpc>
                <a:spcPts val="3600"/>
              </a:lnSpc>
              <a:spcBef>
                <a:spcPts val="1200"/>
              </a:spcBef>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endParaRPr lang="en-US" altLang="zh-CN" dirty="0">
              <a:solidFill>
                <a:srgbClr val="C00000"/>
              </a:solidFill>
            </a:endParaRPr>
          </a:p>
          <a:p>
            <a:pPr lvl="1">
              <a:lnSpc>
                <a:spcPts val="3600"/>
              </a:lnSpc>
              <a:spcBef>
                <a:spcPts val="1200"/>
              </a:spcBef>
            </a:pPr>
            <a:r>
              <a:rPr lang="zh-CN" altLang="en-US" dirty="0"/>
              <a:t>定界符：两个</a:t>
            </a:r>
            <a:r>
              <a:rPr lang="en-US" altLang="zh-CN" dirty="0"/>
              <a:t>0</a:t>
            </a:r>
            <a:r>
              <a:rPr lang="zh-CN" altLang="en-US" dirty="0"/>
              <a:t>比特之间，连续</a:t>
            </a:r>
            <a:r>
              <a:rPr lang="en-US" altLang="zh-CN" dirty="0"/>
              <a:t>6</a:t>
            </a:r>
            <a:r>
              <a:rPr lang="zh-CN" altLang="en-US" dirty="0"/>
              <a:t>个</a:t>
            </a:r>
            <a:r>
              <a:rPr lang="en-US" altLang="zh-CN" dirty="0"/>
              <a:t>1</a:t>
            </a:r>
            <a:r>
              <a:rPr lang="zh-CN" altLang="en-US" dirty="0"/>
              <a:t>比特，即</a:t>
            </a:r>
            <a:r>
              <a:rPr lang="en-US" altLang="zh-CN" dirty="0">
                <a:solidFill>
                  <a:srgbClr val="C00000"/>
                </a:solidFill>
              </a:rPr>
              <a:t>01111110</a:t>
            </a:r>
            <a:r>
              <a:rPr lang="zh-CN" altLang="en-US" dirty="0"/>
              <a:t>，</a:t>
            </a:r>
            <a:r>
              <a:rPr lang="en-US" altLang="zh-CN" dirty="0"/>
              <a:t>0x7E</a:t>
            </a:r>
            <a:endParaRPr lang="zh-CN" altLang="en-US" dirty="0"/>
          </a:p>
          <a:p>
            <a:pPr marL="457200" lvl="1" indent="0">
              <a:lnSpc>
                <a:spcPts val="3600"/>
              </a:lnSpc>
              <a:buNone/>
            </a:pP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351627" y="3546296"/>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19"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20"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1"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22"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3"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24"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25"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6"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7"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8"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29"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30"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p>
          </p:txBody>
        </p:sp>
        <p:sp>
          <p:nvSpPr>
            <p:cNvPr id="31"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32"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3"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4"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5"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36"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7"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8"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39"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0"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41"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2"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grpSp>
        <p:nvGrpSpPr>
          <p:cNvPr id="43" name="组合 42"/>
          <p:cNvGrpSpPr/>
          <p:nvPr/>
        </p:nvGrpSpPr>
        <p:grpSpPr>
          <a:xfrm>
            <a:off x="4050788" y="4040037"/>
            <a:ext cx="2375557" cy="770327"/>
            <a:chOff x="4242062" y="3880284"/>
            <a:chExt cx="2375557" cy="770327"/>
          </a:xfrm>
        </p:grpSpPr>
        <p:sp>
          <p:nvSpPr>
            <p:cNvPr id="44" name="左大括号 43"/>
            <p:cNvSpPr/>
            <p:nvPr/>
          </p:nvSpPr>
          <p:spPr>
            <a:xfrm rot="16200000">
              <a:off x="5347931" y="2774415"/>
              <a:ext cx="163819" cy="2375557"/>
            </a:xfrm>
            <a:prstGeom prst="leftBrace">
              <a:avLst>
                <a:gd name="adj1" fmla="val 95127"/>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矩形 44"/>
            <p:cNvSpPr/>
            <p:nvPr/>
          </p:nvSpPr>
          <p:spPr>
            <a:xfrm>
              <a:off x="4696282" y="425050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定界符</a:t>
              </a:r>
            </a:p>
          </p:txBody>
        </p:sp>
      </p:grpSp>
      <p:grpSp>
        <p:nvGrpSpPr>
          <p:cNvPr id="46" name="组合 45"/>
          <p:cNvGrpSpPr/>
          <p:nvPr/>
        </p:nvGrpSpPr>
        <p:grpSpPr>
          <a:xfrm>
            <a:off x="1307508" y="4040038"/>
            <a:ext cx="2552617" cy="764096"/>
            <a:chOff x="1498782" y="3880285"/>
            <a:chExt cx="2552617" cy="764096"/>
          </a:xfrm>
        </p:grpSpPr>
        <p:sp>
          <p:nvSpPr>
            <p:cNvPr id="47" name="左大括号 46"/>
            <p:cNvSpPr/>
            <p:nvPr/>
          </p:nvSpPr>
          <p:spPr>
            <a:xfrm rot="16200000">
              <a:off x="2693181" y="2685886"/>
              <a:ext cx="163819" cy="255261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矩形 47"/>
            <p:cNvSpPr/>
            <p:nvPr/>
          </p:nvSpPr>
          <p:spPr>
            <a:xfrm>
              <a:off x="2056778" y="424427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上一帧</a:t>
              </a:r>
            </a:p>
          </p:txBody>
        </p:sp>
      </p:grpSp>
      <p:grpSp>
        <p:nvGrpSpPr>
          <p:cNvPr id="49" name="组合 48"/>
          <p:cNvGrpSpPr/>
          <p:nvPr/>
        </p:nvGrpSpPr>
        <p:grpSpPr>
          <a:xfrm>
            <a:off x="6588157" y="4044103"/>
            <a:ext cx="4438466" cy="766261"/>
            <a:chOff x="6779431" y="3884350"/>
            <a:chExt cx="4438466" cy="766261"/>
          </a:xfrm>
        </p:grpSpPr>
        <p:sp>
          <p:nvSpPr>
            <p:cNvPr id="50" name="左大括号 49"/>
            <p:cNvSpPr/>
            <p:nvPr/>
          </p:nvSpPr>
          <p:spPr>
            <a:xfrm rot="16200000">
              <a:off x="8916754" y="1747027"/>
              <a:ext cx="163819" cy="4438466"/>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矩形 50"/>
            <p:cNvSpPr/>
            <p:nvPr/>
          </p:nvSpPr>
          <p:spPr>
            <a:xfrm>
              <a:off x="8276860" y="4250501"/>
              <a:ext cx="1436623"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下一帧</a:t>
              </a:r>
            </a:p>
          </p:txBody>
        </p:sp>
      </p:grpSp>
      <p:sp>
        <p:nvSpPr>
          <p:cNvPr id="53" name="文本框 52"/>
          <p:cNvSpPr txBox="1"/>
          <p:nvPr/>
        </p:nvSpPr>
        <p:spPr>
          <a:xfrm>
            <a:off x="1865504" y="5501483"/>
            <a:ext cx="8913332" cy="430887"/>
          </a:xfrm>
          <a:prstGeom prst="rect">
            <a:avLst/>
          </a:prstGeom>
          <a:solidFill>
            <a:schemeClr val="accent4">
              <a:lumMod val="20000"/>
              <a:lumOff val="80000"/>
            </a:schemeClr>
          </a:solidFill>
          <a:ln>
            <a:solidFill>
              <a:schemeClr val="accent4">
                <a:lumMod val="20000"/>
                <a:lumOff val="80000"/>
              </a:schemeClr>
            </a:solidFill>
          </a:ln>
        </p:spPr>
        <p:txBody>
          <a:bodyPr wrap="square" rtlCol="0">
            <a:spAutoFit/>
          </a:bodyPr>
          <a:lstStyle/>
          <a:p>
            <a:pPr algn="ctr"/>
            <a:r>
              <a:rPr lang="zh-CN" altLang="en-US" sz="2200" dirty="0">
                <a:latin typeface="微软雅黑" panose="020B0503020204020204" pitchFamily="34" charset="-122"/>
                <a:ea typeface="微软雅黑" panose="020B0503020204020204" pitchFamily="34" charset="-122"/>
              </a:rPr>
              <a:t>问题：如果有效载荷部分包含与“</a:t>
            </a:r>
            <a:r>
              <a:rPr lang="zh-CN" altLang="en-US" sz="2200" dirty="0">
                <a:solidFill>
                  <a:srgbClr val="C00000"/>
                </a:solidFill>
                <a:latin typeface="微软雅黑" panose="020B0503020204020204" pitchFamily="34" charset="-122"/>
                <a:ea typeface="微软雅黑" panose="020B0503020204020204" pitchFamily="34" charset="-122"/>
              </a:rPr>
              <a:t>定界符</a:t>
            </a:r>
            <a:r>
              <a:rPr lang="zh-CN" altLang="en-US" sz="2200" dirty="0">
                <a:latin typeface="微软雅黑" panose="020B0503020204020204" pitchFamily="34" charset="-122"/>
                <a:ea typeface="微软雅黑" panose="020B0503020204020204" pitchFamily="34" charset="-122"/>
              </a:rPr>
              <a:t>”相同的位组合如何解决？</a:t>
            </a:r>
          </a:p>
        </p:txBody>
      </p:sp>
    </p:spTree>
    <p:extLst>
      <p:ext uri="{BB962C8B-B14F-4D97-AF65-F5344CB8AC3E}">
        <p14:creationId xmlns:p14="http://schemas.microsoft.com/office/powerpoint/2010/main" val="24556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horizontal)">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spTree>
    <p:extLst>
      <p:ext uri="{BB962C8B-B14F-4D97-AF65-F5344CB8AC3E}">
        <p14:creationId xmlns:p14="http://schemas.microsoft.com/office/powerpoint/2010/main" val="3281485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lnSpc>
                <a:spcPts val="3600"/>
              </a:lnSpc>
              <a:spcBef>
                <a:spcPts val="1200"/>
              </a:spcBef>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r>
              <a:rPr lang="zh-CN" altLang="en-US" dirty="0"/>
              <a:t>发送方检查有效载荷</a:t>
            </a:r>
            <a:endParaRPr lang="en-US" altLang="zh-CN" dirty="0"/>
          </a:p>
          <a:p>
            <a:pPr lvl="1">
              <a:lnSpc>
                <a:spcPts val="3600"/>
              </a:lnSpc>
              <a:spcBef>
                <a:spcPts val="1200"/>
              </a:spcBef>
            </a:pPr>
            <a:r>
              <a:rPr lang="zh-CN" altLang="en-US" dirty="0"/>
              <a:t>若在</a:t>
            </a:r>
            <a:r>
              <a:rPr lang="zh-CN" altLang="en-US" dirty="0">
                <a:solidFill>
                  <a:srgbClr val="7030A0"/>
                </a:solidFill>
              </a:rPr>
              <a:t>有效载荷</a:t>
            </a:r>
            <a:r>
              <a:rPr lang="zh-CN" altLang="en-US" dirty="0"/>
              <a:t>中出现</a:t>
            </a:r>
            <a:r>
              <a:rPr lang="zh-CN" altLang="en-US" dirty="0">
                <a:solidFill>
                  <a:srgbClr val="C00000"/>
                </a:solidFill>
              </a:rPr>
              <a:t>连续</a:t>
            </a:r>
            <a:r>
              <a:rPr lang="en-US" altLang="zh-CN" dirty="0">
                <a:solidFill>
                  <a:srgbClr val="C00000"/>
                </a:solidFill>
              </a:rPr>
              <a:t>5</a:t>
            </a:r>
            <a:r>
              <a:rPr lang="zh-CN" altLang="en-US" dirty="0">
                <a:solidFill>
                  <a:srgbClr val="C00000"/>
                </a:solidFill>
              </a:rPr>
              <a:t>个</a:t>
            </a:r>
            <a:r>
              <a:rPr lang="en-US" altLang="zh-CN" dirty="0">
                <a:solidFill>
                  <a:srgbClr val="C00000"/>
                </a:solidFill>
              </a:rPr>
              <a:t>1</a:t>
            </a:r>
            <a:r>
              <a:rPr lang="zh-CN" altLang="en-US" dirty="0"/>
              <a:t>比特，则直接</a:t>
            </a:r>
            <a:r>
              <a:rPr lang="zh-CN" altLang="en-US" dirty="0">
                <a:solidFill>
                  <a:srgbClr val="C00000"/>
                </a:solidFill>
              </a:rPr>
              <a:t>插入</a:t>
            </a:r>
            <a:r>
              <a:rPr lang="en-US" altLang="zh-CN" dirty="0">
                <a:solidFill>
                  <a:srgbClr val="C00000"/>
                </a:solidFill>
              </a:rPr>
              <a:t>1</a:t>
            </a:r>
            <a:r>
              <a:rPr lang="zh-CN" altLang="en-US" dirty="0">
                <a:solidFill>
                  <a:srgbClr val="C00000"/>
                </a:solidFill>
              </a:rPr>
              <a:t>个</a:t>
            </a:r>
            <a:r>
              <a:rPr lang="en-US" altLang="zh-CN" dirty="0">
                <a:solidFill>
                  <a:srgbClr val="C00000"/>
                </a:solidFill>
              </a:rPr>
              <a:t>0</a:t>
            </a:r>
            <a:r>
              <a:rPr lang="zh-CN" altLang="en-US" dirty="0"/>
              <a:t>比特</a:t>
            </a:r>
          </a:p>
          <a:p>
            <a:pPr marL="457200" lvl="1" indent="0">
              <a:lnSpc>
                <a:spcPts val="3600"/>
              </a:lnSpc>
              <a:buNone/>
            </a:pP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2702440" y="3535103"/>
            <a:ext cx="7657848" cy="287344"/>
            <a:chOff x="1465472" y="2463488"/>
            <a:chExt cx="7657848" cy="287344"/>
          </a:xfrm>
          <a:solidFill>
            <a:schemeClr val="bg1">
              <a:lumMod val="95000"/>
            </a:schemeClr>
          </a:solidFill>
          <a:scene3d>
            <a:camera prst="orthographicFront">
              <a:rot lat="0" lon="0" rev="0"/>
            </a:camera>
            <a:lightRig rig="soft" dir="t">
              <a:rot lat="0" lon="0" rev="0"/>
            </a:lightRig>
          </a:scene3d>
        </p:grpSpPr>
        <p:sp>
          <p:nvSpPr>
            <p:cNvPr id="53" name="Rectangle 44"/>
            <p:cNvSpPr>
              <a:spLocks noChangeArrowheads="1"/>
            </p:cNvSpPr>
            <p:nvPr/>
          </p:nvSpPr>
          <p:spPr bwMode="auto">
            <a:xfrm>
              <a:off x="1465472"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54" name="Rectangle 44"/>
            <p:cNvSpPr>
              <a:spLocks noChangeArrowheads="1"/>
            </p:cNvSpPr>
            <p:nvPr/>
          </p:nvSpPr>
          <p:spPr bwMode="auto">
            <a:xfrm>
              <a:off x="1784549"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5" name="Rectangle 44"/>
            <p:cNvSpPr>
              <a:spLocks noChangeArrowheads="1"/>
            </p:cNvSpPr>
            <p:nvPr/>
          </p:nvSpPr>
          <p:spPr bwMode="auto">
            <a:xfrm>
              <a:off x="2103626"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6" name="Rectangle 44"/>
            <p:cNvSpPr>
              <a:spLocks noChangeArrowheads="1"/>
            </p:cNvSpPr>
            <p:nvPr/>
          </p:nvSpPr>
          <p:spPr bwMode="auto">
            <a:xfrm>
              <a:off x="2422703"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7" name="Rectangle 44"/>
            <p:cNvSpPr>
              <a:spLocks noChangeArrowheads="1"/>
            </p:cNvSpPr>
            <p:nvPr/>
          </p:nvSpPr>
          <p:spPr bwMode="auto">
            <a:xfrm>
              <a:off x="2741780"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8" name="Rectangle 44"/>
            <p:cNvSpPr>
              <a:spLocks noChangeArrowheads="1"/>
            </p:cNvSpPr>
            <p:nvPr/>
          </p:nvSpPr>
          <p:spPr bwMode="auto">
            <a:xfrm>
              <a:off x="3060857"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59" name="Rectangle 44"/>
            <p:cNvSpPr>
              <a:spLocks noChangeArrowheads="1"/>
            </p:cNvSpPr>
            <p:nvPr/>
          </p:nvSpPr>
          <p:spPr bwMode="auto">
            <a:xfrm>
              <a:off x="3379934"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0" name="Rectangle 44"/>
            <p:cNvSpPr>
              <a:spLocks noChangeArrowheads="1"/>
            </p:cNvSpPr>
            <p:nvPr/>
          </p:nvSpPr>
          <p:spPr bwMode="auto">
            <a:xfrm>
              <a:off x="3699011"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1" name="Rectangle 44"/>
            <p:cNvSpPr>
              <a:spLocks noChangeArrowheads="1"/>
            </p:cNvSpPr>
            <p:nvPr/>
          </p:nvSpPr>
          <p:spPr bwMode="auto">
            <a:xfrm>
              <a:off x="4018088"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2" name="Rectangle 44"/>
            <p:cNvSpPr>
              <a:spLocks noChangeArrowheads="1"/>
            </p:cNvSpPr>
            <p:nvPr/>
          </p:nvSpPr>
          <p:spPr bwMode="auto">
            <a:xfrm>
              <a:off x="4337165" y="2463488"/>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3" name="Rectangle 44"/>
            <p:cNvSpPr>
              <a:spLocks noChangeArrowheads="1"/>
            </p:cNvSpPr>
            <p:nvPr/>
          </p:nvSpPr>
          <p:spPr bwMode="auto">
            <a:xfrm>
              <a:off x="465624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4" name="Rectangle 44"/>
            <p:cNvSpPr>
              <a:spLocks noChangeArrowheads="1"/>
            </p:cNvSpPr>
            <p:nvPr/>
          </p:nvSpPr>
          <p:spPr bwMode="auto">
            <a:xfrm>
              <a:off x="497531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5" name="Rectangle 44"/>
            <p:cNvSpPr>
              <a:spLocks noChangeArrowheads="1"/>
            </p:cNvSpPr>
            <p:nvPr/>
          </p:nvSpPr>
          <p:spPr bwMode="auto">
            <a:xfrm>
              <a:off x="529439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66" name="Rectangle 44"/>
            <p:cNvSpPr>
              <a:spLocks noChangeArrowheads="1"/>
            </p:cNvSpPr>
            <p:nvPr/>
          </p:nvSpPr>
          <p:spPr bwMode="auto">
            <a:xfrm>
              <a:off x="561347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7" name="Rectangle 44"/>
            <p:cNvSpPr>
              <a:spLocks noChangeArrowheads="1"/>
            </p:cNvSpPr>
            <p:nvPr/>
          </p:nvSpPr>
          <p:spPr bwMode="auto">
            <a:xfrm>
              <a:off x="5932550"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8" name="Rectangle 44"/>
            <p:cNvSpPr>
              <a:spLocks noChangeArrowheads="1"/>
            </p:cNvSpPr>
            <p:nvPr/>
          </p:nvSpPr>
          <p:spPr bwMode="auto">
            <a:xfrm>
              <a:off x="6251627"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69" name="Rectangle 44"/>
            <p:cNvSpPr>
              <a:spLocks noChangeArrowheads="1"/>
            </p:cNvSpPr>
            <p:nvPr/>
          </p:nvSpPr>
          <p:spPr bwMode="auto">
            <a:xfrm>
              <a:off x="6570704"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0" name="Rectangle 44"/>
            <p:cNvSpPr>
              <a:spLocks noChangeArrowheads="1"/>
            </p:cNvSpPr>
            <p:nvPr/>
          </p:nvSpPr>
          <p:spPr bwMode="auto">
            <a:xfrm>
              <a:off x="6889781"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1" name="Rectangle 44"/>
            <p:cNvSpPr>
              <a:spLocks noChangeArrowheads="1"/>
            </p:cNvSpPr>
            <p:nvPr/>
          </p:nvSpPr>
          <p:spPr bwMode="auto">
            <a:xfrm>
              <a:off x="7208858"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2" name="Rectangle 44"/>
            <p:cNvSpPr>
              <a:spLocks noChangeArrowheads="1"/>
            </p:cNvSpPr>
            <p:nvPr/>
          </p:nvSpPr>
          <p:spPr bwMode="auto">
            <a:xfrm>
              <a:off x="7527935"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3" name="Rectangle 44"/>
            <p:cNvSpPr>
              <a:spLocks noChangeArrowheads="1"/>
            </p:cNvSpPr>
            <p:nvPr/>
          </p:nvSpPr>
          <p:spPr bwMode="auto">
            <a:xfrm>
              <a:off x="7847012"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4" name="Rectangle 44"/>
            <p:cNvSpPr>
              <a:spLocks noChangeArrowheads="1"/>
            </p:cNvSpPr>
            <p:nvPr/>
          </p:nvSpPr>
          <p:spPr bwMode="auto">
            <a:xfrm>
              <a:off x="8166089"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75" name="Rectangle 44"/>
            <p:cNvSpPr>
              <a:spLocks noChangeArrowheads="1"/>
            </p:cNvSpPr>
            <p:nvPr/>
          </p:nvSpPr>
          <p:spPr bwMode="auto">
            <a:xfrm>
              <a:off x="8485166"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76" name="Rectangle 44"/>
            <p:cNvSpPr>
              <a:spLocks noChangeArrowheads="1"/>
            </p:cNvSpPr>
            <p:nvPr/>
          </p:nvSpPr>
          <p:spPr bwMode="auto">
            <a:xfrm>
              <a:off x="8804243" y="246349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sp>
        <p:nvSpPr>
          <p:cNvPr id="77" name="矩形 76"/>
          <p:cNvSpPr/>
          <p:nvPr/>
        </p:nvSpPr>
        <p:spPr>
          <a:xfrm>
            <a:off x="1092734" y="3478717"/>
            <a:ext cx="1450168"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原始载荷</a:t>
            </a:r>
          </a:p>
        </p:txBody>
      </p:sp>
      <p:sp>
        <p:nvSpPr>
          <p:cNvPr id="78" name="矩形 77"/>
          <p:cNvSpPr/>
          <p:nvPr/>
        </p:nvSpPr>
        <p:spPr>
          <a:xfrm>
            <a:off x="1092734" y="4336557"/>
            <a:ext cx="1450168"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载荷填充</a:t>
            </a:r>
          </a:p>
        </p:txBody>
      </p:sp>
      <p:grpSp>
        <p:nvGrpSpPr>
          <p:cNvPr id="79" name="组合 78"/>
          <p:cNvGrpSpPr/>
          <p:nvPr/>
        </p:nvGrpSpPr>
        <p:grpSpPr>
          <a:xfrm>
            <a:off x="2702440" y="4392943"/>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80"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81"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2"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3"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4"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5"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cxnSp>
        <p:nvCxnSpPr>
          <p:cNvPr id="86" name="直接箭头连接符 85"/>
          <p:cNvCxnSpPr/>
          <p:nvPr/>
        </p:nvCxnSpPr>
        <p:spPr>
          <a:xfrm>
            <a:off x="4616902" y="3822447"/>
            <a:ext cx="159539"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Rectangle 44"/>
          <p:cNvSpPr>
            <a:spLocks noChangeArrowheads="1"/>
          </p:cNvSpPr>
          <p:nvPr/>
        </p:nvSpPr>
        <p:spPr bwMode="auto">
          <a:xfrm>
            <a:off x="4616902" y="439294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88" name="组合 87"/>
          <p:cNvGrpSpPr/>
          <p:nvPr/>
        </p:nvGrpSpPr>
        <p:grpSpPr>
          <a:xfrm>
            <a:off x="4935979" y="4392943"/>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89"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90"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1"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2"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3"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4"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cxnSp>
        <p:nvCxnSpPr>
          <p:cNvPr id="95" name="直接箭头连接符 94"/>
          <p:cNvCxnSpPr/>
          <p:nvPr/>
        </p:nvCxnSpPr>
        <p:spPr>
          <a:xfrm>
            <a:off x="6531363" y="3822447"/>
            <a:ext cx="397338" cy="51411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44"/>
          <p:cNvSpPr>
            <a:spLocks noChangeArrowheads="1"/>
          </p:cNvSpPr>
          <p:nvPr/>
        </p:nvSpPr>
        <p:spPr bwMode="auto">
          <a:xfrm>
            <a:off x="6850441" y="4392949"/>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97" name="组合 96"/>
          <p:cNvGrpSpPr/>
          <p:nvPr/>
        </p:nvGrpSpPr>
        <p:grpSpPr>
          <a:xfrm>
            <a:off x="7169518" y="4392949"/>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98"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99"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0"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1"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2"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3"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4"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5"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6"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07"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8"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09"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cxnSp>
        <p:nvCxnSpPr>
          <p:cNvPr id="110" name="直接箭头连接符 109"/>
          <p:cNvCxnSpPr/>
          <p:nvPr/>
        </p:nvCxnSpPr>
        <p:spPr>
          <a:xfrm>
            <a:off x="2702440" y="3953933"/>
            <a:ext cx="191446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4696671" y="3953933"/>
            <a:ext cx="1834692"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6690902" y="3953933"/>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81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wipe(left)">
                                      <p:cBhvr>
                                        <p:cTn id="21" dur="500"/>
                                        <p:tgtEl>
                                          <p:spTgt spid="1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up)">
                                      <p:cBhvr>
                                        <p:cTn id="31" dur="500"/>
                                        <p:tgtEl>
                                          <p:spTgt spid="8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left)">
                                      <p:cBhvr>
                                        <p:cTn id="39" dur="500"/>
                                        <p:tgtEl>
                                          <p:spTgt spid="1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wipe(left)">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up)">
                                      <p:cBhvr>
                                        <p:cTn id="49" dur="500"/>
                                        <p:tgtEl>
                                          <p:spTgt spid="95"/>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wipe(left)">
                                      <p:cBhvr>
                                        <p:cTn id="57" dur="500"/>
                                        <p:tgtEl>
                                          <p:spTgt spid="1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ipe(left)">
                                      <p:cBhvr>
                                        <p:cTn id="6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7" grpId="0" animBg="1"/>
      <p:bldP spid="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p:txBody>
          <a:bodyPr/>
          <a:lstStyle/>
          <a:p>
            <a:pPr>
              <a:lnSpc>
                <a:spcPts val="3600"/>
              </a:lnSpc>
            </a:pPr>
            <a:r>
              <a:rPr lang="zh-CN" altLang="en-US" dirty="0">
                <a:solidFill>
                  <a:srgbClr val="C00000"/>
                </a:solidFill>
              </a:rPr>
              <a:t>带</a:t>
            </a:r>
            <a:r>
              <a:rPr lang="zh-CN" altLang="en-US" b="1" dirty="0">
                <a:solidFill>
                  <a:srgbClr val="C00000"/>
                </a:solidFill>
              </a:rPr>
              <a:t>比特</a:t>
            </a:r>
            <a:r>
              <a:rPr lang="zh-CN" altLang="en-US" dirty="0">
                <a:solidFill>
                  <a:srgbClr val="C00000"/>
                </a:solidFill>
              </a:rPr>
              <a:t>填充的定界符法：</a:t>
            </a:r>
            <a:r>
              <a:rPr lang="zh-CN" altLang="en-US" dirty="0"/>
              <a:t>接收方的处理</a:t>
            </a:r>
            <a:endParaRPr lang="en-US" altLang="zh-CN" dirty="0"/>
          </a:p>
          <a:p>
            <a:pPr lvl="1">
              <a:lnSpc>
                <a:spcPts val="3600"/>
              </a:lnSpc>
            </a:pPr>
            <a:r>
              <a:rPr lang="zh-CN" altLang="en-US" dirty="0"/>
              <a:t>若出现</a:t>
            </a:r>
            <a:r>
              <a:rPr lang="zh-CN" altLang="en-US" dirty="0">
                <a:solidFill>
                  <a:srgbClr val="7030A0"/>
                </a:solidFill>
              </a:rPr>
              <a:t>连续</a:t>
            </a:r>
            <a:r>
              <a:rPr lang="en-US" altLang="zh-CN" dirty="0">
                <a:solidFill>
                  <a:srgbClr val="7030A0"/>
                </a:solidFill>
              </a:rPr>
              <a:t>5</a:t>
            </a:r>
            <a:r>
              <a:rPr lang="zh-CN" altLang="en-US" dirty="0">
                <a:solidFill>
                  <a:srgbClr val="7030A0"/>
                </a:solidFill>
              </a:rPr>
              <a:t>个</a:t>
            </a:r>
            <a:r>
              <a:rPr lang="en-US" altLang="zh-CN" dirty="0">
                <a:solidFill>
                  <a:srgbClr val="7030A0"/>
                </a:solidFill>
              </a:rPr>
              <a:t>1</a:t>
            </a:r>
            <a:r>
              <a:rPr lang="zh-CN" altLang="en-US" dirty="0"/>
              <a:t>比特</a:t>
            </a:r>
            <a:endParaRPr lang="en-US" altLang="zh-CN" dirty="0"/>
          </a:p>
          <a:p>
            <a:pPr lvl="2">
              <a:lnSpc>
                <a:spcPts val="3600"/>
              </a:lnSpc>
              <a:spcBef>
                <a:spcPts val="0"/>
              </a:spcBef>
              <a:buFont typeface="Microsoft YaHei" panose="020B0503020204020204" pitchFamily="34" charset="-122"/>
              <a:buChar char="−"/>
            </a:pPr>
            <a:r>
              <a:rPr lang="zh-CN" altLang="en-US" dirty="0"/>
              <a:t>若下一比特为</a:t>
            </a:r>
            <a:r>
              <a:rPr lang="en-US" altLang="zh-CN" dirty="0">
                <a:solidFill>
                  <a:srgbClr val="C00000"/>
                </a:solidFill>
              </a:rPr>
              <a:t>0</a:t>
            </a:r>
            <a:r>
              <a:rPr lang="zh-CN" altLang="en-US" dirty="0"/>
              <a:t>，则为</a:t>
            </a:r>
            <a:r>
              <a:rPr lang="zh-CN" altLang="en-US" dirty="0">
                <a:solidFill>
                  <a:srgbClr val="7030A0"/>
                </a:solidFill>
              </a:rPr>
              <a:t>有效载荷</a:t>
            </a:r>
            <a:r>
              <a:rPr lang="zh-CN" altLang="en-US" dirty="0"/>
              <a:t>，直接</a:t>
            </a:r>
            <a:r>
              <a:rPr lang="zh-CN" altLang="en-US" dirty="0">
                <a:solidFill>
                  <a:srgbClr val="7030A0"/>
                </a:solidFill>
              </a:rPr>
              <a:t>丢弃</a:t>
            </a:r>
            <a:r>
              <a:rPr lang="en-US" altLang="zh-CN" dirty="0">
                <a:solidFill>
                  <a:srgbClr val="7030A0"/>
                </a:solidFill>
              </a:rPr>
              <a:t>0</a:t>
            </a:r>
            <a:r>
              <a:rPr lang="zh-CN" altLang="en-US" dirty="0"/>
              <a:t>比特</a:t>
            </a:r>
            <a:endParaRPr lang="en-US" altLang="zh-CN" dirty="0"/>
          </a:p>
          <a:p>
            <a:pPr lvl="2">
              <a:lnSpc>
                <a:spcPts val="3600"/>
              </a:lnSpc>
              <a:spcBef>
                <a:spcPts val="0"/>
              </a:spcBef>
              <a:buFont typeface="Microsoft YaHei" panose="020B0503020204020204" pitchFamily="34" charset="-122"/>
              <a:buChar char="−"/>
            </a:pPr>
            <a:r>
              <a:rPr lang="zh-CN" altLang="en-US" dirty="0"/>
              <a:t>若下一比特为</a:t>
            </a:r>
            <a:r>
              <a:rPr lang="en-US" altLang="zh-CN" dirty="0">
                <a:solidFill>
                  <a:srgbClr val="C00000"/>
                </a:solidFill>
              </a:rPr>
              <a:t>1</a:t>
            </a:r>
            <a:r>
              <a:rPr lang="zh-CN" altLang="en-US" dirty="0"/>
              <a:t>，则连同后一比特的</a:t>
            </a:r>
            <a:r>
              <a:rPr lang="en-US" altLang="zh-CN" dirty="0"/>
              <a:t>0</a:t>
            </a:r>
            <a:r>
              <a:rPr lang="zh-CN" altLang="en-US" dirty="0"/>
              <a:t>，构成</a:t>
            </a:r>
            <a:r>
              <a:rPr lang="zh-CN" altLang="en-US" dirty="0">
                <a:solidFill>
                  <a:srgbClr val="7030A0"/>
                </a:solidFill>
              </a:rPr>
              <a:t>定界符，</a:t>
            </a:r>
            <a:r>
              <a:rPr lang="zh-CN" altLang="en-US" dirty="0"/>
              <a:t>一帧结束</a:t>
            </a:r>
          </a:p>
          <a:p>
            <a:pPr marL="457200" lvl="1" indent="0">
              <a:lnSpc>
                <a:spcPts val="3600"/>
              </a:lnSpc>
              <a:buNone/>
            </a:pP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3" name="Rectangle 44"/>
          <p:cNvSpPr>
            <a:spLocks noChangeArrowheads="1"/>
          </p:cNvSpPr>
          <p:nvPr/>
        </p:nvSpPr>
        <p:spPr bwMode="auto">
          <a:xfrm>
            <a:off x="7015215" y="4554313"/>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sp>
        <p:nvSpPr>
          <p:cNvPr id="114" name="Rectangle 44"/>
          <p:cNvSpPr>
            <a:spLocks noChangeArrowheads="1"/>
          </p:cNvSpPr>
          <p:nvPr/>
        </p:nvSpPr>
        <p:spPr bwMode="auto">
          <a:xfrm>
            <a:off x="4781676" y="4554307"/>
            <a:ext cx="319077" cy="287338"/>
          </a:xfrm>
          <a:prstGeom prst="rect">
            <a:avLst/>
          </a:prstGeom>
          <a:solidFill>
            <a:schemeClr val="bg1">
              <a:lumMod val="95000"/>
            </a:schemeClr>
          </a:solidFill>
          <a:ln w="1270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a:t>
            </a:r>
          </a:p>
        </p:txBody>
      </p:sp>
      <p:grpSp>
        <p:nvGrpSpPr>
          <p:cNvPr id="115" name="组合 114"/>
          <p:cNvGrpSpPr/>
          <p:nvPr/>
        </p:nvGrpSpPr>
        <p:grpSpPr>
          <a:xfrm>
            <a:off x="2867214" y="5537993"/>
            <a:ext cx="1914462" cy="287338"/>
            <a:chOff x="3131931" y="5275314"/>
            <a:chExt cx="1914462" cy="287338"/>
          </a:xfrm>
          <a:solidFill>
            <a:schemeClr val="bg1">
              <a:lumMod val="95000"/>
            </a:schemeClr>
          </a:solidFill>
          <a:scene3d>
            <a:camera prst="orthographicFront">
              <a:rot lat="0" lon="0" rev="0"/>
            </a:camera>
            <a:lightRig rig="soft" dir="t">
              <a:rot lat="0" lon="0" rev="0"/>
            </a:lightRig>
          </a:scene3d>
        </p:grpSpPr>
        <p:sp>
          <p:nvSpPr>
            <p:cNvPr id="116" name="Rectangle 44"/>
            <p:cNvSpPr>
              <a:spLocks noChangeArrowheads="1"/>
            </p:cNvSpPr>
            <p:nvPr/>
          </p:nvSpPr>
          <p:spPr bwMode="auto">
            <a:xfrm>
              <a:off x="3131931"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17" name="Rectangle 44"/>
            <p:cNvSpPr>
              <a:spLocks noChangeArrowheads="1"/>
            </p:cNvSpPr>
            <p:nvPr/>
          </p:nvSpPr>
          <p:spPr bwMode="auto">
            <a:xfrm>
              <a:off x="3451008"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18" name="Rectangle 44"/>
            <p:cNvSpPr>
              <a:spLocks noChangeArrowheads="1"/>
            </p:cNvSpPr>
            <p:nvPr/>
          </p:nvSpPr>
          <p:spPr bwMode="auto">
            <a:xfrm>
              <a:off x="3770085"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19" name="Rectangle 44"/>
            <p:cNvSpPr>
              <a:spLocks noChangeArrowheads="1"/>
            </p:cNvSpPr>
            <p:nvPr/>
          </p:nvSpPr>
          <p:spPr bwMode="auto">
            <a:xfrm>
              <a:off x="4089162"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0" name="Rectangle 44"/>
            <p:cNvSpPr>
              <a:spLocks noChangeArrowheads="1"/>
            </p:cNvSpPr>
            <p:nvPr/>
          </p:nvSpPr>
          <p:spPr bwMode="auto">
            <a:xfrm>
              <a:off x="4408239"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1" name="Rectangle 44"/>
            <p:cNvSpPr>
              <a:spLocks noChangeArrowheads="1"/>
            </p:cNvSpPr>
            <p:nvPr/>
          </p:nvSpPr>
          <p:spPr bwMode="auto">
            <a:xfrm>
              <a:off x="4727316"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22" name="组合 121"/>
          <p:cNvGrpSpPr/>
          <p:nvPr/>
        </p:nvGrpSpPr>
        <p:grpSpPr>
          <a:xfrm>
            <a:off x="4781676" y="5537993"/>
            <a:ext cx="1914462" cy="287344"/>
            <a:chOff x="5046393" y="5275314"/>
            <a:chExt cx="1914462" cy="287344"/>
          </a:xfrm>
          <a:solidFill>
            <a:schemeClr val="bg1">
              <a:lumMod val="95000"/>
            </a:schemeClr>
          </a:solidFill>
          <a:scene3d>
            <a:camera prst="orthographicFront">
              <a:rot lat="0" lon="0" rev="0"/>
            </a:camera>
            <a:lightRig rig="soft" dir="t">
              <a:rot lat="0" lon="0" rev="0"/>
            </a:lightRig>
          </a:scene3d>
        </p:grpSpPr>
        <p:sp>
          <p:nvSpPr>
            <p:cNvPr id="123" name="Rectangle 44"/>
            <p:cNvSpPr>
              <a:spLocks noChangeArrowheads="1"/>
            </p:cNvSpPr>
            <p:nvPr/>
          </p:nvSpPr>
          <p:spPr bwMode="auto">
            <a:xfrm>
              <a:off x="5046393"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24" name="Rectangle 44"/>
            <p:cNvSpPr>
              <a:spLocks noChangeArrowheads="1"/>
            </p:cNvSpPr>
            <p:nvPr/>
          </p:nvSpPr>
          <p:spPr bwMode="auto">
            <a:xfrm>
              <a:off x="5365470"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5" name="Rectangle 44"/>
            <p:cNvSpPr>
              <a:spLocks noChangeArrowheads="1"/>
            </p:cNvSpPr>
            <p:nvPr/>
          </p:nvSpPr>
          <p:spPr bwMode="auto">
            <a:xfrm>
              <a:off x="5684547"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6" name="Rectangle 44"/>
            <p:cNvSpPr>
              <a:spLocks noChangeArrowheads="1"/>
            </p:cNvSpPr>
            <p:nvPr/>
          </p:nvSpPr>
          <p:spPr bwMode="auto">
            <a:xfrm>
              <a:off x="6003624" y="5275314"/>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7" name="Rectangle 44"/>
            <p:cNvSpPr>
              <a:spLocks noChangeArrowheads="1"/>
            </p:cNvSpPr>
            <p:nvPr/>
          </p:nvSpPr>
          <p:spPr bwMode="auto">
            <a:xfrm>
              <a:off x="632270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28" name="Rectangle 44"/>
            <p:cNvSpPr>
              <a:spLocks noChangeArrowheads="1"/>
            </p:cNvSpPr>
            <p:nvPr/>
          </p:nvSpPr>
          <p:spPr bwMode="auto">
            <a:xfrm>
              <a:off x="664177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29" name="组合 128"/>
          <p:cNvGrpSpPr/>
          <p:nvPr/>
        </p:nvGrpSpPr>
        <p:grpSpPr>
          <a:xfrm>
            <a:off x="6696138" y="5537999"/>
            <a:ext cx="3828924" cy="287338"/>
            <a:chOff x="6960855" y="5275320"/>
            <a:chExt cx="3828924" cy="287338"/>
          </a:xfrm>
          <a:solidFill>
            <a:schemeClr val="bg1">
              <a:lumMod val="95000"/>
            </a:schemeClr>
          </a:solidFill>
          <a:scene3d>
            <a:camera prst="orthographicFront">
              <a:rot lat="0" lon="0" rev="0"/>
            </a:camera>
            <a:lightRig rig="soft" dir="t">
              <a:rot lat="0" lon="0" rev="0"/>
            </a:lightRig>
          </a:scene3d>
        </p:grpSpPr>
        <p:sp>
          <p:nvSpPr>
            <p:cNvPr id="130" name="Rectangle 44"/>
            <p:cNvSpPr>
              <a:spLocks noChangeArrowheads="1"/>
            </p:cNvSpPr>
            <p:nvPr/>
          </p:nvSpPr>
          <p:spPr bwMode="auto">
            <a:xfrm>
              <a:off x="696085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1" name="Rectangle 44"/>
            <p:cNvSpPr>
              <a:spLocks noChangeArrowheads="1"/>
            </p:cNvSpPr>
            <p:nvPr/>
          </p:nvSpPr>
          <p:spPr bwMode="auto">
            <a:xfrm>
              <a:off x="727993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2" name="Rectangle 44"/>
            <p:cNvSpPr>
              <a:spLocks noChangeArrowheads="1"/>
            </p:cNvSpPr>
            <p:nvPr/>
          </p:nvSpPr>
          <p:spPr bwMode="auto">
            <a:xfrm>
              <a:off x="7599009"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3" name="Rectangle 44"/>
            <p:cNvSpPr>
              <a:spLocks noChangeArrowheads="1"/>
            </p:cNvSpPr>
            <p:nvPr/>
          </p:nvSpPr>
          <p:spPr bwMode="auto">
            <a:xfrm>
              <a:off x="7918086"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4" name="Rectangle 44"/>
            <p:cNvSpPr>
              <a:spLocks noChangeArrowheads="1"/>
            </p:cNvSpPr>
            <p:nvPr/>
          </p:nvSpPr>
          <p:spPr bwMode="auto">
            <a:xfrm>
              <a:off x="8237163"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5" name="Rectangle 44"/>
            <p:cNvSpPr>
              <a:spLocks noChangeArrowheads="1"/>
            </p:cNvSpPr>
            <p:nvPr/>
          </p:nvSpPr>
          <p:spPr bwMode="auto">
            <a:xfrm>
              <a:off x="8556240"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6" name="Rectangle 44"/>
            <p:cNvSpPr>
              <a:spLocks noChangeArrowheads="1"/>
            </p:cNvSpPr>
            <p:nvPr/>
          </p:nvSpPr>
          <p:spPr bwMode="auto">
            <a:xfrm>
              <a:off x="8875317"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37" name="Rectangle 44"/>
            <p:cNvSpPr>
              <a:spLocks noChangeArrowheads="1"/>
            </p:cNvSpPr>
            <p:nvPr/>
          </p:nvSpPr>
          <p:spPr bwMode="auto">
            <a:xfrm>
              <a:off x="9194394"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8" name="Rectangle 44"/>
            <p:cNvSpPr>
              <a:spLocks noChangeArrowheads="1"/>
            </p:cNvSpPr>
            <p:nvPr/>
          </p:nvSpPr>
          <p:spPr bwMode="auto">
            <a:xfrm>
              <a:off x="9513471"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39" name="Rectangle 44"/>
            <p:cNvSpPr>
              <a:spLocks noChangeArrowheads="1"/>
            </p:cNvSpPr>
            <p:nvPr/>
          </p:nvSpPr>
          <p:spPr bwMode="auto">
            <a:xfrm>
              <a:off x="9832548"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40" name="Rectangle 44"/>
            <p:cNvSpPr>
              <a:spLocks noChangeArrowheads="1"/>
            </p:cNvSpPr>
            <p:nvPr/>
          </p:nvSpPr>
          <p:spPr bwMode="auto">
            <a:xfrm>
              <a:off x="10151625"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41" name="Rectangle 44"/>
            <p:cNvSpPr>
              <a:spLocks noChangeArrowheads="1"/>
            </p:cNvSpPr>
            <p:nvPr/>
          </p:nvSpPr>
          <p:spPr bwMode="auto">
            <a:xfrm>
              <a:off x="10470702" y="5275320"/>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sp>
        <p:nvSpPr>
          <p:cNvPr id="142" name="矩形 141"/>
          <p:cNvSpPr/>
          <p:nvPr/>
        </p:nvSpPr>
        <p:spPr>
          <a:xfrm>
            <a:off x="1042791" y="5481607"/>
            <a:ext cx="1715708" cy="400110"/>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处理后的载荷</a:t>
            </a:r>
          </a:p>
        </p:txBody>
      </p:sp>
      <p:sp>
        <p:nvSpPr>
          <p:cNvPr id="143" name="矩形 142"/>
          <p:cNvSpPr/>
          <p:nvPr/>
        </p:nvSpPr>
        <p:spPr>
          <a:xfrm>
            <a:off x="1042791" y="4497921"/>
            <a:ext cx="1824422" cy="400110"/>
          </a:xfrm>
          <a:prstGeom prst="rect">
            <a:avLst/>
          </a:prstGeom>
          <a:noFill/>
          <a:ln>
            <a:noFill/>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收到的比特流</a:t>
            </a:r>
          </a:p>
        </p:txBody>
      </p:sp>
      <p:grpSp>
        <p:nvGrpSpPr>
          <p:cNvPr id="144" name="组合 143"/>
          <p:cNvGrpSpPr/>
          <p:nvPr/>
        </p:nvGrpSpPr>
        <p:grpSpPr>
          <a:xfrm>
            <a:off x="2867214" y="4554307"/>
            <a:ext cx="1914462" cy="287338"/>
            <a:chOff x="2861978" y="3678775"/>
            <a:chExt cx="1914462" cy="287338"/>
          </a:xfrm>
          <a:solidFill>
            <a:schemeClr val="bg1">
              <a:lumMod val="95000"/>
            </a:schemeClr>
          </a:solidFill>
          <a:scene3d>
            <a:camera prst="orthographicFront">
              <a:rot lat="0" lon="0" rev="0"/>
            </a:camera>
            <a:lightRig rig="soft" dir="t">
              <a:rot lat="0" lon="0" rev="0"/>
            </a:lightRig>
          </a:scene3d>
        </p:grpSpPr>
        <p:sp>
          <p:nvSpPr>
            <p:cNvPr id="145" name="Rectangle 44"/>
            <p:cNvSpPr>
              <a:spLocks noChangeArrowheads="1"/>
            </p:cNvSpPr>
            <p:nvPr/>
          </p:nvSpPr>
          <p:spPr bwMode="auto">
            <a:xfrm>
              <a:off x="2861978"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46" name="Rectangle 44"/>
            <p:cNvSpPr>
              <a:spLocks noChangeArrowheads="1"/>
            </p:cNvSpPr>
            <p:nvPr/>
          </p:nvSpPr>
          <p:spPr bwMode="auto">
            <a:xfrm>
              <a:off x="3181055"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7" name="Rectangle 44"/>
            <p:cNvSpPr>
              <a:spLocks noChangeArrowheads="1"/>
            </p:cNvSpPr>
            <p:nvPr/>
          </p:nvSpPr>
          <p:spPr bwMode="auto">
            <a:xfrm>
              <a:off x="3500132"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8" name="Rectangle 44"/>
            <p:cNvSpPr>
              <a:spLocks noChangeArrowheads="1"/>
            </p:cNvSpPr>
            <p:nvPr/>
          </p:nvSpPr>
          <p:spPr bwMode="auto">
            <a:xfrm>
              <a:off x="3819209"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49" name="Rectangle 44"/>
            <p:cNvSpPr>
              <a:spLocks noChangeArrowheads="1"/>
            </p:cNvSpPr>
            <p:nvPr/>
          </p:nvSpPr>
          <p:spPr bwMode="auto">
            <a:xfrm>
              <a:off x="4138286"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0" name="Rectangle 44"/>
            <p:cNvSpPr>
              <a:spLocks noChangeArrowheads="1"/>
            </p:cNvSpPr>
            <p:nvPr/>
          </p:nvSpPr>
          <p:spPr bwMode="auto">
            <a:xfrm>
              <a:off x="4457363"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51" name="组合 150"/>
          <p:cNvGrpSpPr/>
          <p:nvPr/>
        </p:nvGrpSpPr>
        <p:grpSpPr>
          <a:xfrm>
            <a:off x="5100753" y="4554307"/>
            <a:ext cx="1914462" cy="287344"/>
            <a:chOff x="5095517" y="3678775"/>
            <a:chExt cx="1914462" cy="287344"/>
          </a:xfrm>
          <a:solidFill>
            <a:schemeClr val="bg1">
              <a:lumMod val="95000"/>
            </a:schemeClr>
          </a:solidFill>
          <a:scene3d>
            <a:camera prst="orthographicFront">
              <a:rot lat="0" lon="0" rev="0"/>
            </a:camera>
            <a:lightRig rig="soft" dir="t">
              <a:rot lat="0" lon="0" rev="0"/>
            </a:lightRig>
          </a:scene3d>
        </p:grpSpPr>
        <p:sp>
          <p:nvSpPr>
            <p:cNvPr id="152" name="Rectangle 44"/>
            <p:cNvSpPr>
              <a:spLocks noChangeArrowheads="1"/>
            </p:cNvSpPr>
            <p:nvPr/>
          </p:nvSpPr>
          <p:spPr bwMode="auto">
            <a:xfrm>
              <a:off x="5095517"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0</a:t>
              </a:r>
            </a:p>
          </p:txBody>
        </p:sp>
        <p:sp>
          <p:nvSpPr>
            <p:cNvPr id="153" name="Rectangle 44"/>
            <p:cNvSpPr>
              <a:spLocks noChangeArrowheads="1"/>
            </p:cNvSpPr>
            <p:nvPr/>
          </p:nvSpPr>
          <p:spPr bwMode="auto">
            <a:xfrm>
              <a:off x="5414594"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4" name="Rectangle 44"/>
            <p:cNvSpPr>
              <a:spLocks noChangeArrowheads="1"/>
            </p:cNvSpPr>
            <p:nvPr/>
          </p:nvSpPr>
          <p:spPr bwMode="auto">
            <a:xfrm>
              <a:off x="5733671" y="3678775"/>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5" name="Rectangle 44"/>
            <p:cNvSpPr>
              <a:spLocks noChangeArrowheads="1"/>
            </p:cNvSpPr>
            <p:nvPr/>
          </p:nvSpPr>
          <p:spPr bwMode="auto">
            <a:xfrm>
              <a:off x="605274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6" name="Rectangle 44"/>
            <p:cNvSpPr>
              <a:spLocks noChangeArrowheads="1"/>
            </p:cNvSpPr>
            <p:nvPr/>
          </p:nvSpPr>
          <p:spPr bwMode="auto">
            <a:xfrm>
              <a:off x="637182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sp>
          <p:nvSpPr>
            <p:cNvPr id="157" name="Rectangle 44"/>
            <p:cNvSpPr>
              <a:spLocks noChangeArrowheads="1"/>
            </p:cNvSpPr>
            <p:nvPr/>
          </p:nvSpPr>
          <p:spPr bwMode="auto">
            <a:xfrm>
              <a:off x="669090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1</a:t>
              </a:r>
            </a:p>
          </p:txBody>
        </p:sp>
      </p:grpSp>
      <p:grpSp>
        <p:nvGrpSpPr>
          <p:cNvPr id="158" name="组合 157"/>
          <p:cNvGrpSpPr/>
          <p:nvPr/>
        </p:nvGrpSpPr>
        <p:grpSpPr>
          <a:xfrm>
            <a:off x="7334292" y="4554313"/>
            <a:ext cx="3828922" cy="287338"/>
            <a:chOff x="7329056" y="3678781"/>
            <a:chExt cx="3828922" cy="287338"/>
          </a:xfrm>
          <a:solidFill>
            <a:schemeClr val="bg1">
              <a:lumMod val="95000"/>
            </a:schemeClr>
          </a:solidFill>
          <a:scene3d>
            <a:camera prst="orthographicFront">
              <a:rot lat="0" lon="0" rev="0"/>
            </a:camera>
            <a:lightRig rig="soft" dir="t">
              <a:rot lat="0" lon="0" rev="0"/>
            </a:lightRig>
          </a:scene3d>
        </p:grpSpPr>
        <p:sp>
          <p:nvSpPr>
            <p:cNvPr id="159" name="Rectangle 44"/>
            <p:cNvSpPr>
              <a:spLocks noChangeArrowheads="1"/>
            </p:cNvSpPr>
            <p:nvPr/>
          </p:nvSpPr>
          <p:spPr bwMode="auto">
            <a:xfrm>
              <a:off x="7329056"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0" name="Rectangle 44"/>
            <p:cNvSpPr>
              <a:spLocks noChangeArrowheads="1"/>
            </p:cNvSpPr>
            <p:nvPr/>
          </p:nvSpPr>
          <p:spPr bwMode="auto">
            <a:xfrm>
              <a:off x="7648133"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1" name="Rectangle 44"/>
            <p:cNvSpPr>
              <a:spLocks noChangeArrowheads="1"/>
            </p:cNvSpPr>
            <p:nvPr/>
          </p:nvSpPr>
          <p:spPr bwMode="auto">
            <a:xfrm>
              <a:off x="7967210"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2" name="Rectangle 44"/>
            <p:cNvSpPr>
              <a:spLocks noChangeArrowheads="1"/>
            </p:cNvSpPr>
            <p:nvPr/>
          </p:nvSpPr>
          <p:spPr bwMode="auto">
            <a:xfrm>
              <a:off x="828628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3" name="Rectangle 44"/>
            <p:cNvSpPr>
              <a:spLocks noChangeArrowheads="1"/>
            </p:cNvSpPr>
            <p:nvPr/>
          </p:nvSpPr>
          <p:spPr bwMode="auto">
            <a:xfrm>
              <a:off x="860536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4" name="Rectangle 44"/>
            <p:cNvSpPr>
              <a:spLocks noChangeArrowheads="1"/>
            </p:cNvSpPr>
            <p:nvPr/>
          </p:nvSpPr>
          <p:spPr bwMode="auto">
            <a:xfrm>
              <a:off x="892444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5" name="Rectangle 44"/>
            <p:cNvSpPr>
              <a:spLocks noChangeArrowheads="1"/>
            </p:cNvSpPr>
            <p:nvPr/>
          </p:nvSpPr>
          <p:spPr bwMode="auto">
            <a:xfrm>
              <a:off x="9243518"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6" name="Rectangle 44"/>
            <p:cNvSpPr>
              <a:spLocks noChangeArrowheads="1"/>
            </p:cNvSpPr>
            <p:nvPr/>
          </p:nvSpPr>
          <p:spPr bwMode="auto">
            <a:xfrm>
              <a:off x="10200747"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7" name="Rectangle 44"/>
            <p:cNvSpPr>
              <a:spLocks noChangeArrowheads="1"/>
            </p:cNvSpPr>
            <p:nvPr/>
          </p:nvSpPr>
          <p:spPr bwMode="auto">
            <a:xfrm>
              <a:off x="10519824"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168" name="Rectangle 44"/>
            <p:cNvSpPr>
              <a:spLocks noChangeArrowheads="1"/>
            </p:cNvSpPr>
            <p:nvPr/>
          </p:nvSpPr>
          <p:spPr bwMode="auto">
            <a:xfrm>
              <a:off x="10838901"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69" name="Rectangle 44"/>
            <p:cNvSpPr>
              <a:spLocks noChangeArrowheads="1"/>
            </p:cNvSpPr>
            <p:nvPr/>
          </p:nvSpPr>
          <p:spPr bwMode="auto">
            <a:xfrm>
              <a:off x="9562595"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sp>
          <p:nvSpPr>
            <p:cNvPr id="170" name="Rectangle 44"/>
            <p:cNvSpPr>
              <a:spLocks noChangeArrowheads="1"/>
            </p:cNvSpPr>
            <p:nvPr/>
          </p:nvSpPr>
          <p:spPr bwMode="auto">
            <a:xfrm>
              <a:off x="9881672" y="3678781"/>
              <a:ext cx="319077" cy="287338"/>
            </a:xfrm>
            <a:prstGeom prst="rect">
              <a:avLst/>
            </a:prstGeom>
            <a:grpFill/>
            <a:ln w="12700">
              <a:noFill/>
              <a:miter lim="800000"/>
              <a:headEnd/>
              <a:tailEnd/>
            </a:ln>
            <a:effectLst>
              <a:outerShdw blurRad="107950" dist="12700" dir="5400000" algn="ctr">
                <a:srgbClr val="000000"/>
              </a:outerShdw>
            </a:effectLst>
            <a:sp3d contourW="44450" prstMaterial="matte">
              <a:bevelT w="63500" h="63500" prst="artDeco"/>
              <a:contourClr>
                <a:srgbClr val="FFFFFF"/>
              </a:contourClr>
            </a:sp3d>
            <a:extLst/>
          </p:spPr>
          <p:txBody>
            <a:bodyPr wrap="none" lIns="18000" rIns="18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p>
          </p:txBody>
        </p:sp>
      </p:grpSp>
      <p:cxnSp>
        <p:nvCxnSpPr>
          <p:cNvPr id="171" name="直接箭头连接符 170"/>
          <p:cNvCxnSpPr>
            <a:endCxn id="114" idx="0"/>
          </p:cNvCxnSpPr>
          <p:nvPr/>
        </p:nvCxnSpPr>
        <p:spPr>
          <a:xfrm flipH="1">
            <a:off x="4941215" y="3983811"/>
            <a:ext cx="159538" cy="570496"/>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矩形 171"/>
          <p:cNvSpPr/>
          <p:nvPr/>
        </p:nvSpPr>
        <p:spPr>
          <a:xfrm>
            <a:off x="5100753" y="3668352"/>
            <a:ext cx="697627" cy="400110"/>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丢弃</a:t>
            </a:r>
          </a:p>
        </p:txBody>
      </p:sp>
      <p:cxnSp>
        <p:nvCxnSpPr>
          <p:cNvPr id="173" name="直接箭头连接符 172"/>
          <p:cNvCxnSpPr>
            <a:endCxn id="113" idx="0"/>
          </p:cNvCxnSpPr>
          <p:nvPr/>
        </p:nvCxnSpPr>
        <p:spPr>
          <a:xfrm flipH="1">
            <a:off x="7174754" y="4053574"/>
            <a:ext cx="159538" cy="50073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矩形 173"/>
          <p:cNvSpPr/>
          <p:nvPr/>
        </p:nvSpPr>
        <p:spPr>
          <a:xfrm>
            <a:off x="7391484" y="3668352"/>
            <a:ext cx="697627" cy="400110"/>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丢弃</a:t>
            </a:r>
          </a:p>
        </p:txBody>
      </p:sp>
      <p:sp>
        <p:nvSpPr>
          <p:cNvPr id="175" name="Line 78"/>
          <p:cNvSpPr>
            <a:spLocks noChangeShapeType="1"/>
          </p:cNvSpPr>
          <p:nvPr/>
        </p:nvSpPr>
        <p:spPr bwMode="auto">
          <a:xfrm flipH="1">
            <a:off x="4941213" y="4869766"/>
            <a:ext cx="281807" cy="668234"/>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sp>
        <p:nvSpPr>
          <p:cNvPr id="176" name="Line 78"/>
          <p:cNvSpPr>
            <a:spLocks noChangeShapeType="1"/>
          </p:cNvSpPr>
          <p:nvPr/>
        </p:nvSpPr>
        <p:spPr bwMode="auto">
          <a:xfrm flipH="1">
            <a:off x="6855674" y="4898031"/>
            <a:ext cx="550059" cy="639962"/>
          </a:xfrm>
          <a:prstGeom prst="line">
            <a:avLst/>
          </a:prstGeom>
          <a:noFill/>
          <a:ln w="1905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pitchFamily="34" charset="0"/>
              <a:ea typeface="等线" panose="02010600030101010101" pitchFamily="2" charset="-122"/>
              <a:cs typeface="Calibri" pitchFamily="34" charset="0"/>
            </a:endParaRPr>
          </a:p>
        </p:txBody>
      </p:sp>
      <p:cxnSp>
        <p:nvCxnSpPr>
          <p:cNvPr id="177" name="直接箭头连接符 176"/>
          <p:cNvCxnSpPr/>
          <p:nvPr/>
        </p:nvCxnSpPr>
        <p:spPr>
          <a:xfrm>
            <a:off x="2867215" y="4994409"/>
            <a:ext cx="1914461"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5174506" y="4994409"/>
            <a:ext cx="1840709"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7391484" y="4994409"/>
            <a:ext cx="3669384" cy="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3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wipe(left)">
                                      <p:cBhvr>
                                        <p:cTn id="24" dur="500"/>
                                        <p:tgtEl>
                                          <p:spTgt spid="1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77"/>
                                        </p:tgtEl>
                                        <p:attrNameLst>
                                          <p:attrName>style.visibility</p:attrName>
                                        </p:attrNameLst>
                                      </p:cBhvr>
                                      <p:to>
                                        <p:strVal val="visible"/>
                                      </p:to>
                                    </p:set>
                                    <p:animEffect transition="in" filter="wipe(left)">
                                      <p:cBhvr>
                                        <p:cTn id="29" dur="500"/>
                                        <p:tgtEl>
                                          <p:spTgt spid="177"/>
                                        </p:tgtEl>
                                      </p:cBhvr>
                                    </p:animEffect>
                                  </p:childTnLst>
                                  <p:subTnLst>
                                    <p:set>
                                      <p:cBhvr override="childStyle">
                                        <p:cTn dur="1" fill="hold" display="0" masterRel="nextClick" afterEffect="1"/>
                                        <p:tgtEl>
                                          <p:spTgt spid="177"/>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1"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randombar(horizontal)">
                                      <p:cBhvr>
                                        <p:cTn id="34" dur="500"/>
                                        <p:tgtEl>
                                          <p:spTgt spid="114"/>
                                        </p:tgtEl>
                                      </p:cBhvr>
                                    </p:animEffect>
                                  </p:childTnLst>
                                  <p:subTnLst>
                                    <p:animClr clrSpc="rgb" dir="cw">
                                      <p:cBhvr override="childStyle">
                                        <p:cTn dur="1" fill="hold" display="0" masterRel="nextClick" afterEffect="1"/>
                                        <p:tgtEl>
                                          <p:spTgt spid="114"/>
                                        </p:tgtEl>
                                        <p:attrNameLst>
                                          <p:attrName>ppt_c</p:attrName>
                                        </p:attrNameLst>
                                      </p:cBhvr>
                                      <p:to>
                                        <a:schemeClr val="bg1"/>
                                      </p:to>
                                    </p:animClr>
                                  </p:subTnLst>
                                </p:cTn>
                              </p:par>
                              <p:par>
                                <p:cTn id="35" presetID="14" presetClass="entr" presetSubtype="1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randombar(horizontal)">
                                      <p:cBhvr>
                                        <p:cTn id="37" dur="500"/>
                                        <p:tgtEl>
                                          <p:spTgt spid="171"/>
                                        </p:tgtEl>
                                      </p:cBhvr>
                                    </p:animEffect>
                                  </p:childTnLst>
                                  <p:subTnLst>
                                    <p:animClr clrSpc="rgb" dir="cw">
                                      <p:cBhvr override="childStyle">
                                        <p:cTn dur="1" fill="hold" display="0" masterRel="nextClick" afterEffect="1"/>
                                        <p:tgtEl>
                                          <p:spTgt spid="171"/>
                                        </p:tgtEl>
                                        <p:attrNameLst>
                                          <p:attrName>ppt_c</p:attrName>
                                        </p:attrNameLst>
                                      </p:cBhvr>
                                      <p:to>
                                        <a:schemeClr val="bg1"/>
                                      </p:to>
                                    </p:animClr>
                                  </p:subTnLst>
                                </p:cTn>
                              </p:par>
                              <p:par>
                                <p:cTn id="38" presetID="14" presetClass="entr" presetSubtype="10" fill="hold" grpId="0" nodeType="with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randombar(horizontal)">
                                      <p:cBhvr>
                                        <p:cTn id="40" dur="500"/>
                                        <p:tgtEl>
                                          <p:spTgt spid="172"/>
                                        </p:tgtEl>
                                      </p:cBhvr>
                                    </p:animEffect>
                                  </p:childTnLst>
                                  <p:subTnLst>
                                    <p:animClr clrSpc="rgb" dir="cw">
                                      <p:cBhvr override="childStyle">
                                        <p:cTn dur="1" fill="hold" display="0" masterRel="nextClick" afterEffect="1"/>
                                        <p:tgtEl>
                                          <p:spTgt spid="172"/>
                                        </p:tgtEl>
                                        <p:attrNameLst>
                                          <p:attrName>ppt_c</p:attrName>
                                        </p:attrNameLst>
                                      </p:cBhvr>
                                      <p:to>
                                        <a:schemeClr val="bg1"/>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500"/>
                                        <p:tgtEl>
                                          <p:spTgt spid="1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8"/>
                                        </p:tgtEl>
                                        <p:attrNameLst>
                                          <p:attrName>style.visibility</p:attrName>
                                        </p:attrNameLst>
                                      </p:cBhvr>
                                      <p:to>
                                        <p:strVal val="visible"/>
                                      </p:to>
                                    </p:set>
                                    <p:animEffect transition="in" filter="wipe(left)">
                                      <p:cBhvr>
                                        <p:cTn id="50" dur="5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1" nodeType="click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randombar(horizontal)">
                                      <p:cBhvr>
                                        <p:cTn id="55" dur="500"/>
                                        <p:tgtEl>
                                          <p:spTgt spid="113"/>
                                        </p:tgtEl>
                                      </p:cBhvr>
                                    </p:animEffect>
                                  </p:childTnLst>
                                  <p:subTnLst>
                                    <p:animClr clrSpc="rgb" dir="cw">
                                      <p:cBhvr override="childStyle">
                                        <p:cTn dur="1" fill="hold" display="0" masterRel="nextClick" afterEffect="1"/>
                                        <p:tgtEl>
                                          <p:spTgt spid="113"/>
                                        </p:tgtEl>
                                        <p:attrNameLst>
                                          <p:attrName>ppt_c</p:attrName>
                                        </p:attrNameLst>
                                      </p:cBhvr>
                                      <p:to>
                                        <a:schemeClr val="bg1"/>
                                      </p:to>
                                    </p:animClr>
                                  </p:subTnLst>
                                </p:cTn>
                              </p:par>
                              <p:par>
                                <p:cTn id="56" presetID="14" presetClass="entr" presetSubtype="10" fill="hold" nodeType="withEffect">
                                  <p:stCondLst>
                                    <p:cond delay="0"/>
                                  </p:stCondLst>
                                  <p:childTnLst>
                                    <p:set>
                                      <p:cBhvr>
                                        <p:cTn id="57" dur="1" fill="hold">
                                          <p:stCondLst>
                                            <p:cond delay="0"/>
                                          </p:stCondLst>
                                        </p:cTn>
                                        <p:tgtEl>
                                          <p:spTgt spid="173"/>
                                        </p:tgtEl>
                                        <p:attrNameLst>
                                          <p:attrName>style.visibility</p:attrName>
                                        </p:attrNameLst>
                                      </p:cBhvr>
                                      <p:to>
                                        <p:strVal val="visible"/>
                                      </p:to>
                                    </p:set>
                                    <p:animEffect transition="in" filter="randombar(horizontal)">
                                      <p:cBhvr>
                                        <p:cTn id="58" dur="500"/>
                                        <p:tgtEl>
                                          <p:spTgt spid="173"/>
                                        </p:tgtEl>
                                      </p:cBhvr>
                                    </p:animEffect>
                                  </p:childTnLst>
                                  <p:subTnLst>
                                    <p:animClr clrSpc="rgb" dir="cw">
                                      <p:cBhvr override="childStyle">
                                        <p:cTn dur="1" fill="hold" display="0" masterRel="nextClick" afterEffect="1"/>
                                        <p:tgtEl>
                                          <p:spTgt spid="173"/>
                                        </p:tgtEl>
                                        <p:attrNameLst>
                                          <p:attrName>ppt_c</p:attrName>
                                        </p:attrNameLst>
                                      </p:cBhvr>
                                      <p:to>
                                        <a:schemeClr val="bg1"/>
                                      </p:to>
                                    </p:animClr>
                                  </p:subTnLst>
                                </p:cTn>
                              </p:par>
                              <p:par>
                                <p:cTn id="59" presetID="14" presetClass="entr" presetSubtype="10" fill="hold" grpId="0" nodeType="withEffect">
                                  <p:stCondLst>
                                    <p:cond delay="0"/>
                                  </p:stCondLst>
                                  <p:childTnLst>
                                    <p:set>
                                      <p:cBhvr>
                                        <p:cTn id="60" dur="1" fill="hold">
                                          <p:stCondLst>
                                            <p:cond delay="0"/>
                                          </p:stCondLst>
                                        </p:cTn>
                                        <p:tgtEl>
                                          <p:spTgt spid="174"/>
                                        </p:tgtEl>
                                        <p:attrNameLst>
                                          <p:attrName>style.visibility</p:attrName>
                                        </p:attrNameLst>
                                      </p:cBhvr>
                                      <p:to>
                                        <p:strVal val="visible"/>
                                      </p:to>
                                    </p:set>
                                    <p:animEffect transition="in" filter="randombar(horizontal)">
                                      <p:cBhvr>
                                        <p:cTn id="61" dur="500"/>
                                        <p:tgtEl>
                                          <p:spTgt spid="174"/>
                                        </p:tgtEl>
                                      </p:cBhvr>
                                    </p:animEffect>
                                  </p:childTnLst>
                                  <p:subTnLst>
                                    <p:animClr clrSpc="rgb" dir="cw">
                                      <p:cBhvr override="childStyle">
                                        <p:cTn dur="1" fill="hold" display="0" masterRel="nextClick" afterEffect="1"/>
                                        <p:tgtEl>
                                          <p:spTgt spid="174"/>
                                        </p:tgtEl>
                                        <p:attrNameLst>
                                          <p:attrName>ppt_c</p:attrName>
                                        </p:attrNameLst>
                                      </p:cBhvr>
                                      <p:to>
                                        <a:schemeClr val="bg1"/>
                                      </p:to>
                                    </p:animClr>
                                  </p:sub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75"/>
                                        </p:tgtEl>
                                        <p:attrNameLst>
                                          <p:attrName>style.visibility</p:attrName>
                                        </p:attrNameLst>
                                      </p:cBhvr>
                                      <p:to>
                                        <p:strVal val="visible"/>
                                      </p:to>
                                    </p:set>
                                    <p:animEffect transition="in" filter="wipe(up)">
                                      <p:cBhvr>
                                        <p:cTn id="66" dur="500"/>
                                        <p:tgtEl>
                                          <p:spTgt spid="17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wipe(left)">
                                      <p:cBhvr>
                                        <p:cTn id="71" dur="500"/>
                                        <p:tgtEl>
                                          <p:spTgt spid="1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wipe(left)">
                                      <p:cBhvr>
                                        <p:cTn id="76" dur="5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176"/>
                                        </p:tgtEl>
                                        <p:attrNameLst>
                                          <p:attrName>style.visibility</p:attrName>
                                        </p:attrNameLst>
                                      </p:cBhvr>
                                      <p:to>
                                        <p:strVal val="visible"/>
                                      </p:to>
                                    </p:set>
                                    <p:animEffect transition="in" filter="wipe(up)">
                                      <p:cBhvr>
                                        <p:cTn id="81" dur="500"/>
                                        <p:tgtEl>
                                          <p:spTgt spid="1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wipe(left)">
                                      <p:cBhvr>
                                        <p:cTn id="86"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3" grpId="1" animBg="1"/>
      <p:bldP spid="114" grpId="0" animBg="1"/>
      <p:bldP spid="114" grpId="1" animBg="1"/>
      <p:bldP spid="142" grpId="0"/>
      <p:bldP spid="143" grpId="0"/>
      <p:bldP spid="172" grpId="0"/>
      <p:bldP spid="174" grpId="0"/>
      <p:bldP spid="175" grpId="0" animBg="1"/>
      <p:bldP spid="1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a:t>
            </a:r>
            <a:r>
              <a:rPr lang="en-US" altLang="zh-CN" dirty="0"/>
              <a:t>Framing</a:t>
            </a:r>
            <a:r>
              <a:rPr lang="zh-CN" altLang="en-US" dirty="0"/>
              <a:t>）</a:t>
            </a:r>
          </a:p>
        </p:txBody>
      </p:sp>
      <p:sp>
        <p:nvSpPr>
          <p:cNvPr id="3" name="内容占位符 2"/>
          <p:cNvSpPr>
            <a:spLocks noGrp="1"/>
          </p:cNvSpPr>
          <p:nvPr>
            <p:ph idx="1"/>
          </p:nvPr>
        </p:nvSpPr>
        <p:spPr>
          <a:xfrm>
            <a:off x="631065" y="1371601"/>
            <a:ext cx="10998557" cy="5063124"/>
          </a:xfrm>
        </p:spPr>
        <p:txBody>
          <a:bodyPr>
            <a:normAutofit fontScale="92500"/>
          </a:bodyPr>
          <a:lstStyle/>
          <a:p>
            <a:pPr>
              <a:lnSpc>
                <a:spcPts val="2800"/>
              </a:lnSpc>
            </a:pPr>
            <a:r>
              <a:rPr lang="zh-CN" altLang="en-US" dirty="0">
                <a:solidFill>
                  <a:srgbClr val="C00000"/>
                </a:solidFill>
              </a:rPr>
              <a:t>物理层编码违例：</a:t>
            </a:r>
            <a:endParaRPr lang="en-US" altLang="zh-CN" dirty="0">
              <a:solidFill>
                <a:srgbClr val="C00000"/>
              </a:solidFill>
            </a:endParaRPr>
          </a:p>
          <a:p>
            <a:pPr lvl="1">
              <a:lnSpc>
                <a:spcPts val="2800"/>
              </a:lnSpc>
            </a:pPr>
            <a:r>
              <a:rPr lang="zh-CN" altLang="en-US" dirty="0"/>
              <a:t>核心思想：选择的定界符不会在数据部分出现</a:t>
            </a:r>
            <a:endParaRPr lang="en-US" altLang="zh-CN" dirty="0"/>
          </a:p>
          <a:p>
            <a:pPr lvl="1">
              <a:lnSpc>
                <a:spcPts val="2800"/>
              </a:lnSpc>
              <a:spcBef>
                <a:spcPts val="1200"/>
              </a:spcBef>
            </a:pPr>
            <a:r>
              <a:rPr lang="en-US" altLang="zh-CN" dirty="0"/>
              <a:t>4B/5B</a:t>
            </a:r>
            <a:r>
              <a:rPr lang="zh-CN" altLang="en-US" dirty="0"/>
              <a:t>编码方案</a:t>
            </a:r>
            <a:endParaRPr lang="en-US" altLang="zh-CN" dirty="0"/>
          </a:p>
          <a:p>
            <a:pPr lvl="2">
              <a:lnSpc>
                <a:spcPts val="2800"/>
              </a:lnSpc>
              <a:buFont typeface="Microsoft YaHei" panose="020B0503020204020204" pitchFamily="34" charset="-122"/>
              <a:buChar char="−"/>
            </a:pPr>
            <a:r>
              <a:rPr lang="en-US" altLang="zh-CN" sz="2100" dirty="0"/>
              <a:t>4</a:t>
            </a:r>
            <a:r>
              <a:rPr lang="zh-CN" altLang="en-US" sz="2100" dirty="0"/>
              <a:t>比特数据映射成</a:t>
            </a:r>
            <a:r>
              <a:rPr lang="en-US" altLang="zh-CN" sz="2100" dirty="0">
                <a:solidFill>
                  <a:srgbClr val="7030A0"/>
                </a:solidFill>
              </a:rPr>
              <a:t>5</a:t>
            </a:r>
            <a:r>
              <a:rPr lang="zh-CN" altLang="en-US" sz="2100" dirty="0">
                <a:solidFill>
                  <a:srgbClr val="7030A0"/>
                </a:solidFill>
              </a:rPr>
              <a:t>比特编码，</a:t>
            </a:r>
            <a:r>
              <a:rPr lang="zh-CN" altLang="en-US" dirty="0"/>
              <a:t>剩余的一半码字（</a:t>
            </a:r>
            <a:r>
              <a:rPr lang="en-US" altLang="zh-CN" dirty="0"/>
              <a:t>16</a:t>
            </a:r>
            <a:r>
              <a:rPr lang="zh-CN" altLang="en-US" dirty="0"/>
              <a:t>个码字）未使用，可以用做帧定界符</a:t>
            </a:r>
            <a:endParaRPr lang="en-US" altLang="zh-CN" dirty="0"/>
          </a:p>
          <a:p>
            <a:pPr lvl="2">
              <a:lnSpc>
                <a:spcPts val="2800"/>
              </a:lnSpc>
              <a:buFont typeface="Microsoft YaHei" panose="020B0503020204020204" pitchFamily="34" charset="-122"/>
              <a:buChar char="−"/>
            </a:pPr>
            <a:r>
              <a:rPr lang="zh-CN" altLang="en-US" dirty="0"/>
              <a:t>例如：</a:t>
            </a:r>
            <a:r>
              <a:rPr lang="en-US" altLang="zh-CN" dirty="0"/>
              <a:t> 00110</a:t>
            </a:r>
            <a:r>
              <a:rPr lang="zh-CN" altLang="en-US" dirty="0"/>
              <a:t>组合不包含在</a:t>
            </a:r>
            <a:r>
              <a:rPr lang="en-US" altLang="zh-CN" dirty="0"/>
              <a:t>4B/5B</a:t>
            </a:r>
            <a:r>
              <a:rPr lang="zh-CN" altLang="en-US" dirty="0"/>
              <a:t>编码中，可做帧定界符</a:t>
            </a:r>
            <a:endParaRPr lang="en-US" altLang="zh-CN" dirty="0"/>
          </a:p>
          <a:p>
            <a:pPr lvl="1">
              <a:lnSpc>
                <a:spcPts val="2800"/>
              </a:lnSpc>
              <a:spcBef>
                <a:spcPts val="1200"/>
              </a:spcBef>
            </a:pPr>
            <a:r>
              <a:rPr lang="zh-CN" altLang="en-US" dirty="0"/>
              <a:t>前导码</a:t>
            </a:r>
            <a:endParaRPr lang="en-US" altLang="zh-CN" dirty="0"/>
          </a:p>
          <a:p>
            <a:pPr lvl="2">
              <a:lnSpc>
                <a:spcPts val="2800"/>
              </a:lnSpc>
              <a:buFont typeface="Microsoft YaHei" panose="020B0503020204020204" pitchFamily="34" charset="-122"/>
              <a:buChar char="−"/>
            </a:pPr>
            <a:r>
              <a:rPr lang="zh-CN" altLang="en-US" dirty="0"/>
              <a:t>存在很长的 </a:t>
            </a:r>
            <a:r>
              <a:rPr lang="zh-CN" altLang="en-US" dirty="0">
                <a:solidFill>
                  <a:srgbClr val="7030A0"/>
                </a:solidFill>
              </a:rPr>
              <a:t>前导码</a:t>
            </a:r>
            <a:r>
              <a:rPr lang="zh-CN" altLang="en-US" dirty="0"/>
              <a:t>（</a:t>
            </a:r>
            <a:r>
              <a:rPr lang="en-US" altLang="zh-CN" dirty="0"/>
              <a:t>preamble</a:t>
            </a:r>
            <a:r>
              <a:rPr lang="zh-CN" altLang="en-US" dirty="0"/>
              <a:t>），可以用作定界符</a:t>
            </a:r>
            <a:endParaRPr lang="en-US" altLang="zh-CN" dirty="0"/>
          </a:p>
          <a:p>
            <a:pPr lvl="2">
              <a:lnSpc>
                <a:spcPts val="2800"/>
              </a:lnSpc>
              <a:buFont typeface="Microsoft YaHei" panose="020B0503020204020204" pitchFamily="34" charset="-122"/>
              <a:buChar char="−"/>
            </a:pPr>
            <a:r>
              <a:rPr lang="zh-CN" altLang="en-US" dirty="0"/>
              <a:t>例如：传统以太网、</a:t>
            </a:r>
            <a:r>
              <a:rPr lang="en-US" altLang="zh-CN" dirty="0"/>
              <a:t>802.11</a:t>
            </a:r>
          </a:p>
          <a:p>
            <a:pPr lvl="1">
              <a:lnSpc>
                <a:spcPts val="2800"/>
              </a:lnSpc>
              <a:spcBef>
                <a:spcPts val="1200"/>
              </a:spcBef>
            </a:pPr>
            <a:r>
              <a:rPr lang="zh-CN" altLang="en-US" dirty="0"/>
              <a:t>曼切斯特编码 </a:t>
            </a:r>
            <a:r>
              <a:rPr lang="en-US" altLang="zh-CN" dirty="0"/>
              <a:t>/ </a:t>
            </a:r>
            <a:r>
              <a:rPr lang="zh-CN" altLang="en-US" dirty="0"/>
              <a:t>差分曼切斯特编码</a:t>
            </a:r>
            <a:endParaRPr lang="en-US" altLang="zh-CN" dirty="0"/>
          </a:p>
          <a:p>
            <a:pPr lvl="2">
              <a:lnSpc>
                <a:spcPts val="2800"/>
              </a:lnSpc>
              <a:buFont typeface="Microsoft YaHei" panose="020B0503020204020204" pitchFamily="34" charset="-122"/>
              <a:buChar char="−"/>
            </a:pPr>
            <a:r>
              <a:rPr lang="zh-CN" altLang="en-US" dirty="0"/>
              <a:t>正常的信号在周期</a:t>
            </a:r>
            <a:r>
              <a:rPr lang="zh-CN" altLang="en-US" sz="2100" dirty="0">
                <a:solidFill>
                  <a:srgbClr val="7030A0"/>
                </a:solidFill>
              </a:rPr>
              <a:t>中间有跳变</a:t>
            </a:r>
            <a:r>
              <a:rPr lang="zh-CN" altLang="en-US" dirty="0"/>
              <a:t>，持续的高电平（或低电平）为违例码，可以用作定界符</a:t>
            </a:r>
            <a:endParaRPr lang="en-US" altLang="zh-CN" dirty="0"/>
          </a:p>
          <a:p>
            <a:pPr lvl="2">
              <a:lnSpc>
                <a:spcPts val="2800"/>
              </a:lnSpc>
              <a:buFont typeface="Microsoft YaHei" panose="020B0503020204020204" pitchFamily="34" charset="-122"/>
              <a:buChar char="−"/>
            </a:pPr>
            <a:r>
              <a:rPr lang="zh-CN" altLang="en-US" dirty="0"/>
              <a:t>例如：</a:t>
            </a:r>
            <a:r>
              <a:rPr lang="en-US" altLang="zh-CN" dirty="0"/>
              <a:t>802.5</a:t>
            </a:r>
            <a:r>
              <a:rPr lang="zh-CN" altLang="en-US" dirty="0"/>
              <a:t>令牌环网</a:t>
            </a: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A90BAEBE-C2E5-49DC-89F1-E700B708FC09}"/>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116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差错控制</a:t>
            </a:r>
          </a:p>
        </p:txBody>
      </p:sp>
      <p:sp>
        <p:nvSpPr>
          <p:cNvPr id="3" name="内容占位符 2"/>
          <p:cNvSpPr>
            <a:spLocks noGrp="1"/>
          </p:cNvSpPr>
          <p:nvPr>
            <p:ph idx="1"/>
          </p:nvPr>
        </p:nvSpPr>
        <p:spPr/>
        <p:txBody>
          <a:bodyPr>
            <a:normAutofit/>
          </a:bodyPr>
          <a:lstStyle/>
          <a:p>
            <a:r>
              <a:rPr lang="zh-CN" altLang="en-US" dirty="0"/>
              <a:t>链路层存在的一个问题：</a:t>
            </a:r>
            <a:r>
              <a:rPr lang="zh-CN" altLang="en-US" dirty="0">
                <a:solidFill>
                  <a:srgbClr val="C00000"/>
                </a:solidFill>
              </a:rPr>
              <a:t>信道的噪声导致数据传输问题</a:t>
            </a:r>
            <a:endParaRPr lang="en-US" altLang="zh-CN" dirty="0">
              <a:solidFill>
                <a:srgbClr val="C00000"/>
              </a:solidFill>
            </a:endParaRPr>
          </a:p>
          <a:p>
            <a:pPr lvl="1"/>
            <a:r>
              <a:rPr lang="zh-CN" altLang="en-US" dirty="0"/>
              <a:t>差错（</a:t>
            </a:r>
            <a:r>
              <a:rPr lang="en-US" altLang="zh-CN" dirty="0"/>
              <a:t> incorrect </a:t>
            </a:r>
            <a:r>
              <a:rPr lang="zh-CN" altLang="en-US" dirty="0"/>
              <a:t>）：数据发生错误</a:t>
            </a:r>
            <a:endParaRPr lang="en-US" altLang="zh-CN" dirty="0"/>
          </a:p>
          <a:p>
            <a:pPr lvl="1"/>
            <a:r>
              <a:rPr lang="zh-CN" altLang="en-US" dirty="0"/>
              <a:t>丢失（</a:t>
            </a:r>
            <a:r>
              <a:rPr lang="en-US" altLang="zh-CN" dirty="0"/>
              <a:t> lost </a:t>
            </a:r>
            <a:r>
              <a:rPr lang="zh-CN" altLang="en-US" dirty="0"/>
              <a:t>）：接收方未收到</a:t>
            </a:r>
            <a:endParaRPr lang="en-US" altLang="zh-CN" dirty="0"/>
          </a:p>
          <a:p>
            <a:pPr lvl="1"/>
            <a:r>
              <a:rPr lang="zh-CN" altLang="en-US" dirty="0">
                <a:solidFill>
                  <a:srgbClr val="7030A0"/>
                </a:solidFill>
              </a:rPr>
              <a:t>乱序（</a:t>
            </a:r>
            <a:r>
              <a:rPr lang="en-US" altLang="zh-CN" dirty="0">
                <a:solidFill>
                  <a:srgbClr val="7030A0"/>
                </a:solidFill>
              </a:rPr>
              <a:t>out of order</a:t>
            </a:r>
            <a:r>
              <a:rPr lang="zh-CN" altLang="en-US" dirty="0">
                <a:solidFill>
                  <a:srgbClr val="7030A0"/>
                </a:solidFill>
              </a:rPr>
              <a:t>）：先发后到，后发先到</a:t>
            </a:r>
            <a:endParaRPr lang="en-US" altLang="zh-CN" dirty="0">
              <a:solidFill>
                <a:srgbClr val="7030A0"/>
              </a:solidFill>
            </a:endParaRPr>
          </a:p>
          <a:p>
            <a:pPr lvl="1"/>
            <a:r>
              <a:rPr lang="zh-CN" altLang="en-US" dirty="0"/>
              <a:t>重复（</a:t>
            </a:r>
            <a:r>
              <a:rPr lang="en-US" altLang="zh-CN" dirty="0"/>
              <a:t>repeatedly delivery</a:t>
            </a:r>
            <a:r>
              <a:rPr lang="zh-CN" altLang="en-US" dirty="0"/>
              <a:t>）：一次发送，多次接收</a:t>
            </a:r>
            <a:endParaRPr lang="en-US" altLang="zh-CN" dirty="0"/>
          </a:p>
          <a:p>
            <a:pPr>
              <a:spcBef>
                <a:spcPts val="2400"/>
              </a:spcBef>
            </a:pPr>
            <a:r>
              <a:rPr lang="zh-CN" altLang="en-US" dirty="0"/>
              <a:t>解决方案：</a:t>
            </a:r>
            <a:r>
              <a:rPr lang="zh-CN" altLang="en-US" dirty="0">
                <a:solidFill>
                  <a:srgbClr val="C00000"/>
                </a:solidFill>
              </a:rPr>
              <a:t>差错检测与纠正、确认重传</a:t>
            </a:r>
            <a:endParaRPr lang="en-US" altLang="zh-CN" dirty="0">
              <a:solidFill>
                <a:srgbClr val="C00000"/>
              </a:solidFill>
            </a:endParaRPr>
          </a:p>
          <a:p>
            <a:pPr lvl="1"/>
            <a:r>
              <a:rPr lang="zh-CN" altLang="en-US" dirty="0"/>
              <a:t>确认：</a:t>
            </a:r>
            <a:r>
              <a:rPr lang="zh-CN" altLang="en-US" dirty="0">
                <a:solidFill>
                  <a:srgbClr val="7030A0"/>
                </a:solidFill>
              </a:rPr>
              <a:t>接收方</a:t>
            </a:r>
            <a:r>
              <a:rPr lang="zh-CN" altLang="en-US" dirty="0"/>
              <a:t>校验数据（差错校验），并给发送方应答，防止</a:t>
            </a:r>
            <a:r>
              <a:rPr lang="zh-CN" altLang="en-US" dirty="0">
                <a:solidFill>
                  <a:srgbClr val="7030A0"/>
                </a:solidFill>
              </a:rPr>
              <a:t>差错</a:t>
            </a:r>
            <a:endParaRPr lang="en-US" altLang="zh-CN" dirty="0"/>
          </a:p>
          <a:p>
            <a:pPr lvl="1"/>
            <a:r>
              <a:rPr lang="zh-CN" altLang="en-US" dirty="0"/>
              <a:t>定时器：</a:t>
            </a:r>
            <a:r>
              <a:rPr lang="zh-CN" altLang="en-US" dirty="0">
                <a:solidFill>
                  <a:srgbClr val="7030A0"/>
                </a:solidFill>
              </a:rPr>
              <a:t>发送方</a:t>
            </a:r>
            <a:r>
              <a:rPr lang="zh-CN" altLang="en-US" dirty="0"/>
              <a:t>启动定时器，防止</a:t>
            </a:r>
            <a:r>
              <a:rPr lang="zh-CN" altLang="en-US" dirty="0">
                <a:solidFill>
                  <a:srgbClr val="7030A0"/>
                </a:solidFill>
              </a:rPr>
              <a:t>丢失</a:t>
            </a:r>
            <a:endParaRPr lang="en-US" altLang="zh-CN" dirty="0"/>
          </a:p>
          <a:p>
            <a:pPr lvl="1"/>
            <a:r>
              <a:rPr lang="zh-CN" altLang="en-US" dirty="0"/>
              <a:t>顺序号：</a:t>
            </a:r>
            <a:r>
              <a:rPr lang="zh-CN" altLang="en-US" dirty="0">
                <a:solidFill>
                  <a:srgbClr val="7030A0"/>
                </a:solidFill>
              </a:rPr>
              <a:t>接收方</a:t>
            </a:r>
            <a:r>
              <a:rPr lang="zh-CN" altLang="en-US" dirty="0"/>
              <a:t>检查序号，防止</a:t>
            </a:r>
            <a:r>
              <a:rPr lang="zh-CN" altLang="en-US" dirty="0">
                <a:solidFill>
                  <a:srgbClr val="7030A0"/>
                </a:solidFill>
              </a:rPr>
              <a:t>乱序</a:t>
            </a:r>
            <a:r>
              <a:rPr lang="zh-CN" altLang="en-US" dirty="0"/>
              <a:t>递交、</a:t>
            </a:r>
            <a:r>
              <a:rPr lang="zh-CN" altLang="en-US" dirty="0">
                <a:solidFill>
                  <a:srgbClr val="7030A0"/>
                </a:solidFill>
              </a:rPr>
              <a:t>重复</a:t>
            </a:r>
            <a:r>
              <a:rPr lang="zh-CN" altLang="en-US" dirty="0"/>
              <a:t>递交</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28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left)">
                                      <p:cBhvr>
                                        <p:cTn id="10" dur="500"/>
                                        <p:tgtEl>
                                          <p:spTgt spid="3">
                                            <p:txEl>
                                              <p:pRg st="6" end="6"/>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500"/>
                                        <p:tgtEl>
                                          <p:spTgt spid="3">
                                            <p:txEl>
                                              <p:pRg st="7" end="7"/>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流量控制</a:t>
            </a:r>
          </a:p>
        </p:txBody>
      </p:sp>
      <p:sp>
        <p:nvSpPr>
          <p:cNvPr id="3" name="内容占位符 2"/>
          <p:cNvSpPr>
            <a:spLocks noGrp="1"/>
          </p:cNvSpPr>
          <p:nvPr>
            <p:ph idx="1"/>
          </p:nvPr>
        </p:nvSpPr>
        <p:spPr/>
        <p:txBody>
          <a:bodyPr/>
          <a:lstStyle/>
          <a:p>
            <a:pPr>
              <a:lnSpc>
                <a:spcPts val="3600"/>
              </a:lnSpc>
            </a:pPr>
            <a:r>
              <a:rPr lang="zh-CN" altLang="en-US" dirty="0"/>
              <a:t>链路层存在的另一个问题：</a:t>
            </a:r>
            <a:r>
              <a:rPr lang="zh-CN" altLang="en-US" dirty="0">
                <a:solidFill>
                  <a:srgbClr val="C00000"/>
                </a:solidFill>
              </a:rPr>
              <a:t>接收方的处理速率</a:t>
            </a:r>
          </a:p>
          <a:p>
            <a:pPr lvl="1">
              <a:lnSpc>
                <a:spcPts val="3600"/>
              </a:lnSpc>
            </a:pPr>
            <a:r>
              <a:rPr lang="zh-CN" altLang="en-US" dirty="0"/>
              <a:t>接收方的接收缓冲区溢出</a:t>
            </a:r>
            <a:endParaRPr lang="en-US" altLang="zh-CN" dirty="0"/>
          </a:p>
          <a:p>
            <a:pPr>
              <a:lnSpc>
                <a:spcPts val="3600"/>
              </a:lnSpc>
            </a:pPr>
            <a:r>
              <a:rPr lang="zh-CN" altLang="en-US" dirty="0"/>
              <a:t>解决方案</a:t>
            </a:r>
            <a:endParaRPr lang="en-US" altLang="zh-CN" dirty="0"/>
          </a:p>
          <a:p>
            <a:pPr lvl="1">
              <a:lnSpc>
                <a:spcPts val="3600"/>
              </a:lnSpc>
            </a:pPr>
            <a:r>
              <a:rPr lang="zh-CN" altLang="en-US" dirty="0"/>
              <a:t>基于</a:t>
            </a:r>
            <a:r>
              <a:rPr lang="zh-CN" altLang="en-US" dirty="0">
                <a:solidFill>
                  <a:srgbClr val="7030A0"/>
                </a:solidFill>
              </a:rPr>
              <a:t>反馈 </a:t>
            </a:r>
            <a:r>
              <a:rPr lang="en-US" altLang="zh-CN" dirty="0"/>
              <a:t>(feedback-based) </a:t>
            </a:r>
            <a:r>
              <a:rPr lang="zh-CN" altLang="en-US" dirty="0"/>
              <a:t>的流量控制</a:t>
            </a:r>
            <a:endParaRPr lang="en-US" altLang="zh-CN" dirty="0"/>
          </a:p>
          <a:p>
            <a:pPr lvl="2">
              <a:lnSpc>
                <a:spcPts val="3600"/>
              </a:lnSpc>
            </a:pPr>
            <a:r>
              <a:rPr lang="zh-CN" altLang="en-US" dirty="0"/>
              <a:t>接收方反馈，发送方调整发送速率</a:t>
            </a:r>
            <a:endParaRPr lang="en-US" altLang="zh-CN" dirty="0"/>
          </a:p>
          <a:p>
            <a:pPr lvl="1">
              <a:lnSpc>
                <a:spcPts val="3600"/>
              </a:lnSpc>
            </a:pPr>
            <a:r>
              <a:rPr lang="zh-CN" altLang="en-US" dirty="0"/>
              <a:t>基于</a:t>
            </a:r>
            <a:r>
              <a:rPr lang="zh-CN" altLang="en-US" dirty="0">
                <a:solidFill>
                  <a:srgbClr val="7030A0"/>
                </a:solidFill>
              </a:rPr>
              <a:t>速率 </a:t>
            </a:r>
            <a:r>
              <a:rPr lang="en-US" altLang="zh-CN" dirty="0"/>
              <a:t>(rate-based) </a:t>
            </a:r>
            <a:r>
              <a:rPr lang="zh-CN" altLang="en-US" dirty="0"/>
              <a:t>的流量控制</a:t>
            </a:r>
            <a:endParaRPr lang="en-US" altLang="zh-CN" dirty="0"/>
          </a:p>
          <a:p>
            <a:pPr lvl="2">
              <a:lnSpc>
                <a:spcPts val="3600"/>
              </a:lnSpc>
            </a:pPr>
            <a:r>
              <a:rPr lang="zh-CN" altLang="en-US" dirty="0"/>
              <a:t>发送方根据内建机制，自行限速</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箭头: 五边形 11">
            <a:extLst>
              <a:ext uri="{FF2B5EF4-FFF2-40B4-BE49-F238E27FC236}">
                <a16:creationId xmlns:a16="http://schemas.microsoft.com/office/drawing/2014/main" id="{2BF60C56-09D2-A547-8988-85CEB207AAE3}"/>
              </a:ext>
            </a:extLst>
          </p:cNvPr>
          <p:cNvSpPr/>
          <p:nvPr/>
        </p:nvSpPr>
        <p:spPr>
          <a:xfrm>
            <a:off x="9759737" y="10566"/>
            <a:ext cx="2432263" cy="354560"/>
          </a:xfrm>
          <a:prstGeom prst="homePlat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rgbClr val="C00000"/>
                </a:solidFill>
                <a:latin typeface="微软雅黑" panose="020B0503020204020204" pitchFamily="34" charset="-122"/>
                <a:ea typeface="微软雅黑" panose="020B0503020204020204" pitchFamily="34" charset="-122"/>
              </a:rPr>
              <a:t>面临的问题</a:t>
            </a:r>
          </a:p>
        </p:txBody>
      </p:sp>
      <p:sp>
        <p:nvSpPr>
          <p:cNvPr id="6" name="文本框 5">
            <a:extLst>
              <a:ext uri="{FF2B5EF4-FFF2-40B4-BE49-F238E27FC236}">
                <a16:creationId xmlns:a16="http://schemas.microsoft.com/office/drawing/2014/main" id="{FC885773-595E-4A57-B0E6-C80D215F2674}"/>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193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t>3.1 </a:t>
            </a:r>
            <a:r>
              <a:rPr kumimoji="1" lang="zh-CN" altLang="zh-CN" dirty="0"/>
              <a:t>数据链路层的设计问题</a:t>
            </a:r>
            <a:endParaRPr kumimoji="1" lang="en-US" altLang="zh-CN" dirty="0"/>
          </a:p>
          <a:p>
            <a:pPr marL="0" indent="0">
              <a:lnSpc>
                <a:spcPct val="130000"/>
              </a:lnSpc>
              <a:buNone/>
            </a:pPr>
            <a:r>
              <a:rPr kumimoji="1" lang="en-US" altLang="zh-CN" dirty="0">
                <a:solidFill>
                  <a:srgbClr val="C00000"/>
                </a:solidFill>
              </a:rPr>
              <a:t>3.2 </a:t>
            </a:r>
            <a:r>
              <a:rPr kumimoji="1" lang="zh-CN" altLang="zh-CN" dirty="0">
                <a:solidFill>
                  <a:srgbClr val="C00000"/>
                </a:solidFill>
              </a:rPr>
              <a:t>差错检测和纠正</a:t>
            </a:r>
            <a:endParaRPr kumimoji="1" lang="en-US" altLang="zh-CN" dirty="0">
              <a:solidFill>
                <a:srgbClr val="C00000"/>
              </a:solidFill>
            </a:endParaRPr>
          </a:p>
          <a:p>
            <a:pPr marL="0" indent="0">
              <a:lnSpc>
                <a:spcPct val="130000"/>
              </a:lnSpc>
              <a:buNone/>
            </a:pPr>
            <a:r>
              <a:rPr kumimoji="1" lang="en-US" altLang="zh-CN" dirty="0"/>
              <a:t>3.3 </a:t>
            </a:r>
            <a:r>
              <a:rPr kumimoji="1" lang="zh-CN" altLang="zh-CN" dirty="0"/>
              <a:t>基本的数据链路层协议</a:t>
            </a:r>
            <a:endParaRPr kumimoji="1" lang="zh-CN" altLang="en-US" dirty="0"/>
          </a:p>
          <a:p>
            <a:pPr marL="0" indent="0">
              <a:lnSpc>
                <a:spcPct val="130000"/>
              </a:lnSpc>
              <a:buNone/>
            </a:pPr>
            <a:r>
              <a:rPr kumimoji="1" lang="en-US" altLang="zh-CN" dirty="0"/>
              <a:t>3.4 </a:t>
            </a:r>
            <a:r>
              <a:rPr kumimoji="1" lang="zh-CN" altLang="zh-CN" dirty="0"/>
              <a:t>滑动窗口协议</a:t>
            </a:r>
            <a:endParaRPr kumimoji="1" lang="zh-CN" altLang="en-US" dirty="0"/>
          </a:p>
          <a:p>
            <a:pPr marL="0" indent="0">
              <a:lnSpc>
                <a:spcPct val="130000"/>
              </a:lnSpc>
              <a:buNone/>
            </a:pPr>
            <a:r>
              <a:rPr kumimoji="1" lang="en-US" altLang="zh-CN" dirty="0"/>
              <a:t>3.5 </a:t>
            </a:r>
            <a:r>
              <a:rPr kumimoji="1" lang="zh-CN" altLang="zh-CN" dirty="0"/>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764996" y="2133600"/>
            <a:ext cx="4768770" cy="1669143"/>
          </a:xfrm>
          <a:prstGeom prst="wedgeRectCallout">
            <a:avLst>
              <a:gd name="adj1" fmla="val -84124"/>
              <a:gd name="adj2" fmla="val -3053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差错检测与纠正概述</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典型的纠错码</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典型的检错码</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7489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838200" y="1384300"/>
            <a:ext cx="10820400" cy="1840814"/>
          </a:xfrm>
        </p:spPr>
        <p:txBody>
          <a:bodyPr>
            <a:normAutofit/>
          </a:bodyPr>
          <a:lstStyle/>
          <a:p>
            <a:pPr>
              <a:lnSpc>
                <a:spcPct val="140000"/>
              </a:lnSpc>
            </a:pPr>
            <a:r>
              <a:rPr kumimoji="1" lang="zh-CN" altLang="en-US" dirty="0"/>
              <a:t>如何解决信道传输差错问题</a:t>
            </a:r>
            <a:endParaRPr kumimoji="1" lang="en-US" altLang="zh-CN" dirty="0"/>
          </a:p>
          <a:p>
            <a:pPr lvl="1">
              <a:lnSpc>
                <a:spcPct val="140000"/>
              </a:lnSpc>
            </a:pPr>
            <a:r>
              <a:rPr kumimoji="1" lang="zh-CN" altLang="en-US" dirty="0"/>
              <a:t>通常采用</a:t>
            </a:r>
            <a:r>
              <a:rPr kumimoji="1" lang="zh-CN" altLang="en-US" dirty="0">
                <a:solidFill>
                  <a:srgbClr val="C00000"/>
                </a:solidFill>
              </a:rPr>
              <a:t>增加冗余信息（或称校验信息）</a:t>
            </a:r>
            <a:r>
              <a:rPr kumimoji="1" lang="zh-CN" altLang="en-US" dirty="0"/>
              <a:t>的策略</a:t>
            </a:r>
            <a:endParaRPr kumimoji="1" lang="en-US" altLang="zh-CN" dirty="0"/>
          </a:p>
          <a:p>
            <a:pPr lvl="1">
              <a:lnSpc>
                <a:spcPct val="140000"/>
              </a:lnSpc>
            </a:pPr>
            <a:r>
              <a:rPr kumimoji="1" lang="zh-CN" altLang="en-US" dirty="0"/>
              <a:t>简单示例：每个比特传三份，如果每比特的三份中有一位出错，可以纠正</a:t>
            </a:r>
            <a:endParaRPr kumimoji="1" lang="en-US" altLang="zh-CN"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26</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6" name="表格 5"/>
          <p:cNvGraphicFramePr>
            <a:graphicFrameLocks noGrp="1"/>
          </p:cNvGraphicFramePr>
          <p:nvPr/>
        </p:nvGraphicFramePr>
        <p:xfrm>
          <a:off x="2040911" y="3420271"/>
          <a:ext cx="6155520" cy="1416633"/>
        </p:xfrm>
        <a:graphic>
          <a:graphicData uri="http://schemas.openxmlformats.org/drawingml/2006/table">
            <a:tbl>
              <a:tblPr firstRow="1" bandRow="1">
                <a:tableStyleId>{5C22544A-7EE6-4342-B048-85BDC9FD1C3A}</a:tableStyleId>
              </a:tblPr>
              <a:tblGrid>
                <a:gridCol w="439680">
                  <a:extLst>
                    <a:ext uri="{9D8B030D-6E8A-4147-A177-3AD203B41FA5}">
                      <a16:colId xmlns:a16="http://schemas.microsoft.com/office/drawing/2014/main" val="2159514440"/>
                    </a:ext>
                  </a:extLst>
                </a:gridCol>
                <a:gridCol w="439680">
                  <a:extLst>
                    <a:ext uri="{9D8B030D-6E8A-4147-A177-3AD203B41FA5}">
                      <a16:colId xmlns:a16="http://schemas.microsoft.com/office/drawing/2014/main" val="566667465"/>
                    </a:ext>
                  </a:extLst>
                </a:gridCol>
                <a:gridCol w="439680">
                  <a:extLst>
                    <a:ext uri="{9D8B030D-6E8A-4147-A177-3AD203B41FA5}">
                      <a16:colId xmlns:a16="http://schemas.microsoft.com/office/drawing/2014/main" val="2631221232"/>
                    </a:ext>
                  </a:extLst>
                </a:gridCol>
                <a:gridCol w="439680">
                  <a:extLst>
                    <a:ext uri="{9D8B030D-6E8A-4147-A177-3AD203B41FA5}">
                      <a16:colId xmlns:a16="http://schemas.microsoft.com/office/drawing/2014/main" val="2659543706"/>
                    </a:ext>
                  </a:extLst>
                </a:gridCol>
                <a:gridCol w="439680">
                  <a:extLst>
                    <a:ext uri="{9D8B030D-6E8A-4147-A177-3AD203B41FA5}">
                      <a16:colId xmlns:a16="http://schemas.microsoft.com/office/drawing/2014/main" val="4149966517"/>
                    </a:ext>
                  </a:extLst>
                </a:gridCol>
                <a:gridCol w="439680">
                  <a:extLst>
                    <a:ext uri="{9D8B030D-6E8A-4147-A177-3AD203B41FA5}">
                      <a16:colId xmlns:a16="http://schemas.microsoft.com/office/drawing/2014/main" val="95372404"/>
                    </a:ext>
                  </a:extLst>
                </a:gridCol>
                <a:gridCol w="439680">
                  <a:extLst>
                    <a:ext uri="{9D8B030D-6E8A-4147-A177-3AD203B41FA5}">
                      <a16:colId xmlns:a16="http://schemas.microsoft.com/office/drawing/2014/main" val="1044709437"/>
                    </a:ext>
                  </a:extLst>
                </a:gridCol>
                <a:gridCol w="439680">
                  <a:extLst>
                    <a:ext uri="{9D8B030D-6E8A-4147-A177-3AD203B41FA5}">
                      <a16:colId xmlns:a16="http://schemas.microsoft.com/office/drawing/2014/main" val="3856979970"/>
                    </a:ext>
                  </a:extLst>
                </a:gridCol>
                <a:gridCol w="439680">
                  <a:extLst>
                    <a:ext uri="{9D8B030D-6E8A-4147-A177-3AD203B41FA5}">
                      <a16:colId xmlns:a16="http://schemas.microsoft.com/office/drawing/2014/main" val="2092690815"/>
                    </a:ext>
                  </a:extLst>
                </a:gridCol>
                <a:gridCol w="439680">
                  <a:extLst>
                    <a:ext uri="{9D8B030D-6E8A-4147-A177-3AD203B41FA5}">
                      <a16:colId xmlns:a16="http://schemas.microsoft.com/office/drawing/2014/main" val="3187205882"/>
                    </a:ext>
                  </a:extLst>
                </a:gridCol>
                <a:gridCol w="439680">
                  <a:extLst>
                    <a:ext uri="{9D8B030D-6E8A-4147-A177-3AD203B41FA5}">
                      <a16:colId xmlns:a16="http://schemas.microsoft.com/office/drawing/2014/main" val="4172268858"/>
                    </a:ext>
                  </a:extLst>
                </a:gridCol>
                <a:gridCol w="439680">
                  <a:extLst>
                    <a:ext uri="{9D8B030D-6E8A-4147-A177-3AD203B41FA5}">
                      <a16:colId xmlns:a16="http://schemas.microsoft.com/office/drawing/2014/main" val="3914894513"/>
                    </a:ext>
                  </a:extLst>
                </a:gridCol>
                <a:gridCol w="439680">
                  <a:extLst>
                    <a:ext uri="{9D8B030D-6E8A-4147-A177-3AD203B41FA5}">
                      <a16:colId xmlns:a16="http://schemas.microsoft.com/office/drawing/2014/main" val="2325384079"/>
                    </a:ext>
                  </a:extLst>
                </a:gridCol>
                <a:gridCol w="439680">
                  <a:extLst>
                    <a:ext uri="{9D8B030D-6E8A-4147-A177-3AD203B41FA5}">
                      <a16:colId xmlns:a16="http://schemas.microsoft.com/office/drawing/2014/main" val="1459483936"/>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0</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3751117"/>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rgbClr val="00B0F0"/>
                          </a:solidFill>
                          <a:latin typeface="微软雅黑" panose="020B0503020204020204" pitchFamily="34" charset="-122"/>
                          <a:ea typeface="微软雅黑" panose="020B0503020204020204" pitchFamily="34" charset="-122"/>
                        </a:rPr>
                        <a:t>1</a:t>
                      </a:r>
                      <a:endParaRPr lang="zh-CN" altLang="en-US" sz="2000" b="0" dirty="0">
                        <a:solidFill>
                          <a:srgbClr val="00B0F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4392764"/>
                  </a:ext>
                </a:extLst>
              </a:tr>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0484220"/>
                  </a:ext>
                </a:extLst>
              </a:tr>
            </a:tbl>
          </a:graphicData>
        </a:graphic>
      </p:graphicFrame>
      <p:sp>
        <p:nvSpPr>
          <p:cNvPr id="7" name="矩形 6"/>
          <p:cNvSpPr/>
          <p:nvPr/>
        </p:nvSpPr>
        <p:spPr>
          <a:xfrm>
            <a:off x="2043807" y="3369617"/>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77235" y="3365052"/>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19127" y="3363894"/>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56483" y="3365052"/>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97635" y="3365052"/>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27636" y="3365052"/>
            <a:ext cx="435777"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672552" y="3365051"/>
            <a:ext cx="430001"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421773" y="3963804"/>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00B0F0"/>
                </a:solidFill>
                <a:latin typeface="微软雅黑" panose="020B0503020204020204" pitchFamily="34" charset="-122"/>
                <a:ea typeface="微软雅黑" panose="020B0503020204020204" pitchFamily="34" charset="-122"/>
              </a:rPr>
              <a:t>0</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733610" y="3491736"/>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00B0F0"/>
                </a:solidFill>
                <a:latin typeface="微软雅黑" panose="020B0503020204020204" pitchFamily="34" charset="-122"/>
                <a:ea typeface="微软雅黑" panose="020B0503020204020204" pitchFamily="34" charset="-122"/>
              </a:rPr>
              <a:t>1</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7" name="矩形 16"/>
          <p:cNvSpPr/>
          <p:nvPr/>
        </p:nvSpPr>
        <p:spPr>
          <a:xfrm>
            <a:off x="4672553" y="3369075"/>
            <a:ext cx="435304"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54401" y="3365461"/>
            <a:ext cx="437859" cy="15098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043807" y="5139645"/>
            <a:ext cx="6196509" cy="1088966"/>
            <a:chOff x="2043807" y="5139645"/>
            <a:chExt cx="6196509" cy="1088966"/>
          </a:xfrm>
        </p:grpSpPr>
        <p:sp>
          <p:nvSpPr>
            <p:cNvPr id="19" name="文本框 18"/>
            <p:cNvSpPr txBox="1"/>
            <p:nvPr/>
          </p:nvSpPr>
          <p:spPr>
            <a:xfrm>
              <a:off x="2043807" y="5828501"/>
              <a:ext cx="2092857" cy="400110"/>
            </a:xfrm>
            <a:prstGeom prst="rect">
              <a:avLst/>
            </a:prstGeom>
            <a:solidFill>
              <a:srgbClr val="66CCFF"/>
            </a:solidFill>
            <a:ln>
              <a:solidFill>
                <a:srgbClr val="00B0F0"/>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33.3%</a:t>
              </a:r>
              <a:endParaRPr lang="zh-CN" altLang="en-US" sz="2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136663" y="5828501"/>
              <a:ext cx="4103652" cy="400110"/>
            </a:xfrm>
            <a:prstGeom prst="rect">
              <a:avLst/>
            </a:prstGeom>
            <a:solidFill>
              <a:srgbClr val="009999"/>
            </a:solidFill>
            <a:ln>
              <a:solidFill>
                <a:srgbClr val="00B0F0"/>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66.7%</a:t>
              </a:r>
              <a:endParaRPr lang="zh-CN" altLang="en-US" sz="2000" dirty="0">
                <a:latin typeface="微软雅黑" panose="020B0503020204020204" pitchFamily="34" charset="-122"/>
                <a:ea typeface="微软雅黑" panose="020B0503020204020204" pitchFamily="34" charset="-122"/>
              </a:endParaRPr>
            </a:p>
          </p:txBody>
        </p:sp>
        <p:sp>
          <p:nvSpPr>
            <p:cNvPr id="21" name="右大括号 20"/>
            <p:cNvSpPr/>
            <p:nvPr/>
          </p:nvSpPr>
          <p:spPr>
            <a:xfrm rot="16200000">
              <a:off x="2961432" y="4591352"/>
              <a:ext cx="257605" cy="2092856"/>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2348089" y="5147733"/>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原始数据</a:t>
              </a:r>
            </a:p>
          </p:txBody>
        </p:sp>
        <p:sp>
          <p:nvSpPr>
            <p:cNvPr id="23" name="右大括号 22"/>
            <p:cNvSpPr/>
            <p:nvPr/>
          </p:nvSpPr>
          <p:spPr>
            <a:xfrm rot="16200000">
              <a:off x="6073154" y="3597454"/>
              <a:ext cx="247552" cy="4086773"/>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5559778" y="5139645"/>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冗余信息</a:t>
              </a:r>
            </a:p>
          </p:txBody>
        </p:sp>
      </p:grpSp>
      <p:sp>
        <p:nvSpPr>
          <p:cNvPr id="25" name="矩形 24"/>
          <p:cNvSpPr/>
          <p:nvPr/>
        </p:nvSpPr>
        <p:spPr>
          <a:xfrm>
            <a:off x="8789667" y="3789690"/>
            <a:ext cx="3140603" cy="984885"/>
          </a:xfrm>
          <a:prstGeom prst="rect">
            <a:avLst/>
          </a:prstGeom>
        </p:spPr>
        <p:txBody>
          <a:bodyPr wrap="none">
            <a:spAutoFit/>
          </a:bodyPr>
          <a:lstStyle/>
          <a:p>
            <a:pPr>
              <a:spcBef>
                <a:spcPts val="1200"/>
              </a:spcBef>
            </a:pPr>
            <a:r>
              <a:rPr kumimoji="1" lang="zh-CN" altLang="en-US" sz="2400" dirty="0">
                <a:solidFill>
                  <a:srgbClr val="C00000"/>
                </a:solidFill>
                <a:latin typeface="微软雅黑" panose="020B0503020204020204" pitchFamily="34" charset="-122"/>
                <a:ea typeface="微软雅黑" panose="020B0503020204020204" pitchFamily="34" charset="-122"/>
              </a:rPr>
              <a:t>携带</a:t>
            </a:r>
            <a:r>
              <a:rPr kumimoji="1" lang="en-US" altLang="zh-CN" sz="2400" dirty="0">
                <a:solidFill>
                  <a:srgbClr val="C00000"/>
                </a:solidFill>
                <a:latin typeface="微软雅黑" panose="020B0503020204020204" pitchFamily="34" charset="-122"/>
                <a:ea typeface="微软雅黑" panose="020B0503020204020204" pitchFamily="34" charset="-122"/>
              </a:rPr>
              <a:t>2/3</a:t>
            </a:r>
            <a:r>
              <a:rPr kumimoji="1" lang="zh-CN" altLang="en-US" sz="2400" dirty="0">
                <a:solidFill>
                  <a:srgbClr val="C00000"/>
                </a:solidFill>
                <a:latin typeface="微软雅黑" panose="020B0503020204020204" pitchFamily="34" charset="-122"/>
                <a:ea typeface="微软雅黑" panose="020B0503020204020204" pitchFamily="34" charset="-122"/>
              </a:rPr>
              <a:t>的冗余信息！</a:t>
            </a:r>
            <a:endParaRPr kumimoji="1" lang="en-US" altLang="zh-CN" sz="2400" dirty="0">
              <a:solidFill>
                <a:srgbClr val="C00000"/>
              </a:solidFill>
              <a:latin typeface="微软雅黑" panose="020B0503020204020204" pitchFamily="34" charset="-122"/>
              <a:ea typeface="微软雅黑" panose="020B0503020204020204" pitchFamily="34" charset="-122"/>
            </a:endParaRPr>
          </a:p>
          <a:p>
            <a:pPr algn="ctr">
              <a:spcBef>
                <a:spcPts val="1200"/>
              </a:spcBef>
            </a:pPr>
            <a:r>
              <a:rPr kumimoji="1" lang="zh-CN" altLang="en-US" sz="2400" dirty="0">
                <a:solidFill>
                  <a:srgbClr val="C00000"/>
                </a:solidFill>
                <a:latin typeface="微软雅黑" panose="020B0503020204020204" pitchFamily="34" charset="-122"/>
                <a:ea typeface="微软雅黑" panose="020B0503020204020204" pitchFamily="34" charset="-122"/>
              </a:rPr>
              <a:t>冗余信息量大！</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734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par>
                          <p:cTn id="27" fill="hold">
                            <p:stCondLst>
                              <p:cond delay="5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14"/>
                                        </p:tgtEl>
                                        <p:attrNameLst>
                                          <p:attrName>style.visibility</p:attrName>
                                        </p:attrNameLst>
                                      </p:cBhvr>
                                      <p:to>
                                        <p:strVal val="visible"/>
                                      </p:to>
                                    </p:set>
                                    <p:animEffect transition="in" filter="fade">
                                      <p:cBhvr>
                                        <p:cTn id="30" dur="5000"/>
                                        <p:tgtEl>
                                          <p:spTgt spid="14"/>
                                        </p:tgtEl>
                                      </p:cBhvr>
                                    </p:animEffect>
                                    <p:anim calcmode="lin" valueType="num">
                                      <p:cBhvr>
                                        <p:cTn id="31" dur="5000" fill="hold"/>
                                        <p:tgtEl>
                                          <p:spTgt spid="14"/>
                                        </p:tgtEl>
                                        <p:attrNameLst>
                                          <p:attrName>ppt_w</p:attrName>
                                        </p:attrNameLst>
                                      </p:cBhvr>
                                      <p:tavLst>
                                        <p:tav tm="0" fmla="#ppt_w*sin(2.5*pi*$)">
                                          <p:val>
                                            <p:fltVal val="0"/>
                                          </p:val>
                                        </p:tav>
                                        <p:tav tm="100000">
                                          <p:val>
                                            <p:fltVal val="1"/>
                                          </p:val>
                                        </p:tav>
                                      </p:tavLst>
                                    </p:anim>
                                    <p:anim calcmode="lin" valueType="num">
                                      <p:cBhvr>
                                        <p:cTn id="32" dur="5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4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par>
                          <p:cTn id="52" fill="hold">
                            <p:stCondLst>
                              <p:cond delay="4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15"/>
                                        </p:tgtEl>
                                        <p:attrNameLst>
                                          <p:attrName>style.visibility</p:attrName>
                                        </p:attrNameLst>
                                      </p:cBhvr>
                                      <p:to>
                                        <p:strVal val="visible"/>
                                      </p:to>
                                    </p:set>
                                    <p:animEffect transition="in" filter="fade">
                                      <p:cBhvr>
                                        <p:cTn id="55" dur="5000"/>
                                        <p:tgtEl>
                                          <p:spTgt spid="15"/>
                                        </p:tgtEl>
                                      </p:cBhvr>
                                    </p:animEffect>
                                    <p:anim calcmode="lin" valueType="num">
                                      <p:cBhvr>
                                        <p:cTn id="56" dur="5000" fill="hold"/>
                                        <p:tgtEl>
                                          <p:spTgt spid="15"/>
                                        </p:tgtEl>
                                        <p:attrNameLst>
                                          <p:attrName>ppt_w</p:attrName>
                                        </p:attrNameLst>
                                      </p:cBhvr>
                                      <p:tavLst>
                                        <p:tav tm="0" fmla="#ppt_w*sin(2.5*pi*$)">
                                          <p:val>
                                            <p:fltVal val="0"/>
                                          </p:val>
                                        </p:tav>
                                        <p:tav tm="100000">
                                          <p:val>
                                            <p:fltVal val="1"/>
                                          </p:val>
                                        </p:tav>
                                      </p:tavLst>
                                    </p:anim>
                                    <p:anim calcmode="lin" valueType="num">
                                      <p:cBhvr>
                                        <p:cTn id="57" dur="5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circle(in)">
                                      <p:cBhvr>
                                        <p:cTn id="70"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838199" y="1343891"/>
            <a:ext cx="10709031" cy="4753561"/>
          </a:xfrm>
        </p:spPr>
        <p:txBody>
          <a:bodyPr>
            <a:normAutofit fontScale="92500"/>
          </a:bodyPr>
          <a:lstStyle/>
          <a:p>
            <a:pPr>
              <a:lnSpc>
                <a:spcPct val="140000"/>
              </a:lnSpc>
            </a:pPr>
            <a:r>
              <a:rPr kumimoji="1" lang="zh-CN" altLang="en-US" dirty="0">
                <a:solidFill>
                  <a:srgbClr val="C00000"/>
                </a:solidFill>
              </a:rPr>
              <a:t>目标：</a:t>
            </a:r>
            <a:r>
              <a:rPr kumimoji="1" lang="zh-CN" altLang="en-US" dirty="0"/>
              <a:t>保证一定差错检测和纠错能力的前提下，如何减少冗余信息量？</a:t>
            </a:r>
            <a:endParaRPr lang="zh-CN" altLang="en-US" dirty="0"/>
          </a:p>
          <a:p>
            <a:pPr>
              <a:lnSpc>
                <a:spcPct val="140000"/>
              </a:lnSpc>
            </a:pPr>
            <a:r>
              <a:rPr kumimoji="1" lang="zh-CN" altLang="en-US" dirty="0">
                <a:solidFill>
                  <a:srgbClr val="C00000"/>
                </a:solidFill>
              </a:rPr>
              <a:t>考虑的问题</a:t>
            </a:r>
            <a:endParaRPr kumimoji="1" lang="en-US" altLang="zh-CN" dirty="0">
              <a:solidFill>
                <a:srgbClr val="C00000"/>
              </a:solidFill>
            </a:endParaRPr>
          </a:p>
          <a:p>
            <a:pPr lvl="1">
              <a:lnSpc>
                <a:spcPct val="140000"/>
              </a:lnSpc>
            </a:pPr>
            <a:r>
              <a:rPr kumimoji="1" lang="zh-CN" altLang="en-US" dirty="0"/>
              <a:t>信道的特征和传输需求</a:t>
            </a:r>
            <a:endParaRPr kumimoji="1" lang="en-US" altLang="zh-CN" dirty="0"/>
          </a:p>
          <a:p>
            <a:pPr lvl="1">
              <a:lnSpc>
                <a:spcPct val="140000"/>
              </a:lnSpc>
            </a:pPr>
            <a:r>
              <a:rPr kumimoji="1" lang="zh-CN" altLang="en-US" dirty="0"/>
              <a:t>冗余信息的计算方法、携带的冗余信息量</a:t>
            </a:r>
            <a:endParaRPr kumimoji="1" lang="en-US" altLang="zh-CN" dirty="0"/>
          </a:p>
          <a:p>
            <a:pPr lvl="1">
              <a:lnSpc>
                <a:spcPct val="140000"/>
              </a:lnSpc>
            </a:pPr>
            <a:r>
              <a:rPr kumimoji="1" lang="zh-CN" altLang="en-US" dirty="0"/>
              <a:t>计算的复杂度等</a:t>
            </a:r>
            <a:endParaRPr kumimoji="1" lang="en-US" altLang="zh-CN" dirty="0"/>
          </a:p>
          <a:p>
            <a:pPr>
              <a:lnSpc>
                <a:spcPct val="140000"/>
              </a:lnSpc>
            </a:pPr>
            <a:r>
              <a:rPr kumimoji="1" lang="zh-CN" altLang="en-US" dirty="0">
                <a:solidFill>
                  <a:srgbClr val="C00000"/>
                </a:solidFill>
              </a:rPr>
              <a:t>两种主要策略</a:t>
            </a:r>
            <a:endParaRPr kumimoji="1" lang="en-US" altLang="zh-CN" dirty="0">
              <a:solidFill>
                <a:srgbClr val="C00000"/>
              </a:solidFill>
            </a:endParaRPr>
          </a:p>
          <a:p>
            <a:pPr lvl="1">
              <a:lnSpc>
                <a:spcPct val="140000"/>
              </a:lnSpc>
            </a:pPr>
            <a:r>
              <a:rPr kumimoji="1" lang="zh-CN" altLang="en-US" dirty="0"/>
              <a:t>检错码（</a:t>
            </a:r>
            <a:r>
              <a:rPr kumimoji="1" lang="en-US" altLang="zh-CN" dirty="0"/>
              <a:t>error-detecting code</a:t>
            </a:r>
            <a:r>
              <a:rPr kumimoji="1" lang="zh-CN" altLang="en-US" dirty="0"/>
              <a:t>）</a:t>
            </a:r>
            <a:endParaRPr kumimoji="1" lang="en-US" altLang="zh-CN" dirty="0">
              <a:solidFill>
                <a:srgbClr val="C00000"/>
              </a:solidFill>
            </a:endParaRPr>
          </a:p>
          <a:p>
            <a:pPr lvl="1">
              <a:lnSpc>
                <a:spcPct val="140000"/>
              </a:lnSpc>
            </a:pPr>
            <a:r>
              <a:rPr kumimoji="1" lang="zh-CN" altLang="en-US" dirty="0"/>
              <a:t>纠错码（</a:t>
            </a:r>
            <a:r>
              <a:rPr kumimoji="1" lang="en-US" altLang="zh-CN" dirty="0"/>
              <a:t>error-correcting code)</a:t>
            </a: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27</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3632711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838200" y="1409700"/>
            <a:ext cx="10515600" cy="4687752"/>
          </a:xfrm>
        </p:spPr>
        <p:txBody>
          <a:bodyPr>
            <a:normAutofit/>
          </a:bodyPr>
          <a:lstStyle/>
          <a:p>
            <a:pPr>
              <a:lnSpc>
                <a:spcPct val="140000"/>
              </a:lnSpc>
            </a:pPr>
            <a:r>
              <a:rPr kumimoji="1" lang="zh-CN" altLang="en-US" dirty="0"/>
              <a:t>检错码（</a:t>
            </a:r>
            <a:r>
              <a:rPr kumimoji="1" lang="en-US" altLang="zh-CN" dirty="0"/>
              <a:t>error-detecting code</a:t>
            </a:r>
            <a:r>
              <a:rPr kumimoji="1" lang="zh-CN" altLang="en-US" dirty="0"/>
              <a:t>）</a:t>
            </a:r>
            <a:endParaRPr kumimoji="1" lang="en-US" altLang="zh-CN" dirty="0"/>
          </a:p>
          <a:p>
            <a:pPr lvl="1">
              <a:lnSpc>
                <a:spcPct val="140000"/>
              </a:lnSpc>
            </a:pPr>
            <a:r>
              <a:rPr kumimoji="1" lang="zh-CN" altLang="en-US" dirty="0"/>
              <a:t>在被发送的数据块中，包含一些冗余信息，但这些信息只能使接收方推断是否发生错误，但不能推断哪位发生错误，接收方可以请求发送方重传数据</a:t>
            </a:r>
            <a:endParaRPr kumimoji="1" lang="en-US" altLang="zh-CN" dirty="0"/>
          </a:p>
          <a:p>
            <a:pPr lvl="1">
              <a:lnSpc>
                <a:spcPct val="140000"/>
              </a:lnSpc>
            </a:pPr>
            <a:r>
              <a:rPr kumimoji="1" lang="zh-CN" altLang="en-US" dirty="0"/>
              <a:t>主要用在高可靠、误码率较低的信道上，例如光纤链路</a:t>
            </a:r>
            <a:endParaRPr kumimoji="1" lang="en-US" altLang="zh-CN" dirty="0"/>
          </a:p>
          <a:p>
            <a:pPr lvl="1">
              <a:lnSpc>
                <a:spcPct val="140000"/>
              </a:lnSpc>
            </a:pPr>
            <a:r>
              <a:rPr kumimoji="1" lang="zh-CN" altLang="en-US" dirty="0"/>
              <a:t>偶尔发生的差错，可以通过重传解决差错问题</a:t>
            </a:r>
            <a:endParaRPr kumimoji="1" lang="en-US" altLang="zh-CN" dirty="0"/>
          </a:p>
          <a:p>
            <a:pPr lvl="1">
              <a:lnSpc>
                <a:spcPct val="140000"/>
              </a:lnSpc>
            </a:pPr>
            <a:endParaRPr kumimoji="1" lang="zh-CN" altLang="en-US"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355642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838200" y="1409700"/>
            <a:ext cx="10706100" cy="4687752"/>
          </a:xfrm>
        </p:spPr>
        <p:txBody>
          <a:bodyPr>
            <a:normAutofit/>
          </a:bodyPr>
          <a:lstStyle/>
          <a:p>
            <a:pPr>
              <a:lnSpc>
                <a:spcPct val="140000"/>
              </a:lnSpc>
              <a:spcBef>
                <a:spcPts val="800"/>
              </a:spcBef>
            </a:pPr>
            <a:r>
              <a:rPr kumimoji="1" lang="zh-CN" altLang="en-US" dirty="0"/>
              <a:t>纠错码（</a:t>
            </a:r>
            <a:r>
              <a:rPr kumimoji="1" lang="en-US" altLang="zh-CN" dirty="0"/>
              <a:t>error-correcting code)</a:t>
            </a:r>
          </a:p>
          <a:p>
            <a:pPr lvl="1">
              <a:lnSpc>
                <a:spcPct val="140000"/>
              </a:lnSpc>
              <a:spcBef>
                <a:spcPts val="800"/>
              </a:spcBef>
            </a:pPr>
            <a:r>
              <a:rPr lang="zh-CN" altLang="en-US" dirty="0"/>
              <a:t>发送方在每个数据块中加入足够的冗余信息，使得接收方能够判断接收到的数据是否有错，并能纠正错误（</a:t>
            </a:r>
            <a:r>
              <a:rPr lang="zh-CN" altLang="en-US" dirty="0">
                <a:solidFill>
                  <a:srgbClr val="C00000"/>
                </a:solidFill>
              </a:rPr>
              <a:t>定位出错的位置</a:t>
            </a:r>
            <a:r>
              <a:rPr lang="zh-CN" altLang="en-US" dirty="0"/>
              <a:t>）</a:t>
            </a:r>
          </a:p>
          <a:p>
            <a:pPr lvl="1">
              <a:lnSpc>
                <a:spcPct val="140000"/>
              </a:lnSpc>
              <a:spcBef>
                <a:spcPts val="800"/>
              </a:spcBef>
            </a:pPr>
            <a:r>
              <a:rPr kumimoji="1" lang="zh-CN" altLang="en-US" dirty="0"/>
              <a:t>主要用于错误发生比较频繁的信道上，如无线链路</a:t>
            </a:r>
            <a:endParaRPr kumimoji="1" lang="en-US" altLang="zh-CN" dirty="0"/>
          </a:p>
          <a:p>
            <a:pPr lvl="1">
              <a:lnSpc>
                <a:spcPct val="140000"/>
              </a:lnSpc>
              <a:spcBef>
                <a:spcPts val="800"/>
              </a:spcBef>
            </a:pPr>
            <a:r>
              <a:rPr kumimoji="1" lang="zh-CN" altLang="en-US" dirty="0"/>
              <a:t>也经常用于物理层，以及更高层（例如，实时流媒体应用和内容分发）</a:t>
            </a:r>
            <a:endParaRPr kumimoji="1" lang="en-US" altLang="zh-CN" dirty="0"/>
          </a:p>
          <a:p>
            <a:pPr lvl="1">
              <a:lnSpc>
                <a:spcPct val="140000"/>
              </a:lnSpc>
              <a:spcBef>
                <a:spcPts val="800"/>
              </a:spcBef>
            </a:pPr>
            <a:r>
              <a:rPr kumimoji="1" lang="zh-CN" altLang="en-US" dirty="0"/>
              <a:t>使用纠错码的技术通常称为</a:t>
            </a:r>
            <a:r>
              <a:rPr kumimoji="1" lang="zh-CN" altLang="en-US" dirty="0">
                <a:solidFill>
                  <a:srgbClr val="C00000"/>
                </a:solidFill>
              </a:rPr>
              <a:t>前向纠错</a:t>
            </a:r>
            <a:r>
              <a:rPr kumimoji="1" lang="zh-CN" altLang="en-US" dirty="0"/>
              <a:t>（</a:t>
            </a:r>
            <a:r>
              <a:rPr kumimoji="1" lang="en-US" altLang="zh-CN" dirty="0"/>
              <a:t>FEC</a:t>
            </a:r>
            <a:r>
              <a:rPr kumimoji="1" lang="zh-CN" altLang="en-US" dirty="0"/>
              <a:t>，</a:t>
            </a:r>
            <a:r>
              <a:rPr kumimoji="1" lang="en-US" altLang="zh-CN" dirty="0"/>
              <a:t>Forward Error Correction)</a:t>
            </a:r>
            <a:endParaRPr kumimoji="1" lang="zh-CN" altLang="en-US"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401923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计算机网络教案社区</a:t>
            </a:r>
            <a:endParaRPr kumimoji="1" lang="en-US" altLang="zh-CN" dirty="0">
              <a:solidFill>
                <a:srgbClr val="C00000"/>
              </a:solidFill>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QQ</a:t>
            </a:r>
            <a:r>
              <a:rPr kumimoji="1" lang="zh-CN" altLang="en-US" dirty="0">
                <a:latin typeface="Microsoft YaHei" panose="020B0503020204020204" pitchFamily="34" charset="-122"/>
                <a:ea typeface="Microsoft YaHei" panose="020B0503020204020204" pitchFamily="34" charset="-122"/>
              </a:rPr>
              <a:t>群：</a:t>
            </a:r>
            <a:r>
              <a:rPr kumimoji="1" lang="en-US" altLang="zh-CN" dirty="0">
                <a:latin typeface="Microsoft YaHei" panose="020B0503020204020204" pitchFamily="34" charset="-122"/>
                <a:ea typeface="Microsoft YaHei" panose="020B0503020204020204" pitchFamily="34" charset="-122"/>
              </a:rPr>
              <a:t>808962782</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86713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736979" y="1469182"/>
            <a:ext cx="10809027" cy="4923967"/>
          </a:xfrm>
        </p:spPr>
        <p:txBody>
          <a:bodyPr>
            <a:normAutofit fontScale="92500"/>
          </a:bodyPr>
          <a:lstStyle/>
          <a:p>
            <a:pPr>
              <a:lnSpc>
                <a:spcPts val="3500"/>
              </a:lnSpc>
              <a:spcBef>
                <a:spcPts val="1200"/>
              </a:spcBef>
            </a:pPr>
            <a:r>
              <a:rPr kumimoji="1" lang="zh-CN" altLang="en-US" dirty="0"/>
              <a:t>码字 </a:t>
            </a:r>
            <a:r>
              <a:rPr kumimoji="1" lang="en-US" altLang="zh-CN" dirty="0"/>
              <a:t>(code word)</a:t>
            </a:r>
            <a:r>
              <a:rPr kumimoji="1" lang="zh-CN" altLang="en-US" dirty="0"/>
              <a:t>：一个包含</a:t>
            </a:r>
            <a:r>
              <a:rPr kumimoji="1" lang="en-US" altLang="zh-CN" dirty="0"/>
              <a:t>m</a:t>
            </a:r>
            <a:r>
              <a:rPr kumimoji="1" lang="zh-CN" altLang="en-US" dirty="0"/>
              <a:t>个数据位和</a:t>
            </a:r>
            <a:r>
              <a:rPr kumimoji="1" lang="en-US" altLang="zh-CN" dirty="0"/>
              <a:t>r</a:t>
            </a:r>
            <a:r>
              <a:rPr kumimoji="1" lang="zh-CN" altLang="en-US" dirty="0"/>
              <a:t>个校验位的</a:t>
            </a:r>
            <a:r>
              <a:rPr kumimoji="1" lang="en-US" altLang="zh-CN" dirty="0"/>
              <a:t>n</a:t>
            </a:r>
            <a:r>
              <a:rPr kumimoji="1" lang="zh-CN" altLang="en-US" dirty="0"/>
              <a:t>位单元</a:t>
            </a:r>
            <a:endParaRPr kumimoji="1" lang="en-US" altLang="zh-CN" dirty="0"/>
          </a:p>
          <a:p>
            <a:pPr lvl="1">
              <a:lnSpc>
                <a:spcPts val="3500"/>
              </a:lnSpc>
            </a:pPr>
            <a:r>
              <a:rPr kumimoji="1" lang="zh-CN" altLang="en-US" dirty="0"/>
              <a:t>描述为 </a:t>
            </a:r>
            <a:r>
              <a:rPr kumimoji="1" lang="en-US" altLang="zh-CN" dirty="0"/>
              <a:t>(n, m) </a:t>
            </a:r>
            <a:r>
              <a:rPr kumimoji="1" lang="zh-CN" altLang="en-US" dirty="0"/>
              <a:t>码，</a:t>
            </a:r>
            <a:r>
              <a:rPr kumimoji="1" lang="en-US" altLang="zh-CN" dirty="0"/>
              <a:t>n=</a:t>
            </a:r>
            <a:r>
              <a:rPr kumimoji="1" lang="en-US" altLang="zh-CN" dirty="0" err="1"/>
              <a:t>m+r</a:t>
            </a:r>
            <a:endParaRPr kumimoji="1" lang="en-US" altLang="zh-CN" dirty="0"/>
          </a:p>
          <a:p>
            <a:pPr>
              <a:lnSpc>
                <a:spcPts val="3500"/>
              </a:lnSpc>
              <a:spcBef>
                <a:spcPts val="1200"/>
              </a:spcBef>
            </a:pPr>
            <a:r>
              <a:rPr kumimoji="1" lang="zh-CN" altLang="en-US" dirty="0"/>
              <a:t>码率 </a:t>
            </a:r>
            <a:r>
              <a:rPr kumimoji="1" lang="en-US" altLang="zh-CN" dirty="0"/>
              <a:t>(code rate)</a:t>
            </a:r>
            <a:r>
              <a:rPr kumimoji="1" lang="zh-CN" altLang="en-US" dirty="0"/>
              <a:t>：码字中不含冗余部分所占的比例，可以用</a:t>
            </a:r>
            <a:r>
              <a:rPr kumimoji="1" lang="en-US" altLang="zh-CN" dirty="0"/>
              <a:t>m/n</a:t>
            </a:r>
            <a:r>
              <a:rPr kumimoji="1" lang="zh-CN" altLang="en-US" dirty="0"/>
              <a:t>表示</a:t>
            </a:r>
            <a:endParaRPr kumimoji="1" lang="en-US" altLang="zh-CN" dirty="0"/>
          </a:p>
          <a:p>
            <a:pPr>
              <a:lnSpc>
                <a:spcPts val="3500"/>
              </a:lnSpc>
              <a:spcBef>
                <a:spcPts val="1200"/>
              </a:spcBef>
            </a:pPr>
            <a:r>
              <a:rPr lang="zh-CN" altLang="en-US" dirty="0"/>
              <a:t>海明距离 </a:t>
            </a:r>
            <a:r>
              <a:rPr kumimoji="1" lang="en-US" altLang="zh-CN" dirty="0"/>
              <a:t>(</a:t>
            </a:r>
            <a:r>
              <a:rPr lang="en-US" altLang="zh-CN" dirty="0"/>
              <a:t>Hamming distance)</a:t>
            </a:r>
            <a:r>
              <a:rPr lang="zh-CN" altLang="en-US" dirty="0"/>
              <a:t>：两个码字之间不同对应比特的数目</a:t>
            </a:r>
          </a:p>
          <a:p>
            <a:pPr lvl="1">
              <a:lnSpc>
                <a:spcPts val="3500"/>
              </a:lnSpc>
            </a:pPr>
            <a:r>
              <a:rPr lang="zh-CN" altLang="en-US" dirty="0"/>
              <a:t>例：</a:t>
            </a:r>
            <a:r>
              <a:rPr lang="en-US" altLang="zh-CN" dirty="0"/>
              <a:t>0000000000 </a:t>
            </a:r>
            <a:r>
              <a:rPr lang="zh-CN" altLang="en-US" dirty="0"/>
              <a:t>与</a:t>
            </a:r>
            <a:r>
              <a:rPr lang="en-US" altLang="zh-CN" dirty="0"/>
              <a:t>0000011111</a:t>
            </a:r>
            <a:r>
              <a:rPr lang="zh-CN" altLang="en-US" dirty="0"/>
              <a:t>的海明距离为</a:t>
            </a:r>
            <a:r>
              <a:rPr lang="en-US" altLang="zh-CN" dirty="0"/>
              <a:t>5</a:t>
            </a:r>
          </a:p>
          <a:p>
            <a:pPr lvl="1">
              <a:lnSpc>
                <a:spcPts val="3500"/>
              </a:lnSpc>
            </a:pPr>
            <a:r>
              <a:rPr lang="zh-CN" altLang="en-US" dirty="0"/>
              <a:t>如果两个码字的海明距离为</a:t>
            </a:r>
            <a:r>
              <a:rPr lang="en-US" altLang="zh-CN" dirty="0"/>
              <a:t>d</a:t>
            </a:r>
            <a:r>
              <a:rPr lang="zh-CN" altLang="en-US" dirty="0"/>
              <a:t>，则需要</a:t>
            </a:r>
            <a:r>
              <a:rPr lang="en-US" altLang="zh-CN" dirty="0"/>
              <a:t>d</a:t>
            </a:r>
            <a:r>
              <a:rPr lang="zh-CN" altLang="en-US" dirty="0"/>
              <a:t>个单比特错就可以把一个码字转换成另一个码字</a:t>
            </a:r>
          </a:p>
          <a:p>
            <a:pPr lvl="1">
              <a:lnSpc>
                <a:spcPts val="3500"/>
              </a:lnSpc>
            </a:pPr>
            <a:r>
              <a:rPr lang="zh-CN" altLang="en-US" dirty="0"/>
              <a:t>为了检查出</a:t>
            </a:r>
            <a:r>
              <a:rPr lang="en-US" altLang="zh-CN" dirty="0"/>
              <a:t>d</a:t>
            </a:r>
            <a:r>
              <a:rPr lang="zh-CN" altLang="en-US" dirty="0"/>
              <a:t>个错（比特错），可以使用海明距离为 </a:t>
            </a:r>
            <a:r>
              <a:rPr lang="en-US" altLang="zh-CN" b="1" dirty="0">
                <a:solidFill>
                  <a:srgbClr val="C00000"/>
                </a:solidFill>
              </a:rPr>
              <a:t>d+1 </a:t>
            </a:r>
            <a:r>
              <a:rPr lang="zh-CN" altLang="en-US" dirty="0"/>
              <a:t>的编码</a:t>
            </a:r>
          </a:p>
          <a:p>
            <a:pPr lvl="1">
              <a:lnSpc>
                <a:spcPts val="3500"/>
              </a:lnSpc>
            </a:pPr>
            <a:r>
              <a:rPr lang="zh-CN" altLang="en-US" dirty="0"/>
              <a:t>为了纠正</a:t>
            </a:r>
            <a:r>
              <a:rPr lang="en-US" altLang="zh-CN" dirty="0"/>
              <a:t>d</a:t>
            </a:r>
            <a:r>
              <a:rPr lang="zh-CN" altLang="en-US" dirty="0"/>
              <a:t>个错，可以使用海明距离为 </a:t>
            </a:r>
            <a:r>
              <a:rPr lang="en-US" altLang="zh-CN" b="1" dirty="0">
                <a:solidFill>
                  <a:srgbClr val="C00000"/>
                </a:solidFill>
              </a:rPr>
              <a:t>2d+1 </a:t>
            </a:r>
            <a:r>
              <a:rPr lang="zh-CN" altLang="en-US" dirty="0"/>
              <a:t>的编码</a:t>
            </a:r>
          </a:p>
          <a:p>
            <a:pPr>
              <a:lnSpc>
                <a:spcPts val="3800"/>
              </a:lnSpc>
            </a:pPr>
            <a:endParaRPr kumimoji="1" lang="en-US" altLang="zh-CN" dirty="0"/>
          </a:p>
          <a:p>
            <a:pPr>
              <a:lnSpc>
                <a:spcPts val="3800"/>
              </a:lnSpc>
            </a:pPr>
            <a:endParaRPr lang="zh-CN" altLang="en-US"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30</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6" name="文本框 5">
            <a:extLst>
              <a:ext uri="{FF2B5EF4-FFF2-40B4-BE49-F238E27FC236}">
                <a16:creationId xmlns:a16="http://schemas.microsoft.com/office/drawing/2014/main" id="{0AF35379-6DE8-43C5-A6FD-98ABA367A3B2}"/>
              </a:ext>
            </a:extLst>
          </p:cNvPr>
          <p:cNvSpPr txBox="1"/>
          <p:nvPr/>
        </p:nvSpPr>
        <p:spPr>
          <a:xfrm>
            <a:off x="1948837" y="6411392"/>
            <a:ext cx="825784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引自：清华大学崔勇老师提供的讲稿</a:t>
            </a:r>
          </a:p>
        </p:txBody>
      </p:sp>
    </p:spTree>
    <p:extLst>
      <p:ext uri="{BB962C8B-B14F-4D97-AF65-F5344CB8AC3E}">
        <p14:creationId xmlns:p14="http://schemas.microsoft.com/office/powerpoint/2010/main" val="217950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差错检测和纠正概述</a:t>
            </a:r>
          </a:p>
        </p:txBody>
      </p:sp>
      <p:sp>
        <p:nvSpPr>
          <p:cNvPr id="3" name="内容占位符 2"/>
          <p:cNvSpPr>
            <a:spLocks noGrp="1"/>
          </p:cNvSpPr>
          <p:nvPr>
            <p:ph idx="1"/>
          </p:nvPr>
        </p:nvSpPr>
        <p:spPr>
          <a:xfrm>
            <a:off x="736979" y="1469182"/>
            <a:ext cx="10699845" cy="4923967"/>
          </a:xfrm>
        </p:spPr>
        <p:txBody>
          <a:bodyPr>
            <a:normAutofit/>
          </a:bodyPr>
          <a:lstStyle/>
          <a:p>
            <a:pPr>
              <a:lnSpc>
                <a:spcPts val="3500"/>
              </a:lnSpc>
              <a:spcBef>
                <a:spcPts val="1200"/>
              </a:spcBef>
            </a:pPr>
            <a:r>
              <a:rPr kumimoji="1" lang="zh-CN" altLang="en-US" dirty="0"/>
              <a:t>例如：</a:t>
            </a:r>
            <a:endParaRPr kumimoji="1" lang="en-US" altLang="zh-CN" dirty="0"/>
          </a:p>
          <a:p>
            <a:pPr lvl="1">
              <a:lnSpc>
                <a:spcPts val="3500"/>
              </a:lnSpc>
              <a:spcBef>
                <a:spcPts val="1200"/>
              </a:spcBef>
            </a:pPr>
            <a:r>
              <a:rPr kumimoji="1" lang="zh-CN" altLang="en-US" dirty="0"/>
              <a:t>一个只有</a:t>
            </a:r>
            <a:r>
              <a:rPr kumimoji="1" lang="en-US" altLang="zh-CN" dirty="0"/>
              <a:t>4</a:t>
            </a:r>
            <a:r>
              <a:rPr kumimoji="1" lang="zh-CN" altLang="en-US" dirty="0"/>
              <a:t>个有效码字的编码方案：</a:t>
            </a:r>
            <a:r>
              <a:rPr kumimoji="1" lang="en-US" altLang="zh-CN" dirty="0"/>
              <a:t>0000000000, 0000011111, 1111100000, 1111111111</a:t>
            </a:r>
          </a:p>
          <a:p>
            <a:pPr lvl="1">
              <a:lnSpc>
                <a:spcPts val="3500"/>
              </a:lnSpc>
              <a:spcBef>
                <a:spcPts val="1200"/>
              </a:spcBef>
            </a:pPr>
            <a:r>
              <a:rPr kumimoji="1" lang="zh-CN" altLang="en-US" dirty="0"/>
              <a:t>海明距离为</a:t>
            </a:r>
            <a:r>
              <a:rPr kumimoji="1" lang="en-US" altLang="zh-CN" dirty="0"/>
              <a:t>5</a:t>
            </a:r>
            <a:r>
              <a:rPr kumimoji="1" lang="zh-CN" altLang="en-US" dirty="0"/>
              <a:t>，可以检测</a:t>
            </a:r>
            <a:r>
              <a:rPr kumimoji="1" lang="en-US" altLang="zh-CN" dirty="0"/>
              <a:t>4</a:t>
            </a:r>
            <a:r>
              <a:rPr kumimoji="1" lang="zh-CN" altLang="en-US" dirty="0"/>
              <a:t>位错，纠正</a:t>
            </a:r>
            <a:r>
              <a:rPr kumimoji="1" lang="en-US" altLang="zh-CN" dirty="0"/>
              <a:t>2</a:t>
            </a:r>
            <a:r>
              <a:rPr kumimoji="1" lang="zh-CN" altLang="en-US" dirty="0"/>
              <a:t>位错</a:t>
            </a:r>
            <a:endParaRPr kumimoji="1" lang="en-US" altLang="zh-CN" dirty="0"/>
          </a:p>
          <a:p>
            <a:pPr lvl="1">
              <a:lnSpc>
                <a:spcPts val="3500"/>
              </a:lnSpc>
              <a:spcBef>
                <a:spcPts val="1200"/>
              </a:spcBef>
            </a:pPr>
            <a:r>
              <a:rPr kumimoji="1" lang="zh-CN" altLang="en-US" dirty="0"/>
              <a:t>如果已知只有</a:t>
            </a:r>
            <a:r>
              <a:rPr kumimoji="1" lang="en-US" altLang="zh-CN" dirty="0"/>
              <a:t>1</a:t>
            </a:r>
            <a:r>
              <a:rPr kumimoji="1" lang="zh-CN" altLang="en-US" dirty="0"/>
              <a:t>位或</a:t>
            </a:r>
            <a:r>
              <a:rPr kumimoji="1" lang="en-US" altLang="zh-CN" dirty="0"/>
              <a:t>2</a:t>
            </a:r>
            <a:r>
              <a:rPr kumimoji="1" lang="zh-CN" altLang="en-US" dirty="0"/>
              <a:t>位错误，接收方接收</a:t>
            </a:r>
            <a:r>
              <a:rPr kumimoji="1" lang="en-US" altLang="zh-CN" dirty="0"/>
              <a:t>0000000111</a:t>
            </a:r>
          </a:p>
          <a:p>
            <a:pPr lvl="2" indent="-338138">
              <a:lnSpc>
                <a:spcPts val="3500"/>
              </a:lnSpc>
              <a:spcBef>
                <a:spcPts val="1200"/>
              </a:spcBef>
              <a:buFont typeface="微软雅黑" panose="020B0503020204020204" pitchFamily="34" charset="-122"/>
              <a:buChar char="−"/>
            </a:pPr>
            <a:r>
              <a:rPr kumimoji="1" lang="zh-CN" altLang="en-US" dirty="0"/>
              <a:t>则可知原码字为：</a:t>
            </a:r>
            <a:r>
              <a:rPr kumimoji="1" lang="en-US" altLang="zh-CN" dirty="0"/>
              <a:t>0000011111</a:t>
            </a:r>
          </a:p>
          <a:p>
            <a:pPr lvl="1">
              <a:lnSpc>
                <a:spcPts val="3500"/>
              </a:lnSpc>
              <a:spcBef>
                <a:spcPts val="1200"/>
              </a:spcBef>
            </a:pPr>
            <a:r>
              <a:rPr kumimoji="1" lang="zh-CN" altLang="en-US" dirty="0"/>
              <a:t>如果发生</a:t>
            </a:r>
            <a:r>
              <a:rPr kumimoji="1" lang="en-US" altLang="zh-CN" dirty="0"/>
              <a:t>3</a:t>
            </a:r>
            <a:r>
              <a:rPr kumimoji="1" lang="zh-CN" altLang="en-US" dirty="0"/>
              <a:t>位错误，例如</a:t>
            </a:r>
            <a:r>
              <a:rPr kumimoji="1" lang="en-US" altLang="zh-CN" dirty="0"/>
              <a:t>0000000000</a:t>
            </a:r>
            <a:r>
              <a:rPr kumimoji="1" lang="zh-CN" altLang="en-US" dirty="0"/>
              <a:t>变成</a:t>
            </a:r>
            <a:r>
              <a:rPr kumimoji="1" lang="en-US" altLang="zh-CN" dirty="0"/>
              <a:t>0000000111</a:t>
            </a:r>
            <a:r>
              <a:rPr kumimoji="1" lang="zh-CN" altLang="en-US" dirty="0"/>
              <a:t>，接收方无法纠正错误，但可以检测出错误</a:t>
            </a:r>
            <a:endParaRPr kumimoji="1" lang="en-US" altLang="zh-CN"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31</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777146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kumimoji="0" lang="zh-CN" altLang="en-US" dirty="0">
                <a:latin typeface="宋体" panose="02010600030101010101" pitchFamily="2" charset="-122"/>
              </a:rPr>
              <a:t>典型检错码</a:t>
            </a:r>
          </a:p>
        </p:txBody>
      </p:sp>
      <p:sp>
        <p:nvSpPr>
          <p:cNvPr id="52226" name="Rectangle 3"/>
          <p:cNvSpPr>
            <a:spLocks noGrp="1" noChangeArrowheads="1"/>
          </p:cNvSpPr>
          <p:nvPr>
            <p:ph type="body" idx="1"/>
          </p:nvPr>
        </p:nvSpPr>
        <p:spPr>
          <a:xfrm>
            <a:off x="838200" y="1510758"/>
            <a:ext cx="10310870" cy="4372684"/>
          </a:xfrm>
        </p:spPr>
        <p:txBody>
          <a:bodyPr>
            <a:normAutofit/>
          </a:bodyPr>
          <a:lstStyle/>
          <a:p>
            <a:pPr>
              <a:lnSpc>
                <a:spcPts val="4300"/>
              </a:lnSpc>
              <a:spcBef>
                <a:spcPts val="1200"/>
              </a:spcBef>
            </a:pPr>
            <a:r>
              <a:rPr lang="zh-CN" altLang="en-US" dirty="0">
                <a:sym typeface="Symbol" panose="05050102010706020507" pitchFamily="18" charset="2"/>
              </a:rPr>
              <a:t>常用的检错码包括：</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奇偶检验</a:t>
            </a:r>
            <a:r>
              <a:rPr lang="zh-CN" altLang="en-US" dirty="0">
                <a:sym typeface="Symbol" panose="05050102010706020507" pitchFamily="18" charset="2"/>
              </a:rPr>
              <a:t> </a:t>
            </a:r>
            <a:r>
              <a:rPr lang="en-US" altLang="zh-CN" dirty="0">
                <a:sym typeface="Symbol" panose="05050102010706020507" pitchFamily="18" charset="2"/>
              </a:rPr>
              <a:t>(</a:t>
            </a:r>
            <a:r>
              <a:rPr lang="en-US" altLang="zh-CN" dirty="0"/>
              <a:t>Parity Check</a:t>
            </a:r>
            <a:r>
              <a:rPr lang="en-US" altLang="zh-CN" dirty="0">
                <a:sym typeface="Symbol" panose="05050102010706020507" pitchFamily="18" charset="2"/>
              </a:rPr>
              <a:t>)</a:t>
            </a:r>
            <a:r>
              <a:rPr lang="zh-CN" altLang="en-US" dirty="0">
                <a:sym typeface="Symbol" panose="05050102010706020507" pitchFamily="18" charset="2"/>
              </a:rPr>
              <a:t>：</a:t>
            </a:r>
            <a:r>
              <a:rPr lang="en-US" altLang="zh-CN" dirty="0">
                <a:sym typeface="Symbol" panose="05050102010706020507" pitchFamily="18" charset="2"/>
              </a:rPr>
              <a:t>1</a:t>
            </a:r>
            <a:r>
              <a:rPr lang="zh-CN" altLang="en-US" dirty="0">
                <a:sym typeface="Symbol" panose="05050102010706020507" pitchFamily="18" charset="2"/>
              </a:rPr>
              <a:t>位奇偶校验是最简单、最基础的检错码</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校验和</a:t>
            </a:r>
            <a:r>
              <a:rPr lang="en-US" altLang="zh-CN" dirty="0">
                <a:sym typeface="Symbol" panose="05050102010706020507" pitchFamily="18" charset="2"/>
              </a:rPr>
              <a:t> (Checksum)</a:t>
            </a:r>
            <a:r>
              <a:rPr lang="zh-CN" altLang="en-US" dirty="0">
                <a:sym typeface="Symbol" panose="05050102010706020507" pitchFamily="18" charset="2"/>
              </a:rPr>
              <a:t>：主要用于</a:t>
            </a:r>
            <a:r>
              <a:rPr lang="en-US" altLang="zh-CN" dirty="0">
                <a:sym typeface="Symbol" panose="05050102010706020507" pitchFamily="18" charset="2"/>
              </a:rPr>
              <a:t>TCP/IP</a:t>
            </a:r>
            <a:r>
              <a:rPr lang="zh-CN" altLang="en-US" dirty="0">
                <a:sym typeface="Symbol" panose="05050102010706020507" pitchFamily="18" charset="2"/>
              </a:rPr>
              <a:t>体系中的网络层和传输层</a:t>
            </a:r>
            <a:endParaRPr lang="en-US" altLang="zh-CN" dirty="0">
              <a:sym typeface="Symbol" panose="05050102010706020507" pitchFamily="18" charset="2"/>
            </a:endParaRPr>
          </a:p>
          <a:p>
            <a:pPr lvl="1">
              <a:lnSpc>
                <a:spcPts val="4300"/>
              </a:lnSpc>
              <a:spcBef>
                <a:spcPts val="1200"/>
              </a:spcBef>
            </a:pPr>
            <a:r>
              <a:rPr lang="zh-CN" altLang="en-US" dirty="0">
                <a:solidFill>
                  <a:srgbClr val="C00000"/>
                </a:solidFill>
                <a:sym typeface="Symbol" panose="05050102010706020507" pitchFamily="18" charset="2"/>
              </a:rPr>
              <a:t>循环冗余校验 </a:t>
            </a:r>
            <a:r>
              <a:rPr lang="en-US" altLang="zh-CN" dirty="0">
                <a:sym typeface="Symbol" panose="05050102010706020507" pitchFamily="18" charset="2"/>
              </a:rPr>
              <a:t>(</a:t>
            </a:r>
            <a:r>
              <a:rPr lang="en-US" altLang="zh-CN" dirty="0"/>
              <a:t>Cyclic Redundancy Check</a:t>
            </a:r>
            <a:r>
              <a:rPr lang="zh-CN" altLang="en-US" dirty="0"/>
              <a:t>，</a:t>
            </a:r>
            <a:r>
              <a:rPr lang="en-US" altLang="zh-CN" dirty="0"/>
              <a:t>CRC)</a:t>
            </a:r>
            <a:r>
              <a:rPr lang="zh-CN" altLang="en-US" dirty="0"/>
              <a:t>：数据链路层广泛使用的校验方法</a:t>
            </a:r>
            <a:endParaRPr lang="en-US" altLang="zh-CN" dirty="0">
              <a:sym typeface="Symbol" panose="05050102010706020507" pitchFamily="18" charset="2"/>
            </a:endParaRPr>
          </a:p>
          <a:p>
            <a:pPr marL="457200" lvl="1" indent="0">
              <a:lnSpc>
                <a:spcPts val="3800"/>
              </a:lnSpc>
              <a:buNone/>
            </a:pPr>
            <a:endParaRPr lang="zh-CN" altLang="en-US" dirty="0">
              <a:sym typeface="Symbol" panose="05050102010706020507" pitchFamily="18" charset="2"/>
            </a:endParaRPr>
          </a:p>
        </p:txBody>
      </p:sp>
      <p:sp>
        <p:nvSpPr>
          <p:cNvPr id="4" name="文本框 3">
            <a:extLst>
              <a:ext uri="{FF2B5EF4-FFF2-40B4-BE49-F238E27FC236}">
                <a16:creationId xmlns:a16="http://schemas.microsoft.com/office/drawing/2014/main" id="{082CC463-A981-4E7E-8F03-FAA795786BD7}"/>
              </a:ext>
            </a:extLst>
          </p:cNvPr>
          <p:cNvSpPr txBox="1"/>
          <p:nvPr/>
        </p:nvSpPr>
        <p:spPr>
          <a:xfrm>
            <a:off x="102036" y="6434725"/>
            <a:ext cx="3051654"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3929201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典型检错码</a:t>
            </a:r>
            <a:r>
              <a:rPr kumimoji="1" lang="en-US" altLang="zh-CN" sz="3200" dirty="0"/>
              <a:t>—</a:t>
            </a:r>
            <a:r>
              <a:rPr kumimoji="1" lang="zh-CN" altLang="en-US" sz="3200" dirty="0">
                <a:solidFill>
                  <a:schemeClr val="accent1">
                    <a:lumMod val="75000"/>
                  </a:schemeClr>
                </a:solidFill>
              </a:rPr>
              <a:t>奇偶校验</a:t>
            </a:r>
            <a:endParaRPr kumimoji="1" lang="zh-CN" altLang="en-US" sz="3200" dirty="0"/>
          </a:p>
        </p:txBody>
      </p:sp>
      <p:sp>
        <p:nvSpPr>
          <p:cNvPr id="3" name="内容占位符 2"/>
          <p:cNvSpPr>
            <a:spLocks noGrp="1"/>
          </p:cNvSpPr>
          <p:nvPr>
            <p:ph idx="1"/>
          </p:nvPr>
        </p:nvSpPr>
        <p:spPr>
          <a:xfrm>
            <a:off x="838200" y="1384300"/>
            <a:ext cx="10617200" cy="594625"/>
          </a:xfrm>
        </p:spPr>
        <p:txBody>
          <a:bodyPr>
            <a:noAutofit/>
          </a:bodyPr>
          <a:lstStyle/>
          <a:p>
            <a:pPr>
              <a:lnSpc>
                <a:spcPts val="3800"/>
              </a:lnSpc>
            </a:pPr>
            <a:r>
              <a:rPr kumimoji="1" lang="en-US" altLang="zh-CN" dirty="0"/>
              <a:t>1</a:t>
            </a:r>
            <a:r>
              <a:rPr kumimoji="1" lang="zh-CN" altLang="en-US" dirty="0"/>
              <a:t>位奇偶校验：增加</a:t>
            </a:r>
            <a:r>
              <a:rPr kumimoji="1" lang="en-US" altLang="zh-CN" dirty="0"/>
              <a:t>1</a:t>
            </a:r>
            <a:r>
              <a:rPr kumimoji="1" lang="zh-CN" altLang="en-US" dirty="0"/>
              <a:t>位校验位，</a:t>
            </a:r>
            <a:r>
              <a:rPr lang="zh-CN" altLang="en-US" dirty="0">
                <a:solidFill>
                  <a:srgbClr val="C00000"/>
                </a:solidFill>
              </a:rPr>
              <a:t>可以检查奇数位错误</a:t>
            </a:r>
            <a:endParaRPr kumimoji="1" lang="en-US" altLang="zh-CN" dirty="0">
              <a:solidFill>
                <a:srgbClr val="C00000"/>
              </a:solidFill>
            </a:endParaRP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10" name="表格 9"/>
          <p:cNvGraphicFramePr>
            <a:graphicFrameLocks noGrp="1"/>
          </p:cNvGraphicFramePr>
          <p:nvPr/>
        </p:nvGraphicFramePr>
        <p:xfrm>
          <a:off x="2228815" y="2815083"/>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11" name="文本框 10"/>
          <p:cNvSpPr txBox="1"/>
          <p:nvPr/>
        </p:nvSpPr>
        <p:spPr>
          <a:xfrm>
            <a:off x="5490073" y="2926495"/>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FF0000"/>
                </a:solidFill>
                <a:latin typeface="微软雅黑" panose="020B0503020204020204" pitchFamily="34" charset="-122"/>
                <a:ea typeface="微软雅黑" panose="020B0503020204020204" pitchFamily="34" charset="-122"/>
              </a:rPr>
              <a:t>0</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2228815" y="4871884"/>
          <a:ext cx="3680664" cy="472211"/>
        </p:xfrm>
        <a:graphic>
          <a:graphicData uri="http://schemas.openxmlformats.org/drawingml/2006/table">
            <a:tbl>
              <a:tblPr firstRow="1" bandRow="1">
                <a:tableStyleId>{5C22544A-7EE6-4342-B048-85BDC9FD1C3A}</a:tableStyleId>
              </a:tblPr>
              <a:tblGrid>
                <a:gridCol w="460083">
                  <a:extLst>
                    <a:ext uri="{9D8B030D-6E8A-4147-A177-3AD203B41FA5}">
                      <a16:colId xmlns:a16="http://schemas.microsoft.com/office/drawing/2014/main" val="3044174629"/>
                    </a:ext>
                  </a:extLst>
                </a:gridCol>
                <a:gridCol w="460083">
                  <a:extLst>
                    <a:ext uri="{9D8B030D-6E8A-4147-A177-3AD203B41FA5}">
                      <a16:colId xmlns:a16="http://schemas.microsoft.com/office/drawing/2014/main" val="2089325296"/>
                    </a:ext>
                  </a:extLst>
                </a:gridCol>
                <a:gridCol w="460083">
                  <a:extLst>
                    <a:ext uri="{9D8B030D-6E8A-4147-A177-3AD203B41FA5}">
                      <a16:colId xmlns:a16="http://schemas.microsoft.com/office/drawing/2014/main" val="3979609783"/>
                    </a:ext>
                  </a:extLst>
                </a:gridCol>
                <a:gridCol w="460083">
                  <a:extLst>
                    <a:ext uri="{9D8B030D-6E8A-4147-A177-3AD203B41FA5}">
                      <a16:colId xmlns:a16="http://schemas.microsoft.com/office/drawing/2014/main" val="1270467655"/>
                    </a:ext>
                  </a:extLst>
                </a:gridCol>
                <a:gridCol w="460083">
                  <a:extLst>
                    <a:ext uri="{9D8B030D-6E8A-4147-A177-3AD203B41FA5}">
                      <a16:colId xmlns:a16="http://schemas.microsoft.com/office/drawing/2014/main" val="3229848189"/>
                    </a:ext>
                  </a:extLst>
                </a:gridCol>
                <a:gridCol w="460083">
                  <a:extLst>
                    <a:ext uri="{9D8B030D-6E8A-4147-A177-3AD203B41FA5}">
                      <a16:colId xmlns:a16="http://schemas.microsoft.com/office/drawing/2014/main" val="647982207"/>
                    </a:ext>
                  </a:extLst>
                </a:gridCol>
                <a:gridCol w="460083">
                  <a:extLst>
                    <a:ext uri="{9D8B030D-6E8A-4147-A177-3AD203B41FA5}">
                      <a16:colId xmlns:a16="http://schemas.microsoft.com/office/drawing/2014/main" val="614755695"/>
                    </a:ext>
                  </a:extLst>
                </a:gridCol>
                <a:gridCol w="460083">
                  <a:extLst>
                    <a:ext uri="{9D8B030D-6E8A-4147-A177-3AD203B41FA5}">
                      <a16:colId xmlns:a16="http://schemas.microsoft.com/office/drawing/2014/main" val="3059093890"/>
                    </a:ext>
                  </a:extLst>
                </a:gridCol>
              </a:tblGrid>
              <a:tr h="472211">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416494"/>
                  </a:ext>
                </a:extLst>
              </a:tr>
            </a:tbl>
          </a:graphicData>
        </a:graphic>
      </p:graphicFrame>
      <p:sp>
        <p:nvSpPr>
          <p:cNvPr id="14" name="文本框 13"/>
          <p:cNvSpPr txBox="1"/>
          <p:nvPr/>
        </p:nvSpPr>
        <p:spPr>
          <a:xfrm>
            <a:off x="5490073" y="4983296"/>
            <a:ext cx="340262" cy="307264"/>
          </a:xfrm>
          <a:prstGeom prst="rect">
            <a:avLst/>
          </a:prstGeom>
          <a:solidFill>
            <a:schemeClr val="bg1"/>
          </a:solidFill>
        </p:spPr>
        <p:txBody>
          <a:bodyPr wrap="square" rtlCol="0" anchor="ctr">
            <a:spAutoFit/>
          </a:bodyPr>
          <a:lstStyle/>
          <a:p>
            <a:pPr algn="ctr">
              <a:lnSpc>
                <a:spcPts val="1600"/>
              </a:lnSpc>
            </a:pPr>
            <a:r>
              <a:rPr lang="en-US" altLang="zh-CN" sz="2000" dirty="0">
                <a:solidFill>
                  <a:srgbClr val="FF0000"/>
                </a:solidFill>
                <a:latin typeface="微软雅黑" panose="020B0503020204020204" pitchFamily="34" charset="-122"/>
                <a:ea typeface="微软雅黑" panose="020B0503020204020204" pitchFamily="34" charset="-122"/>
              </a:rPr>
              <a:t>1</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a:xfrm>
            <a:off x="799439" y="2046626"/>
            <a:ext cx="10617200" cy="618328"/>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dirty="0"/>
              <a:t>偶校验：保证</a:t>
            </a:r>
            <a:r>
              <a:rPr kumimoji="1" lang="en-US" altLang="zh-CN" dirty="0"/>
              <a:t>1</a:t>
            </a:r>
            <a:r>
              <a:rPr kumimoji="1" lang="zh-CN" altLang="en-US" dirty="0"/>
              <a:t>的个数为偶数个，例如：</a:t>
            </a:r>
            <a:endParaRPr kumimoji="1" lang="en-US" altLang="zh-CN" dirty="0"/>
          </a:p>
        </p:txBody>
      </p:sp>
      <p:sp>
        <p:nvSpPr>
          <p:cNvPr id="17" name="内容占位符 2"/>
          <p:cNvSpPr txBox="1">
            <a:spLocks/>
          </p:cNvSpPr>
          <p:nvPr/>
        </p:nvSpPr>
        <p:spPr>
          <a:xfrm>
            <a:off x="809767" y="4110483"/>
            <a:ext cx="10617200" cy="571710"/>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800"/>
              </a:lnSpc>
            </a:pPr>
            <a:r>
              <a:rPr kumimoji="1" lang="zh-CN" altLang="en-US" dirty="0"/>
              <a:t>奇校验：保证</a:t>
            </a:r>
            <a:r>
              <a:rPr kumimoji="1" lang="en-US" altLang="zh-CN" dirty="0"/>
              <a:t>1</a:t>
            </a:r>
            <a:r>
              <a:rPr kumimoji="1" lang="zh-CN" altLang="en-US" dirty="0"/>
              <a:t>的个数为奇数个，例如：</a:t>
            </a:r>
            <a:endParaRPr kumimoji="1" lang="en-US" altLang="zh-CN" dirty="0"/>
          </a:p>
        </p:txBody>
      </p:sp>
      <p:grpSp>
        <p:nvGrpSpPr>
          <p:cNvPr id="31" name="组合 30"/>
          <p:cNvGrpSpPr/>
          <p:nvPr/>
        </p:nvGrpSpPr>
        <p:grpSpPr>
          <a:xfrm>
            <a:off x="2228814" y="3343933"/>
            <a:ext cx="4156163" cy="781137"/>
            <a:chOff x="2228814" y="3343933"/>
            <a:chExt cx="4156163" cy="781137"/>
          </a:xfrm>
        </p:grpSpPr>
        <p:sp>
          <p:nvSpPr>
            <p:cNvPr id="21" name="右大括号 20"/>
            <p:cNvSpPr/>
            <p:nvPr/>
          </p:nvSpPr>
          <p:spPr>
            <a:xfrm rot="16200000" flipH="1">
              <a:off x="3650532" y="192221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p:cNvSpPr txBox="1"/>
            <p:nvPr/>
          </p:nvSpPr>
          <p:spPr>
            <a:xfrm>
              <a:off x="3126011" y="3724262"/>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数据位</a:t>
              </a:r>
            </a:p>
          </p:txBody>
        </p:sp>
        <p:cxnSp>
          <p:nvCxnSpPr>
            <p:cNvPr id="26" name="直接箭头连接符 25"/>
            <p:cNvCxnSpPr/>
            <p:nvPr/>
          </p:nvCxnSpPr>
          <p:spPr>
            <a:xfrm flipV="1">
              <a:off x="5660204" y="3343933"/>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935431" y="3724960"/>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校验位</a:t>
              </a:r>
            </a:p>
          </p:txBody>
        </p:sp>
      </p:grpSp>
      <p:grpSp>
        <p:nvGrpSpPr>
          <p:cNvPr id="32" name="组合 31"/>
          <p:cNvGrpSpPr/>
          <p:nvPr/>
        </p:nvGrpSpPr>
        <p:grpSpPr>
          <a:xfrm>
            <a:off x="2269758" y="5389018"/>
            <a:ext cx="4115219" cy="793532"/>
            <a:chOff x="2269758" y="5389018"/>
            <a:chExt cx="4115219" cy="793532"/>
          </a:xfrm>
        </p:grpSpPr>
        <p:sp>
          <p:nvSpPr>
            <p:cNvPr id="18" name="右大括号 17"/>
            <p:cNvSpPr/>
            <p:nvPr/>
          </p:nvSpPr>
          <p:spPr>
            <a:xfrm rot="16200000" flipH="1">
              <a:off x="3691476" y="3980056"/>
              <a:ext cx="318616" cy="3162051"/>
            </a:xfrm>
            <a:prstGeom prst="rightBrace">
              <a:avLst>
                <a:gd name="adj1" fmla="val 31916"/>
                <a:gd name="adj2" fmla="val 51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3166955" y="5782440"/>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数据位</a:t>
              </a:r>
            </a:p>
          </p:txBody>
        </p:sp>
        <p:cxnSp>
          <p:nvCxnSpPr>
            <p:cNvPr id="29" name="直接箭头连接符 28"/>
            <p:cNvCxnSpPr/>
            <p:nvPr/>
          </p:nvCxnSpPr>
          <p:spPr>
            <a:xfrm flipV="1">
              <a:off x="5660204" y="5389018"/>
              <a:ext cx="0" cy="318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935431" y="5770045"/>
              <a:ext cx="1449546"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校验位</a:t>
              </a:r>
            </a:p>
          </p:txBody>
        </p:sp>
      </p:grpSp>
      <p:sp>
        <p:nvSpPr>
          <p:cNvPr id="33" name="文本框 32"/>
          <p:cNvSpPr txBox="1"/>
          <p:nvPr/>
        </p:nvSpPr>
        <p:spPr>
          <a:xfrm>
            <a:off x="7707110" y="3311778"/>
            <a:ext cx="3844542" cy="1027333"/>
          </a:xfrm>
          <a:prstGeom prst="rect">
            <a:avLst/>
          </a:prstGeom>
          <a:noFill/>
          <a:ln>
            <a:solidFill>
              <a:srgbClr val="00B0F0"/>
            </a:solidFill>
          </a:ln>
        </p:spPr>
        <p:txBody>
          <a:bodyPr wrap="square" rtlCol="0" anchor="ctr">
            <a:spAutoFit/>
          </a:bodyPr>
          <a:lstStyle/>
          <a:p>
            <a:pPr algn="ctr">
              <a:lnSpc>
                <a:spcPts val="3800"/>
              </a:lnSpc>
            </a:pPr>
            <a:r>
              <a:rPr lang="zh-CN" altLang="en-US" sz="2400" dirty="0">
                <a:solidFill>
                  <a:srgbClr val="C00000"/>
                </a:solidFill>
              </a:rPr>
              <a:t>考虑二维奇偶校验，是否可以进行纠错？</a:t>
            </a:r>
            <a:endParaRPr lang="en-US" altLang="zh-CN" sz="2400" dirty="0">
              <a:solidFill>
                <a:srgbClr val="C00000"/>
              </a:solidFill>
            </a:endParaRPr>
          </a:p>
        </p:txBody>
      </p:sp>
    </p:spTree>
    <p:extLst>
      <p:ext uri="{BB962C8B-B14F-4D97-AF65-F5344CB8AC3E}">
        <p14:creationId xmlns:p14="http://schemas.microsoft.com/office/powerpoint/2010/main" val="34880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circle(in)">
                                      <p:cBhvr>
                                        <p:cTn id="3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p:bldP spid="17" grpId="0"/>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宋体" panose="02010600030101010101" pitchFamily="2" charset="-122"/>
              </a:rPr>
              <a:t>典型检错码</a:t>
            </a:r>
            <a:r>
              <a:rPr kumimoji="1" lang="en-US" altLang="zh-CN" sz="3200" dirty="0">
                <a:solidFill>
                  <a:schemeClr val="accent1">
                    <a:lumMod val="75000"/>
                  </a:schemeClr>
                </a:solidFill>
              </a:rPr>
              <a:t>—</a:t>
            </a:r>
            <a:r>
              <a:rPr kumimoji="1" lang="zh-CN" altLang="en-US" sz="3200" dirty="0">
                <a:solidFill>
                  <a:schemeClr val="accent1">
                    <a:lumMod val="75000"/>
                  </a:schemeClr>
                </a:solidFill>
              </a:rPr>
              <a:t>校验和</a:t>
            </a:r>
          </a:p>
        </p:txBody>
      </p:sp>
      <p:sp>
        <p:nvSpPr>
          <p:cNvPr id="3" name="内容占位符 2"/>
          <p:cNvSpPr>
            <a:spLocks noGrp="1"/>
          </p:cNvSpPr>
          <p:nvPr>
            <p:ph idx="1"/>
          </p:nvPr>
        </p:nvSpPr>
        <p:spPr>
          <a:xfrm>
            <a:off x="838200" y="1275680"/>
            <a:ext cx="10591800" cy="687668"/>
          </a:xfrm>
        </p:spPr>
        <p:txBody>
          <a:bodyPr>
            <a:normAutofit/>
          </a:bodyPr>
          <a:lstStyle/>
          <a:p>
            <a:pPr>
              <a:lnSpc>
                <a:spcPct val="150000"/>
              </a:lnSpc>
            </a:pPr>
            <a:r>
              <a:rPr kumimoji="1" lang="en-US" altLang="zh-CN" dirty="0"/>
              <a:t>TCP/IP</a:t>
            </a:r>
            <a:r>
              <a:rPr kumimoji="1" lang="zh-CN" altLang="en-US" dirty="0"/>
              <a:t>体系中主要采用的校验方法</a:t>
            </a:r>
            <a:endParaRPr kumimoji="1" lang="en-US" altLang="zh-CN"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51654"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pSp>
        <p:nvGrpSpPr>
          <p:cNvPr id="4" name="组合 3"/>
          <p:cNvGrpSpPr/>
          <p:nvPr/>
        </p:nvGrpSpPr>
        <p:grpSpPr>
          <a:xfrm>
            <a:off x="961542" y="3669534"/>
            <a:ext cx="4306081" cy="2369880"/>
            <a:chOff x="2744714" y="3986470"/>
            <a:chExt cx="4306081" cy="2369880"/>
          </a:xfrm>
        </p:grpSpPr>
        <p:sp>
          <p:nvSpPr>
            <p:cNvPr id="7" name="Text Box 4">
              <a:extLst>
                <a:ext uri="{FF2B5EF4-FFF2-40B4-BE49-F238E27FC236}">
                  <a16:creationId xmlns:a16="http://schemas.microsoft.com/office/drawing/2014/main" id="{9B174DB8-1FC8-4F43-94D7-56E51904FE8D}"/>
                </a:ext>
              </a:extLst>
            </p:cNvPr>
            <p:cNvSpPr txBox="1">
              <a:spLocks noChangeArrowheads="1"/>
            </p:cNvSpPr>
            <p:nvPr/>
          </p:nvSpPr>
          <p:spPr bwMode="auto">
            <a:xfrm>
              <a:off x="2820914" y="3986470"/>
              <a:ext cx="4229881" cy="23698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1 1 1 0 0 1 1 0 0 1 1 0 0 1 1 0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1 1 0 1 0 1 0 1 0 1 0 1 0 1 0 1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latin typeface="微软雅黑" panose="020B0503020204020204" pitchFamily="34" charset="-122"/>
                  <a:ea typeface="微软雅黑" panose="020B0503020204020204" pitchFamily="34" charset="-122"/>
                </a:rPr>
                <a:t>1  1 0 1 1 1 0 1 1 1 0 1 1 1 0 1 1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1 0 1 1 1 0 1 1 1 0 1 1 1 1 0 0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a:t>
              </a:r>
              <a:r>
                <a:rPr lang="en-US" sz="2000" b="1" dirty="0">
                  <a:solidFill>
                    <a:srgbClr val="C00000"/>
                  </a:solidFill>
                  <a:latin typeface="微软雅黑" panose="020B0503020204020204" pitchFamily="34" charset="-122"/>
                  <a:ea typeface="微软雅黑" panose="020B0503020204020204" pitchFamily="34" charset="-122"/>
                </a:rPr>
                <a:t>0 1 0 0 0 1 0 0 0 1 0 0 0 0 1 1</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8" name="Line 5">
              <a:extLst>
                <a:ext uri="{FF2B5EF4-FFF2-40B4-BE49-F238E27FC236}">
                  <a16:creationId xmlns:a16="http://schemas.microsoft.com/office/drawing/2014/main" id="{6B7A5157-C9C5-4E69-8774-15BDEE99D5F1}"/>
                </a:ext>
              </a:extLst>
            </p:cNvPr>
            <p:cNvSpPr>
              <a:spLocks noChangeShapeType="1"/>
            </p:cNvSpPr>
            <p:nvPr/>
          </p:nvSpPr>
          <p:spPr bwMode="auto">
            <a:xfrm flipH="1">
              <a:off x="2744714" y="4813558"/>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9" name="Oval 6">
              <a:extLst>
                <a:ext uri="{FF2B5EF4-FFF2-40B4-BE49-F238E27FC236}">
                  <a16:creationId xmlns:a16="http://schemas.microsoft.com/office/drawing/2014/main" id="{C349E8C1-FB8C-4DD2-937E-921290DDF5A3}"/>
                </a:ext>
              </a:extLst>
            </p:cNvPr>
            <p:cNvSpPr>
              <a:spLocks noChangeArrowheads="1"/>
            </p:cNvSpPr>
            <p:nvPr/>
          </p:nvSpPr>
          <p:spPr bwMode="auto">
            <a:xfrm>
              <a:off x="2820913" y="4989770"/>
              <a:ext cx="309415"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0" name="Line 10">
              <a:extLst>
                <a:ext uri="{FF2B5EF4-FFF2-40B4-BE49-F238E27FC236}">
                  <a16:creationId xmlns:a16="http://schemas.microsoft.com/office/drawing/2014/main" id="{C0DA2F60-A56E-43BE-9FFD-D3F55F76073C}"/>
                </a:ext>
              </a:extLst>
            </p:cNvPr>
            <p:cNvSpPr>
              <a:spLocks noChangeShapeType="1"/>
            </p:cNvSpPr>
            <p:nvPr/>
          </p:nvSpPr>
          <p:spPr bwMode="auto">
            <a:xfrm flipH="1">
              <a:off x="2744714" y="5532695"/>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1" name="Freeform 11">
              <a:extLst>
                <a:ext uri="{FF2B5EF4-FFF2-40B4-BE49-F238E27FC236}">
                  <a16:creationId xmlns:a16="http://schemas.microsoft.com/office/drawing/2014/main" id="{6818F98D-5E8C-4EBE-BF6A-BCEDC9012BFB}"/>
                </a:ext>
              </a:extLst>
            </p:cNvPr>
            <p:cNvSpPr>
              <a:spLocks/>
            </p:cNvSpPr>
            <p:nvPr/>
          </p:nvSpPr>
          <p:spPr bwMode="auto">
            <a:xfrm>
              <a:off x="2982839" y="5296159"/>
              <a:ext cx="3836602" cy="76786"/>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12"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5"/>
          <p:cNvSpPr/>
          <p:nvPr/>
        </p:nvSpPr>
        <p:spPr>
          <a:xfrm>
            <a:off x="1215412" y="2143428"/>
            <a:ext cx="3953059" cy="1287981"/>
          </a:xfrm>
          <a:prstGeom prst="rect">
            <a:avLst/>
          </a:prstGeom>
          <a:ln>
            <a:solidFill>
              <a:schemeClr val="accent1"/>
            </a:solidFill>
          </a:ln>
        </p:spPr>
        <p:txBody>
          <a:bodyPr wrap="square">
            <a:spAutoFit/>
          </a:bodyPr>
          <a:lstStyle/>
          <a:p>
            <a:pPr>
              <a:lnSpc>
                <a:spcPts val="3200"/>
              </a:lnSpc>
            </a:pPr>
            <a:r>
              <a:rPr lang="zh-CN" altLang="en-US" sz="2200" dirty="0">
                <a:solidFill>
                  <a:srgbClr val="C00000"/>
                </a:solidFill>
                <a:latin typeface="Microsoft YaHei" charset="0"/>
                <a:ea typeface="Microsoft YaHei" charset="0"/>
                <a:cs typeface="Microsoft YaHei" charset="0"/>
              </a:rPr>
              <a:t>发送方</a:t>
            </a:r>
            <a:r>
              <a:rPr lang="zh-CN" altLang="en-US" sz="2200" dirty="0">
                <a:latin typeface="Microsoft YaHei" charset="0"/>
                <a:ea typeface="Microsoft YaHei" charset="0"/>
                <a:cs typeface="Microsoft YaHei" charset="0"/>
              </a:rPr>
              <a:t>：进行 </a:t>
            </a:r>
            <a:r>
              <a:rPr lang="en-US" altLang="zh-CN" sz="2200" dirty="0">
                <a:latin typeface="Microsoft YaHei" charset="0"/>
                <a:ea typeface="Microsoft YaHei" charset="0"/>
                <a:cs typeface="Microsoft YaHei" charset="0"/>
              </a:rPr>
              <a:t>16 </a:t>
            </a:r>
            <a:r>
              <a:rPr lang="zh-CN" altLang="en-US" sz="2200" dirty="0">
                <a:latin typeface="Microsoft YaHei" charset="0"/>
                <a:ea typeface="Microsoft YaHei" charset="0"/>
                <a:cs typeface="Microsoft YaHei" charset="0"/>
              </a:rPr>
              <a:t>位二进制补码求和运算，计算结果取反，随数据一同发送</a:t>
            </a:r>
            <a:endParaRPr lang="en-US" altLang="zh-CN" sz="2200" dirty="0">
              <a:latin typeface="Microsoft YaHei" charset="0"/>
              <a:ea typeface="Microsoft YaHei" charset="0"/>
              <a:cs typeface="Microsoft YaHei" charset="0"/>
            </a:endParaRPr>
          </a:p>
        </p:txBody>
      </p:sp>
      <p:sp>
        <p:nvSpPr>
          <p:cNvPr id="13" name="矩形 12"/>
          <p:cNvSpPr/>
          <p:nvPr/>
        </p:nvSpPr>
        <p:spPr>
          <a:xfrm>
            <a:off x="6872231" y="2121989"/>
            <a:ext cx="3924300" cy="1323439"/>
          </a:xfrm>
          <a:prstGeom prst="rect">
            <a:avLst/>
          </a:prstGeom>
          <a:ln>
            <a:solidFill>
              <a:schemeClr val="accent1"/>
            </a:solidFill>
          </a:ln>
        </p:spPr>
        <p:txBody>
          <a:bodyPr wrap="square">
            <a:spAutoFit/>
          </a:bodyPr>
          <a:lstStyle/>
          <a:p>
            <a:pPr>
              <a:lnSpc>
                <a:spcPts val="3200"/>
              </a:lnSpc>
            </a:pPr>
            <a:r>
              <a:rPr lang="zh-CN" altLang="en-US" sz="2200" dirty="0">
                <a:solidFill>
                  <a:srgbClr val="C00000"/>
                </a:solidFill>
                <a:latin typeface="Microsoft YaHei" charset="0"/>
                <a:ea typeface="Microsoft YaHei" charset="0"/>
                <a:cs typeface="Microsoft YaHei" charset="0"/>
              </a:rPr>
              <a:t>接收方</a:t>
            </a:r>
            <a:r>
              <a:rPr lang="zh-CN" altLang="en-US" sz="2200" dirty="0">
                <a:latin typeface="Microsoft YaHei" charset="0"/>
                <a:ea typeface="Microsoft YaHei" charset="0"/>
                <a:cs typeface="Microsoft YaHei" charset="0"/>
              </a:rPr>
              <a:t>：进行 </a:t>
            </a:r>
            <a:r>
              <a:rPr lang="en-US" altLang="zh-CN" sz="2200" dirty="0">
                <a:latin typeface="Microsoft YaHei" charset="0"/>
                <a:ea typeface="Microsoft YaHei" charset="0"/>
                <a:cs typeface="Microsoft YaHei" charset="0"/>
              </a:rPr>
              <a:t>16 </a:t>
            </a:r>
            <a:r>
              <a:rPr lang="zh-CN" altLang="en-US" sz="2200" dirty="0">
                <a:latin typeface="Microsoft YaHei" charset="0"/>
                <a:ea typeface="Microsoft YaHei" charset="0"/>
                <a:cs typeface="Microsoft YaHei" charset="0"/>
              </a:rPr>
              <a:t>位二进制补码求和运算（包含校验和），结果非全</a:t>
            </a:r>
            <a:r>
              <a:rPr lang="en-US" altLang="zh-CN" sz="2200" dirty="0">
                <a:latin typeface="Microsoft YaHei" charset="0"/>
                <a:ea typeface="Microsoft YaHei" charset="0"/>
                <a:cs typeface="Microsoft YaHei" charset="0"/>
              </a:rPr>
              <a:t>1</a:t>
            </a:r>
            <a:r>
              <a:rPr lang="zh-CN" altLang="en-US" sz="2200" dirty="0">
                <a:latin typeface="Microsoft YaHei" charset="0"/>
                <a:ea typeface="Microsoft YaHei" charset="0"/>
                <a:cs typeface="Microsoft YaHei" charset="0"/>
              </a:rPr>
              <a:t>，则检测到错误</a:t>
            </a:r>
            <a:endParaRPr lang="en-US" altLang="zh-CN" sz="2200" dirty="0">
              <a:latin typeface="Microsoft YaHei" charset="0"/>
              <a:ea typeface="Microsoft YaHei" charset="0"/>
              <a:cs typeface="Microsoft YaHei" charset="0"/>
            </a:endParaRPr>
          </a:p>
        </p:txBody>
      </p:sp>
      <p:sp>
        <p:nvSpPr>
          <p:cNvPr id="14" name="文本框 13"/>
          <p:cNvSpPr txBox="1"/>
          <p:nvPr/>
        </p:nvSpPr>
        <p:spPr>
          <a:xfrm>
            <a:off x="226764" y="5559701"/>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校验和</a:t>
            </a:r>
          </a:p>
        </p:txBody>
      </p:sp>
      <p:sp>
        <p:nvSpPr>
          <p:cNvPr id="15" name="文本框 14"/>
          <p:cNvSpPr txBox="1"/>
          <p:nvPr/>
        </p:nvSpPr>
        <p:spPr>
          <a:xfrm>
            <a:off x="226764" y="3837041"/>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数据</a:t>
            </a:r>
          </a:p>
        </p:txBody>
      </p:sp>
      <p:grpSp>
        <p:nvGrpSpPr>
          <p:cNvPr id="16" name="组合 15"/>
          <p:cNvGrpSpPr/>
          <p:nvPr/>
        </p:nvGrpSpPr>
        <p:grpSpPr>
          <a:xfrm>
            <a:off x="6490450" y="3693915"/>
            <a:ext cx="4306081" cy="2693045"/>
            <a:chOff x="2744714" y="3986470"/>
            <a:chExt cx="4306081" cy="2693045"/>
          </a:xfrm>
        </p:grpSpPr>
        <p:sp>
          <p:nvSpPr>
            <p:cNvPr id="17" name="Text Box 4">
              <a:extLst>
                <a:ext uri="{FF2B5EF4-FFF2-40B4-BE49-F238E27FC236}">
                  <a16:creationId xmlns:a16="http://schemas.microsoft.com/office/drawing/2014/main" id="{9B174DB8-1FC8-4F43-94D7-56E51904FE8D}"/>
                </a:ext>
              </a:extLst>
            </p:cNvPr>
            <p:cNvSpPr txBox="1">
              <a:spLocks noChangeArrowheads="1"/>
            </p:cNvSpPr>
            <p:nvPr/>
          </p:nvSpPr>
          <p:spPr bwMode="auto">
            <a:xfrm>
              <a:off x="2820914" y="3986470"/>
              <a:ext cx="4229881" cy="26930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1 1 1 0 0 1 1 0 0 1 1 0 0 1 1 0</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1 1 0 1 0 1 0 1 0 1 0 1 0 1 0 1</a:t>
              </a:r>
            </a:p>
            <a:p>
              <a:pPr algn="l">
                <a:lnSpc>
                  <a:spcPct val="120000"/>
                </a:lnSpc>
                <a:defRPr/>
              </a:pPr>
              <a:endParaRPr lang="en-US" sz="2000" b="1" dirty="0">
                <a:latin typeface="微软雅黑" panose="020B0503020204020204" pitchFamily="34" charset="-122"/>
                <a:ea typeface="微软雅黑" panose="020B0503020204020204" pitchFamily="34" charset="-122"/>
              </a:endParaRPr>
            </a:p>
            <a:p>
              <a:pPr algn="l">
                <a:defRPr/>
              </a:pPr>
              <a:r>
                <a:rPr lang="en-US" sz="2000" b="1" dirty="0">
                  <a:latin typeface="微软雅黑" panose="020B0503020204020204" pitchFamily="34" charset="-122"/>
                  <a:ea typeface="微软雅黑" panose="020B0503020204020204" pitchFamily="34" charset="-122"/>
                </a:rPr>
                <a:t>1  1 0 1 1 1 0 1 1 1 0 1 1 1 0 1 1</a:t>
              </a:r>
            </a:p>
            <a:p>
              <a:pPr>
                <a:spcBef>
                  <a:spcPts val="1800"/>
                </a:spcBef>
                <a:defRPr/>
              </a:pPr>
              <a:r>
                <a:rPr lang="en-US" sz="2000" b="1" dirty="0">
                  <a:solidFill>
                    <a:schemeClr val="bg1"/>
                  </a:solidFill>
                  <a:latin typeface="微软雅黑" panose="020B0503020204020204" pitchFamily="34" charset="-122"/>
                  <a:ea typeface="微软雅黑" panose="020B0503020204020204" pitchFamily="34" charset="-122"/>
                </a:rPr>
                <a:t>1</a:t>
              </a:r>
              <a:r>
                <a:rPr lang="en-US" sz="2000" b="1"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0 1 0 0 0 1 0 0 0 1 0 0 0 0 1 1</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l">
                <a:spcBef>
                  <a:spcPts val="1200"/>
                </a:spcBef>
                <a:defRPr/>
              </a:pPr>
              <a:r>
                <a:rPr lang="en-US" sz="2000" b="1" dirty="0">
                  <a:latin typeface="微软雅黑" panose="020B0503020204020204" pitchFamily="34" charset="-122"/>
                  <a:ea typeface="微软雅黑" panose="020B0503020204020204" pitchFamily="34" charset="-122"/>
                </a:rPr>
                <a:t>    </a:t>
              </a:r>
              <a:r>
                <a:rPr lang="en-US" sz="2000" b="1" dirty="0">
                  <a:solidFill>
                    <a:srgbClr val="6600FF"/>
                  </a:solidFill>
                  <a:latin typeface="微软雅黑" panose="020B0503020204020204" pitchFamily="34" charset="-122"/>
                  <a:ea typeface="微软雅黑" panose="020B0503020204020204" pitchFamily="34" charset="-122"/>
                </a:rPr>
                <a:t>1 1 1 1 1 1 1 1 1 1 1 1 1 1 1 1</a:t>
              </a:r>
            </a:p>
            <a:p>
              <a:pPr algn="l">
                <a:defRPr/>
              </a:pPr>
              <a:r>
                <a:rPr lang="en-US" sz="2000" b="1" dirty="0">
                  <a:solidFill>
                    <a:schemeClr val="bg1"/>
                  </a:solidFill>
                  <a:latin typeface="微软雅黑" panose="020B0503020204020204" pitchFamily="34" charset="-122"/>
                  <a:ea typeface="微软雅黑" panose="020B0503020204020204" pitchFamily="34" charset="-122"/>
                </a:rPr>
                <a:t>1</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18" name="Line 5">
              <a:extLst>
                <a:ext uri="{FF2B5EF4-FFF2-40B4-BE49-F238E27FC236}">
                  <a16:creationId xmlns:a16="http://schemas.microsoft.com/office/drawing/2014/main" id="{6B7A5157-C9C5-4E69-8774-15BDEE99D5F1}"/>
                </a:ext>
              </a:extLst>
            </p:cNvPr>
            <p:cNvSpPr>
              <a:spLocks noChangeShapeType="1"/>
            </p:cNvSpPr>
            <p:nvPr/>
          </p:nvSpPr>
          <p:spPr bwMode="auto">
            <a:xfrm flipH="1">
              <a:off x="2744714" y="4813558"/>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19" name="Oval 6">
              <a:extLst>
                <a:ext uri="{FF2B5EF4-FFF2-40B4-BE49-F238E27FC236}">
                  <a16:creationId xmlns:a16="http://schemas.microsoft.com/office/drawing/2014/main" id="{C349E8C1-FB8C-4DD2-937E-921290DDF5A3}"/>
                </a:ext>
              </a:extLst>
            </p:cNvPr>
            <p:cNvSpPr>
              <a:spLocks noChangeArrowheads="1"/>
            </p:cNvSpPr>
            <p:nvPr/>
          </p:nvSpPr>
          <p:spPr bwMode="auto">
            <a:xfrm>
              <a:off x="2820913" y="4989770"/>
              <a:ext cx="309415"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21" name="Freeform 11">
              <a:extLst>
                <a:ext uri="{FF2B5EF4-FFF2-40B4-BE49-F238E27FC236}">
                  <a16:creationId xmlns:a16="http://schemas.microsoft.com/office/drawing/2014/main" id="{6818F98D-5E8C-4EBE-BF6A-BCEDC9012BFB}"/>
                </a:ext>
              </a:extLst>
            </p:cNvPr>
            <p:cNvSpPr>
              <a:spLocks/>
            </p:cNvSpPr>
            <p:nvPr/>
          </p:nvSpPr>
          <p:spPr bwMode="auto">
            <a:xfrm>
              <a:off x="2982839" y="5296159"/>
              <a:ext cx="3836602" cy="76786"/>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sp>
        <p:nvSpPr>
          <p:cNvPr id="22" name="Line 5">
            <a:extLst>
              <a:ext uri="{FF2B5EF4-FFF2-40B4-BE49-F238E27FC236}">
                <a16:creationId xmlns:a16="http://schemas.microsoft.com/office/drawing/2014/main" id="{6B7A5157-C9C5-4E69-8774-15BDEE99D5F1}"/>
              </a:ext>
            </a:extLst>
          </p:cNvPr>
          <p:cNvSpPr>
            <a:spLocks noChangeShapeType="1"/>
          </p:cNvSpPr>
          <p:nvPr/>
        </p:nvSpPr>
        <p:spPr bwMode="auto">
          <a:xfrm flipH="1">
            <a:off x="6507135" y="5537667"/>
            <a:ext cx="4206929"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10714064" y="3866763"/>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数据</a:t>
            </a:r>
          </a:p>
        </p:txBody>
      </p:sp>
      <p:sp>
        <p:nvSpPr>
          <p:cNvPr id="24" name="文本框 23"/>
          <p:cNvSpPr txBox="1"/>
          <p:nvPr/>
        </p:nvSpPr>
        <p:spPr>
          <a:xfrm>
            <a:off x="10714064" y="5128814"/>
            <a:ext cx="1222872" cy="430887"/>
          </a:xfrm>
          <a:prstGeom prst="rect">
            <a:avLst/>
          </a:prstGeom>
          <a:noFill/>
        </p:spPr>
        <p:txBody>
          <a:bodyPr wrap="square" rtlCol="0">
            <a:spAutoFit/>
          </a:bodyPr>
          <a:lstStyle/>
          <a:p>
            <a:pPr algn="ctr"/>
            <a:r>
              <a:rPr lang="zh-CN" altLang="en-US" sz="2200" dirty="0">
                <a:solidFill>
                  <a:schemeClr val="accent1">
                    <a:lumMod val="75000"/>
                  </a:schemeClr>
                </a:solidFill>
                <a:latin typeface="微软雅黑" panose="020B0503020204020204" pitchFamily="34" charset="-122"/>
                <a:ea typeface="微软雅黑" panose="020B0503020204020204" pitchFamily="34" charset="-122"/>
              </a:rPr>
              <a:t>校验和</a:t>
            </a:r>
          </a:p>
        </p:txBody>
      </p:sp>
      <p:sp>
        <p:nvSpPr>
          <p:cNvPr id="28" name="圆角矩形标注 27"/>
          <p:cNvSpPr/>
          <p:nvPr/>
        </p:nvSpPr>
        <p:spPr>
          <a:xfrm>
            <a:off x="5211573" y="6185705"/>
            <a:ext cx="1905320" cy="512642"/>
          </a:xfrm>
          <a:prstGeom prst="wedgeRoundRectCallout">
            <a:avLst>
              <a:gd name="adj1" fmla="val 56567"/>
              <a:gd name="adj2" fmla="val -9417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9" name="文本框 28"/>
          <p:cNvSpPr txBox="1"/>
          <p:nvPr/>
        </p:nvSpPr>
        <p:spPr>
          <a:xfrm>
            <a:off x="5211573" y="6227977"/>
            <a:ext cx="1905321" cy="430887"/>
          </a:xfrm>
          <a:prstGeom prst="rect">
            <a:avLst/>
          </a:prstGeom>
          <a:noFill/>
        </p:spPr>
        <p:txBody>
          <a:bodyPr wrap="square" rtlCol="0">
            <a:spAutoFit/>
          </a:bodyPr>
          <a:lstStyle/>
          <a:p>
            <a:pPr algn="ctr"/>
            <a:r>
              <a:rPr lang="zh-CN" altLang="en-US" sz="2200" dirty="0">
                <a:solidFill>
                  <a:srgbClr val="C00000"/>
                </a:solidFill>
                <a:latin typeface="微软雅黑" panose="020B0503020204020204" pitchFamily="34" charset="-122"/>
                <a:ea typeface="微软雅黑" panose="020B0503020204020204" pitchFamily="34" charset="-122"/>
              </a:rPr>
              <a:t>未检测到错误</a:t>
            </a:r>
          </a:p>
        </p:txBody>
      </p:sp>
    </p:spTree>
    <p:extLst>
      <p:ext uri="{BB962C8B-B14F-4D97-AF65-F5344CB8AC3E}">
        <p14:creationId xmlns:p14="http://schemas.microsoft.com/office/powerpoint/2010/main" val="1287155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典型检错码</a:t>
            </a:r>
            <a:r>
              <a:rPr kumimoji="1" lang="en-US" altLang="zh-CN" sz="3200" dirty="0">
                <a:solidFill>
                  <a:schemeClr val="accent1">
                    <a:lumMod val="75000"/>
                  </a:schemeClr>
                </a:solidFill>
              </a:rPr>
              <a:t>—</a:t>
            </a:r>
            <a:r>
              <a:rPr kumimoji="1" lang="zh-CN" altLang="en-US" sz="3200" dirty="0">
                <a:solidFill>
                  <a:schemeClr val="accent1">
                    <a:lumMod val="75000"/>
                  </a:schemeClr>
                </a:solidFill>
              </a:rPr>
              <a:t>循环冗余校验</a:t>
            </a:r>
            <a:r>
              <a:rPr kumimoji="1" lang="en-US" altLang="zh-CN" sz="3200" dirty="0">
                <a:solidFill>
                  <a:schemeClr val="accent1">
                    <a:lumMod val="75000"/>
                  </a:schemeClr>
                </a:solidFill>
              </a:rPr>
              <a:t>CRC</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613611" y="1313922"/>
            <a:ext cx="7496682" cy="5051093"/>
          </a:xfrm>
        </p:spPr>
        <p:txBody>
          <a:bodyPr>
            <a:normAutofit lnSpcReduction="10000"/>
          </a:bodyPr>
          <a:lstStyle/>
          <a:p>
            <a:pPr>
              <a:lnSpc>
                <a:spcPct val="150000"/>
              </a:lnSpc>
            </a:pPr>
            <a:r>
              <a:rPr kumimoji="1" lang="en-US" altLang="zh-CN" dirty="0">
                <a:latin typeface="微软雅黑" panose="020B0503020204020204" pitchFamily="34" charset="-122"/>
                <a:ea typeface="微软雅黑" panose="020B0503020204020204" pitchFamily="34" charset="-122"/>
              </a:rPr>
              <a:t>CRC</a:t>
            </a:r>
            <a:r>
              <a:rPr kumimoji="1" lang="zh-CN" altLang="en-US" dirty="0">
                <a:latin typeface="微软雅黑" panose="020B0503020204020204" pitchFamily="34" charset="-122"/>
                <a:ea typeface="微软雅黑" panose="020B0503020204020204" pitchFamily="34" charset="-122"/>
              </a:rPr>
              <a:t>校验码计算方法</a:t>
            </a: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设原始数据</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k</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位二进制位模式</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如果要产生</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校验码，事先选定一个</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位二进制位模式</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G (</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称为生成多项式，收发双方提前商定</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的最高位为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p>
          <a:p>
            <a:pPr lvl="1">
              <a:lnSpc>
                <a:spcPct val="15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将原始数据</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乘以</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aseline="30000" dirty="0">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（相当于在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后面添加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），产生</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k+n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位二进制位模式，用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对该位模式做模</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除，得到余数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位，不足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位前面用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补齐）即为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校验码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51654"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12" name="矩形 11">
            <a:extLst>
              <a:ext uri="{FF2B5EF4-FFF2-40B4-BE49-F238E27FC236}">
                <a16:creationId xmlns:a16="http://schemas.microsoft.com/office/drawing/2014/main" id="{9858CA14-BFA2-4FCA-8EAC-ABDC8ED0A8E2}"/>
              </a:ext>
            </a:extLst>
          </p:cNvPr>
          <p:cNvSpPr/>
          <p:nvPr/>
        </p:nvSpPr>
        <p:spPr>
          <a:xfrm>
            <a:off x="8451310" y="1842951"/>
            <a:ext cx="2332892" cy="2996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原始数据</a:t>
            </a:r>
            <a:r>
              <a:rPr lang="en-US" altLang="zh-CN" sz="1400" b="1" dirty="0">
                <a:solidFill>
                  <a:schemeClr val="tx1"/>
                </a:solidFill>
                <a:latin typeface="微软雅黑" pitchFamily="34" charset="-122"/>
                <a:ea typeface="微软雅黑" pitchFamily="34" charset="-122"/>
              </a:rPr>
              <a:t>D</a:t>
            </a:r>
            <a:endParaRPr lang="zh-CN" altLang="en-US" sz="1400" b="1" dirty="0">
              <a:solidFill>
                <a:schemeClr val="tx1"/>
              </a:solidFill>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06692ED2-DA8B-44B2-84C0-7B27FDF38CA5}"/>
              </a:ext>
            </a:extLst>
          </p:cNvPr>
          <p:cNvSpPr/>
          <p:nvPr/>
        </p:nvSpPr>
        <p:spPr>
          <a:xfrm>
            <a:off x="10784200" y="1842951"/>
            <a:ext cx="1184033" cy="29969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 </a:t>
            </a:r>
            <a:r>
              <a:rPr lang="zh-CN" altLang="en-US" sz="1400" b="1" dirty="0">
                <a:solidFill>
                  <a:schemeClr val="tx1"/>
                </a:solidFill>
                <a:latin typeface="微软雅黑" pitchFamily="34" charset="-122"/>
                <a:ea typeface="微软雅黑" pitchFamily="34" charset="-122"/>
              </a:rPr>
              <a:t>校验码</a:t>
            </a:r>
            <a:endParaRPr lang="zh-CN" altLang="en-US" sz="1400" b="1" dirty="0">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1FBFB15D-FA0D-40FE-B781-ABCDAD506135}"/>
              </a:ext>
            </a:extLst>
          </p:cNvPr>
          <p:cNvSpPr/>
          <p:nvPr/>
        </p:nvSpPr>
        <p:spPr>
          <a:xfrm>
            <a:off x="8451310" y="2769075"/>
            <a:ext cx="3516922" cy="2996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发送数据</a:t>
            </a:r>
          </a:p>
        </p:txBody>
      </p:sp>
      <p:sp>
        <p:nvSpPr>
          <p:cNvPr id="15" name="矩形 14">
            <a:extLst>
              <a:ext uri="{FF2B5EF4-FFF2-40B4-BE49-F238E27FC236}">
                <a16:creationId xmlns:a16="http://schemas.microsoft.com/office/drawing/2014/main" id="{3DA4ABF0-5381-407F-849B-1445ED7D26BA}"/>
              </a:ext>
            </a:extLst>
          </p:cNvPr>
          <p:cNvSpPr/>
          <p:nvPr/>
        </p:nvSpPr>
        <p:spPr>
          <a:xfrm>
            <a:off x="9350241" y="1568241"/>
            <a:ext cx="47641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16" name="矩形 15">
            <a:extLst>
              <a:ext uri="{FF2B5EF4-FFF2-40B4-BE49-F238E27FC236}">
                <a16:creationId xmlns:a16="http://schemas.microsoft.com/office/drawing/2014/main" id="{25850685-C134-4B22-8B5C-4BBD70CC33A9}"/>
              </a:ext>
            </a:extLst>
          </p:cNvPr>
          <p:cNvSpPr/>
          <p:nvPr/>
        </p:nvSpPr>
        <p:spPr>
          <a:xfrm>
            <a:off x="11092970" y="1568241"/>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17" name="下箭头 16">
            <a:extLst>
              <a:ext uri="{FF2B5EF4-FFF2-40B4-BE49-F238E27FC236}">
                <a16:creationId xmlns:a16="http://schemas.microsoft.com/office/drawing/2014/main" id="{E4974AEC-7A47-49E3-81D4-7134C607E1FD}"/>
              </a:ext>
            </a:extLst>
          </p:cNvPr>
          <p:cNvSpPr/>
          <p:nvPr/>
        </p:nvSpPr>
        <p:spPr>
          <a:xfrm>
            <a:off x="10033924" y="2248159"/>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FE51C64-2361-460D-A05C-2AD080B5042A}"/>
              </a:ext>
            </a:extLst>
          </p:cNvPr>
          <p:cNvSpPr/>
          <p:nvPr/>
        </p:nvSpPr>
        <p:spPr>
          <a:xfrm>
            <a:off x="9824364" y="3067961"/>
            <a:ext cx="78579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 </a:t>
            </a: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cxnSp>
        <p:nvCxnSpPr>
          <p:cNvPr id="19" name="直接连接符 18">
            <a:extLst>
              <a:ext uri="{FF2B5EF4-FFF2-40B4-BE49-F238E27FC236}">
                <a16:creationId xmlns:a16="http://schemas.microsoft.com/office/drawing/2014/main" id="{9BA05D17-267F-4002-9F9A-D0029EC5FB8D}"/>
              </a:ext>
            </a:extLst>
          </p:cNvPr>
          <p:cNvCxnSpPr/>
          <p:nvPr/>
        </p:nvCxnSpPr>
        <p:spPr>
          <a:xfrm>
            <a:off x="10784202" y="2769075"/>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下箭头 17">
            <a:extLst>
              <a:ext uri="{FF2B5EF4-FFF2-40B4-BE49-F238E27FC236}">
                <a16:creationId xmlns:a16="http://schemas.microsoft.com/office/drawing/2014/main" id="{CE599149-D2B2-4788-A691-2D491EC7DA99}"/>
              </a:ext>
            </a:extLst>
          </p:cNvPr>
          <p:cNvSpPr/>
          <p:nvPr/>
        </p:nvSpPr>
        <p:spPr>
          <a:xfrm>
            <a:off x="10033924" y="3391851"/>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DA25EA2-4646-438B-9424-3D907B86CD4E}"/>
              </a:ext>
            </a:extLst>
          </p:cNvPr>
          <p:cNvSpPr/>
          <p:nvPr/>
        </p:nvSpPr>
        <p:spPr>
          <a:xfrm>
            <a:off x="8658453" y="4425743"/>
            <a:ext cx="3168502" cy="826637"/>
          </a:xfrm>
          <a:prstGeom prst="rect">
            <a:avLst/>
          </a:prstGeom>
          <a:solidFill>
            <a:schemeClr val="bg1"/>
          </a:solidFill>
          <a:ln>
            <a:solidFill>
              <a:srgbClr val="00B0F0"/>
            </a:solidFill>
          </a:ln>
        </p:spPr>
        <p:txBody>
          <a:bodyPr wrap="square">
            <a:spAutoFit/>
          </a:bodyPr>
          <a:lstStyle/>
          <a:p>
            <a:pPr>
              <a:lnSpc>
                <a:spcPts val="3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CRC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校验能力：能检测出少于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位的突发错误</a:t>
            </a:r>
            <a:endParaRPr lang="zh-CN" altLang="en-US" sz="20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65865E1E-7E80-4082-BA0C-D774D014E94E}"/>
              </a:ext>
            </a:extLst>
          </p:cNvPr>
          <p:cNvSpPr/>
          <p:nvPr/>
        </p:nvSpPr>
        <p:spPr>
          <a:xfrm>
            <a:off x="9049254" y="5707517"/>
            <a:ext cx="2510244" cy="477054"/>
          </a:xfrm>
          <a:prstGeom prst="rect">
            <a:avLst/>
          </a:prstGeom>
          <a:solidFill>
            <a:schemeClr val="accent5">
              <a:lumMod val="20000"/>
              <a:lumOff val="80000"/>
            </a:schemeClr>
          </a:solidFill>
          <a:ln>
            <a:solidFill>
              <a:srgbClr val="C00000"/>
            </a:solidFill>
          </a:ln>
        </p:spPr>
        <p:txBody>
          <a:bodyPr wrap="square">
            <a:spAutoFit/>
          </a:bodyPr>
          <a:lstStyle/>
          <a:p>
            <a:pPr algn="ctr">
              <a:lnSpc>
                <a:spcPts val="3000"/>
              </a:lnSpc>
            </a:pPr>
            <a:r>
              <a:rPr lang="zh-CN" altLang="en-US" sz="20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接收端如何计算？</a:t>
            </a:r>
            <a:endParaRPr lang="zh-CN" altLang="en-US" sz="2000" b="1" dirty="0">
              <a:solidFill>
                <a:srgbClr val="C00000"/>
              </a:solidFill>
              <a:latin typeface="黑体" panose="02010609060101010101" pitchFamily="49" charset="-122"/>
              <a:ea typeface="黑体" panose="02010609060101010101" pitchFamily="49" charset="-122"/>
            </a:endParaRPr>
          </a:p>
        </p:txBody>
      </p:sp>
      <p:sp>
        <p:nvSpPr>
          <p:cNvPr id="23"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207938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检错码</a:t>
            </a:r>
            <a:r>
              <a:rPr kumimoji="1" lang="en-US" altLang="zh-CN" sz="3200" dirty="0">
                <a:solidFill>
                  <a:schemeClr val="accent1">
                    <a:lumMod val="75000"/>
                  </a:schemeClr>
                </a:solidFill>
              </a:rPr>
              <a:t>—</a:t>
            </a:r>
            <a:r>
              <a:rPr kumimoji="1" lang="zh-CN" altLang="en-US" sz="3200" dirty="0">
                <a:solidFill>
                  <a:schemeClr val="accent1">
                    <a:lumMod val="75000"/>
                  </a:schemeClr>
                </a:solidFill>
              </a:rPr>
              <a:t>循环冗余校验</a:t>
            </a:r>
            <a:r>
              <a:rPr kumimoji="1" lang="en-US" altLang="zh-CN" sz="3200" dirty="0">
                <a:solidFill>
                  <a:schemeClr val="accent1">
                    <a:lumMod val="75000"/>
                  </a:schemeClr>
                </a:solidFill>
              </a:rPr>
              <a:t>CRC</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200" y="1383632"/>
            <a:ext cx="6395814" cy="4362969"/>
          </a:xfrm>
        </p:spPr>
        <p:txBody>
          <a:bodyPr>
            <a:normAutofit/>
          </a:bodyPr>
          <a:lstStyle/>
          <a:p>
            <a:pPr>
              <a:lnSpc>
                <a:spcPts val="3600"/>
              </a:lnSpc>
              <a:spcBef>
                <a:spcPts val="1200"/>
              </a:spcBef>
            </a:pPr>
            <a:r>
              <a:rPr kumimoji="1" lang="en-US" altLang="zh-CN" dirty="0">
                <a:latin typeface="微软雅黑" panose="020B0503020204020204" pitchFamily="34" charset="-122"/>
                <a:ea typeface="微软雅黑" panose="020B0503020204020204" pitchFamily="34" charset="-122"/>
              </a:rPr>
              <a:t>CRC</a:t>
            </a:r>
            <a:r>
              <a:rPr kumimoji="1" lang="zh-CN" altLang="en-US" dirty="0">
                <a:latin typeface="微软雅黑" panose="020B0503020204020204" pitchFamily="34" charset="-122"/>
                <a:ea typeface="微软雅黑" panose="020B0503020204020204" pitchFamily="34" charset="-122"/>
              </a:rPr>
              <a:t>校验码计算示例</a:t>
            </a:r>
            <a:endParaRPr kumimoji="1" lang="en-US" altLang="zh-CN" dirty="0">
              <a:latin typeface="微软雅黑" panose="020B0503020204020204" pitchFamily="34" charset="-122"/>
              <a:ea typeface="微软雅黑" panose="020B0503020204020204" pitchFamily="34" charset="-122"/>
            </a:endParaRP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D = </a:t>
            </a: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1010001101</a:t>
            </a: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 = 5</a:t>
            </a: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 = 110101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或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G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5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4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x</a:t>
            </a:r>
            <a:r>
              <a:rPr lang="en-US"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2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+ 1</a:t>
            </a:r>
            <a:endPar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ts val="3600"/>
              </a:lnSpc>
              <a:spcBef>
                <a:spcPts val="120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 = 01110</a:t>
            </a:r>
          </a:p>
          <a:p>
            <a:pPr lvl="1">
              <a:lnSpc>
                <a:spcPts val="3600"/>
              </a:lnSpc>
              <a:spcBef>
                <a:spcPts val="1200"/>
              </a:spcBef>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实际传输数据：</a:t>
            </a:r>
            <a:r>
              <a:rPr lang="en-US" altLang="zh-CN"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1010001101</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01110</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51654"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pSp>
        <p:nvGrpSpPr>
          <p:cNvPr id="24" name="Group 46"/>
          <p:cNvGrpSpPr>
            <a:grpSpLocks/>
          </p:cNvGrpSpPr>
          <p:nvPr/>
        </p:nvGrpSpPr>
        <p:grpSpPr bwMode="auto">
          <a:xfrm>
            <a:off x="5389340" y="1423838"/>
            <a:ext cx="6742112" cy="4359275"/>
            <a:chOff x="720" y="1281"/>
            <a:chExt cx="4247" cy="2746"/>
          </a:xfrm>
        </p:grpSpPr>
        <p:sp>
          <p:nvSpPr>
            <p:cNvPr id="25" name="Text Box 25"/>
            <p:cNvSpPr txBox="1">
              <a:spLocks noChangeArrowheads="1"/>
            </p:cNvSpPr>
            <p:nvPr/>
          </p:nvSpPr>
          <p:spPr bwMode="auto">
            <a:xfrm>
              <a:off x="720" y="1281"/>
              <a:ext cx="4247" cy="2746"/>
            </a:xfrm>
            <a:prstGeom prst="rect">
              <a:avLst/>
            </a:prstGeom>
            <a:noFill/>
            <a:ln w="9525">
              <a:noFill/>
              <a:miter lim="800000"/>
              <a:headEnd/>
              <a:tailEnd/>
            </a:ln>
          </p:spPr>
          <p:txBody>
            <a:bodyPr>
              <a:spAutoFit/>
            </a:bodyPr>
            <a:lstStyle/>
            <a:p>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                1101010110</a:t>
              </a:r>
            </a:p>
            <a:p>
              <a:r>
                <a:rPr lang="zh-CN" altLang="zh-CN" sz="2000" dirty="0">
                  <a:latin typeface="Courier New" pitchFamily="49" charset="0"/>
                  <a:ea typeface="黑体" pitchFamily="2" charset="-122"/>
                </a:rPr>
                <a:t> </a:t>
              </a:r>
              <a:r>
                <a:rPr lang="en-US" altLang="zh-CN" sz="2000" dirty="0">
                  <a:latin typeface="Courier New" pitchFamily="49" charset="0"/>
                  <a:ea typeface="黑体" pitchFamily="2" charset="-122"/>
                </a:rPr>
                <a:t> </a:t>
              </a:r>
              <a:r>
                <a:rPr lang="en-US" altLang="zh-CN" dirty="0">
                  <a:latin typeface="Courier New" pitchFamily="49" charset="0"/>
                  <a:ea typeface="黑体" pitchFamily="2" charset="-122"/>
                </a:rPr>
                <a:t>    </a:t>
              </a:r>
              <a:r>
                <a:rPr lang="en-US" altLang="zh-CN" sz="2000" i="1" dirty="0">
                  <a:latin typeface="Courier New" pitchFamily="49" charset="0"/>
                  <a:ea typeface="黑体" pitchFamily="2" charset="-122"/>
                </a:rPr>
                <a:t>G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110101 1010001101</a:t>
              </a:r>
              <a:r>
                <a:rPr lang="en-US" altLang="zh-CN" sz="2000" b="1" dirty="0">
                  <a:solidFill>
                    <a:srgbClr val="00B050"/>
                  </a:solidFill>
                  <a:latin typeface="Courier New" pitchFamily="49" charset="0"/>
                  <a:ea typeface="黑体" pitchFamily="2" charset="-122"/>
                </a:rPr>
                <a:t>00000</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2</a:t>
              </a:r>
              <a:r>
                <a:rPr lang="en-US" altLang="zh-CN" sz="2000" i="1" baseline="30000" dirty="0">
                  <a:latin typeface="Courier New" pitchFamily="49" charset="0"/>
                  <a:ea typeface="黑体" pitchFamily="2" charset="-122"/>
                </a:rPr>
                <a:t>n</a:t>
              </a:r>
              <a:r>
                <a:rPr lang="en-US" altLang="zh-CN" sz="2000" i="1" dirty="0">
                  <a:latin typeface="Courier New" pitchFamily="49" charset="0"/>
                  <a:ea typeface="黑体" pitchFamily="2" charset="-122"/>
                </a:rPr>
                <a:t>D</a:t>
              </a:r>
              <a:endParaRPr lang="en-US" altLang="zh-CN" sz="2000" dirty="0">
                <a:latin typeface="Courier New" pitchFamily="49" charset="0"/>
                <a:ea typeface="黑体" pitchFamily="2" charset="-122"/>
              </a:endParaRPr>
            </a:p>
            <a:p>
              <a:r>
                <a:rPr lang="en-US" altLang="zh-CN" sz="800" dirty="0">
                  <a:latin typeface="Courier New" pitchFamily="49" charset="0"/>
                  <a:ea typeface="黑体" pitchFamily="2" charset="-122"/>
                </a:rPr>
                <a:t>  </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 110101</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111011</a:t>
              </a:r>
              <a:r>
                <a:rPr lang="en-US" altLang="zh-CN" sz="1000" dirty="0">
                  <a:latin typeface="Courier New" pitchFamily="49" charset="0"/>
                  <a:ea typeface="黑体" pitchFamily="2" charset="-122"/>
                </a:rPr>
                <a:t> </a:t>
              </a:r>
              <a:endParaRPr lang="en-US" altLang="zh-CN" sz="2000" dirty="0">
                <a:latin typeface="Courier New" pitchFamily="49" charset="0"/>
                <a:ea typeface="黑体" pitchFamily="2" charset="-122"/>
              </a:endParaRP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111010</a:t>
              </a:r>
            </a:p>
            <a:p>
              <a:r>
                <a:rPr lang="en-US" altLang="zh-CN" sz="10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11111</a:t>
              </a:r>
              <a:r>
                <a:rPr lang="en-US" altLang="zh-CN" sz="2000" b="1" dirty="0">
                  <a:solidFill>
                    <a:srgbClr val="00B050"/>
                  </a:solidFill>
                  <a:latin typeface="Courier New" pitchFamily="49" charset="0"/>
                  <a:ea typeface="黑体" pitchFamily="2" charset="-122"/>
                </a:rPr>
                <a:t>0</a:t>
              </a:r>
            </a:p>
            <a:p>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1011</a:t>
              </a:r>
              <a:r>
                <a:rPr lang="en-US" altLang="zh-CN" sz="2000" b="1" dirty="0">
                  <a:solidFill>
                    <a:srgbClr val="00B050"/>
                  </a:solidFill>
                  <a:latin typeface="Courier New" pitchFamily="49" charset="0"/>
                  <a:ea typeface="黑体" pitchFamily="2" charset="-122"/>
                </a:rPr>
                <a:t>00</a:t>
              </a:r>
            </a:p>
            <a:p>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8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11001</a:t>
              </a:r>
              <a:r>
                <a:rPr lang="en-US" altLang="zh-CN" sz="2000" b="1" dirty="0">
                  <a:solidFill>
                    <a:srgbClr val="00B050"/>
                  </a:solidFill>
                  <a:latin typeface="Courier New" pitchFamily="49" charset="0"/>
                  <a:ea typeface="黑体" pitchFamily="2" charset="-122"/>
                </a:rPr>
                <a:t>0</a:t>
              </a:r>
            </a:p>
            <a:p>
              <a:r>
                <a:rPr lang="en-US" altLang="zh-CN" sz="900" dirty="0">
                  <a:latin typeface="Courier New" pitchFamily="49" charset="0"/>
                  <a:ea typeface="黑体" pitchFamily="2" charset="-122"/>
                </a:rPr>
                <a:t>                                                      </a:t>
              </a:r>
              <a:r>
                <a:rPr lang="en-US" altLang="zh-CN" sz="2000" dirty="0">
                  <a:latin typeface="Courier New" pitchFamily="49" charset="0"/>
                  <a:ea typeface="黑体" pitchFamily="2" charset="-122"/>
                </a:rPr>
                <a:t>110101</a:t>
              </a:r>
            </a:p>
            <a:p>
              <a:r>
                <a:rPr lang="en-US" altLang="zh-CN" sz="1000" dirty="0">
                  <a:latin typeface="Courier New" pitchFamily="49" charset="0"/>
                  <a:ea typeface="黑体" pitchFamily="2" charset="-122"/>
                </a:rPr>
                <a:t> </a:t>
              </a:r>
              <a:r>
                <a:rPr lang="en-US" altLang="zh-CN" sz="900" dirty="0">
                  <a:latin typeface="Courier New" pitchFamily="49" charset="0"/>
                  <a:ea typeface="黑体" pitchFamily="2" charset="-122"/>
                </a:rPr>
                <a:t>                                </a:t>
              </a:r>
              <a:r>
                <a:rPr lang="en-US" altLang="zh-CN" sz="800" dirty="0">
                  <a:latin typeface="Courier New" pitchFamily="49" charset="0"/>
                  <a:ea typeface="黑体" pitchFamily="2" charset="-122"/>
                </a:rPr>
                <a:t>                            </a:t>
              </a:r>
              <a:r>
                <a:rPr lang="en-US" altLang="zh-CN" sz="2000" dirty="0">
                  <a:latin typeface="Courier New" pitchFamily="49" charset="0"/>
                  <a:ea typeface="黑体" pitchFamily="2" charset="-122"/>
                </a:rPr>
                <a:t>0111</a:t>
              </a:r>
              <a:r>
                <a:rPr lang="en-US" altLang="zh-CN" sz="2000" b="1" dirty="0">
                  <a:solidFill>
                    <a:srgbClr val="00B050"/>
                  </a:solidFill>
                  <a:latin typeface="Courier New" pitchFamily="49" charset="0"/>
                  <a:ea typeface="黑体" pitchFamily="2" charset="-122"/>
                </a:rPr>
                <a:t>0</a:t>
              </a:r>
              <a:r>
                <a:rPr lang="en-US" altLang="zh-CN" sz="1000" dirty="0">
                  <a:latin typeface="Courier New" pitchFamily="49" charset="0"/>
                  <a:ea typeface="黑体" pitchFamily="2" charset="-122"/>
                </a:rPr>
                <a:t> </a:t>
              </a:r>
              <a:r>
                <a:rPr lang="en-US" altLang="zh-CN" sz="2000" dirty="0">
                  <a:latin typeface="Courier New" pitchFamily="49" charset="0"/>
                  <a:ea typeface="黑体" pitchFamily="2" charset="-122"/>
                </a:rPr>
                <a:t>←</a:t>
              </a:r>
              <a:r>
                <a:rPr lang="en-US" altLang="zh-CN" sz="1000" dirty="0">
                  <a:latin typeface="Courier New" pitchFamily="49" charset="0"/>
                  <a:ea typeface="黑体" pitchFamily="2" charset="-122"/>
                </a:rPr>
                <a:t> </a:t>
              </a:r>
              <a:r>
                <a:rPr lang="en-US" altLang="zh-CN" sz="2000" i="1" dirty="0">
                  <a:latin typeface="Courier New" pitchFamily="49" charset="0"/>
                  <a:ea typeface="黑体" pitchFamily="2" charset="-122"/>
                </a:rPr>
                <a:t>R</a:t>
              </a:r>
              <a:endParaRPr lang="en-US" altLang="zh-CN" sz="2000" dirty="0">
                <a:latin typeface="Courier New" pitchFamily="49" charset="0"/>
                <a:ea typeface="黑体" pitchFamily="2" charset="-122"/>
              </a:endParaRPr>
            </a:p>
          </p:txBody>
        </p:sp>
        <p:sp>
          <p:nvSpPr>
            <p:cNvPr id="26" name="Freeform 26"/>
            <p:cNvSpPr>
              <a:spLocks/>
            </p:cNvSpPr>
            <p:nvPr/>
          </p:nvSpPr>
          <p:spPr bwMode="auto">
            <a:xfrm>
              <a:off x="2274" y="1480"/>
              <a:ext cx="1513" cy="168"/>
            </a:xfrm>
            <a:custGeom>
              <a:avLst/>
              <a:gdLst>
                <a:gd name="T0" fmla="*/ 0 w 1332"/>
                <a:gd name="T1" fmla="*/ 684 h 156"/>
                <a:gd name="T2" fmla="*/ 0 w 1332"/>
                <a:gd name="T3" fmla="*/ 0 h 156"/>
                <a:gd name="T4" fmla="*/ 17033 w 1332"/>
                <a:gd name="T5" fmla="*/ 1 h 156"/>
                <a:gd name="T6" fmla="*/ 0 60000 65536"/>
                <a:gd name="T7" fmla="*/ 0 60000 65536"/>
                <a:gd name="T8" fmla="*/ 0 60000 65536"/>
                <a:gd name="T9" fmla="*/ 0 w 1332"/>
                <a:gd name="T10" fmla="*/ 0 h 156"/>
                <a:gd name="T11" fmla="*/ 1332 w 1332"/>
                <a:gd name="T12" fmla="*/ 156 h 156"/>
              </a:gdLst>
              <a:ahLst/>
              <a:cxnLst>
                <a:cxn ang="T6">
                  <a:pos x="T0" y="T1"/>
                </a:cxn>
                <a:cxn ang="T7">
                  <a:pos x="T2" y="T3"/>
                </a:cxn>
                <a:cxn ang="T8">
                  <a:pos x="T4" y="T5"/>
                </a:cxn>
              </a:cxnLst>
              <a:rect l="T9" t="T10" r="T11" b="T12"/>
              <a:pathLst>
                <a:path w="1332" h="156">
                  <a:moveTo>
                    <a:pt x="0" y="156"/>
                  </a:moveTo>
                  <a:lnTo>
                    <a:pt x="0" y="0"/>
                  </a:lnTo>
                  <a:lnTo>
                    <a:pt x="1332" y="1"/>
                  </a:lnTo>
                </a:path>
              </a:pathLst>
            </a:custGeom>
            <a:noFill/>
            <a:ln w="28575">
              <a:solidFill>
                <a:srgbClr val="333399"/>
              </a:solidFill>
              <a:round/>
              <a:headEnd/>
              <a:tailEnd/>
            </a:ln>
          </p:spPr>
          <p:txBody>
            <a:bodyPr wrap="none" anchor="ctr"/>
            <a:lstStyle/>
            <a:p>
              <a:endParaRPr lang="zh-CN" altLang="en-US"/>
            </a:p>
          </p:txBody>
        </p:sp>
        <p:sp>
          <p:nvSpPr>
            <p:cNvPr id="27" name="Freeform 27"/>
            <p:cNvSpPr>
              <a:spLocks/>
            </p:cNvSpPr>
            <p:nvPr/>
          </p:nvSpPr>
          <p:spPr bwMode="auto">
            <a:xfrm>
              <a:off x="2944" y="1679"/>
              <a:ext cx="3" cy="237"/>
            </a:xfrm>
            <a:custGeom>
              <a:avLst/>
              <a:gdLst>
                <a:gd name="T0" fmla="*/ 0 w 3"/>
                <a:gd name="T1" fmla="*/ 0 h 237"/>
                <a:gd name="T2" fmla="*/ 3 w 3"/>
                <a:gd name="T3" fmla="*/ 237 h 237"/>
                <a:gd name="T4" fmla="*/ 0 60000 65536"/>
                <a:gd name="T5" fmla="*/ 0 60000 65536"/>
                <a:gd name="T6" fmla="*/ 0 w 3"/>
                <a:gd name="T7" fmla="*/ 0 h 237"/>
                <a:gd name="T8" fmla="*/ 3 w 3"/>
                <a:gd name="T9" fmla="*/ 237 h 237"/>
              </a:gdLst>
              <a:ahLst/>
              <a:cxnLst>
                <a:cxn ang="T4">
                  <a:pos x="T0" y="T1"/>
                </a:cxn>
                <a:cxn ang="T5">
                  <a:pos x="T2" y="T3"/>
                </a:cxn>
              </a:cxnLst>
              <a:rect l="T6" t="T7" r="T8" b="T9"/>
              <a:pathLst>
                <a:path w="3" h="237">
                  <a:moveTo>
                    <a:pt x="0" y="0"/>
                  </a:moveTo>
                  <a:lnTo>
                    <a:pt x="3" y="237"/>
                  </a:lnTo>
                </a:path>
              </a:pathLst>
            </a:custGeom>
            <a:noFill/>
            <a:ln w="19050">
              <a:solidFill>
                <a:srgbClr val="FF0000"/>
              </a:solidFill>
              <a:round/>
              <a:headEnd/>
              <a:tailEnd type="triangle" w="sm" len="med"/>
            </a:ln>
          </p:spPr>
          <p:txBody>
            <a:bodyPr/>
            <a:lstStyle/>
            <a:p>
              <a:endParaRPr lang="zh-CN" altLang="en-US"/>
            </a:p>
          </p:txBody>
        </p:sp>
        <p:sp>
          <p:nvSpPr>
            <p:cNvPr id="28" name="Freeform 28"/>
            <p:cNvSpPr>
              <a:spLocks/>
            </p:cNvSpPr>
            <p:nvPr/>
          </p:nvSpPr>
          <p:spPr bwMode="auto">
            <a:xfrm>
              <a:off x="3040" y="1679"/>
              <a:ext cx="1" cy="576"/>
            </a:xfrm>
            <a:custGeom>
              <a:avLst/>
              <a:gdLst>
                <a:gd name="T0" fmla="*/ 0 w 1"/>
                <a:gd name="T1" fmla="*/ 0 h 576"/>
                <a:gd name="T2" fmla="*/ 0 w 1"/>
                <a:gd name="T3" fmla="*/ 576 h 576"/>
                <a:gd name="T4" fmla="*/ 0 60000 65536"/>
                <a:gd name="T5" fmla="*/ 0 60000 65536"/>
                <a:gd name="T6" fmla="*/ 0 w 1"/>
                <a:gd name="T7" fmla="*/ 0 h 576"/>
                <a:gd name="T8" fmla="*/ 1 w 1"/>
                <a:gd name="T9" fmla="*/ 576 h 576"/>
              </a:gdLst>
              <a:ahLst/>
              <a:cxnLst>
                <a:cxn ang="T4">
                  <a:pos x="T0" y="T1"/>
                </a:cxn>
                <a:cxn ang="T5">
                  <a:pos x="T2" y="T3"/>
                </a:cxn>
              </a:cxnLst>
              <a:rect l="T6" t="T7" r="T8" b="T9"/>
              <a:pathLst>
                <a:path w="1" h="576">
                  <a:moveTo>
                    <a:pt x="0" y="0"/>
                  </a:moveTo>
                  <a:lnTo>
                    <a:pt x="0" y="576"/>
                  </a:lnTo>
                </a:path>
              </a:pathLst>
            </a:custGeom>
            <a:noFill/>
            <a:ln w="28575">
              <a:solidFill>
                <a:srgbClr val="FF0000"/>
              </a:solidFill>
              <a:round/>
              <a:headEnd/>
              <a:tailEnd type="triangle" w="sm" len="med"/>
            </a:ln>
          </p:spPr>
          <p:txBody>
            <a:bodyPr/>
            <a:lstStyle/>
            <a:p>
              <a:endParaRPr lang="zh-CN" altLang="en-US"/>
            </a:p>
          </p:txBody>
        </p:sp>
        <p:sp>
          <p:nvSpPr>
            <p:cNvPr id="29" name="Freeform 29"/>
            <p:cNvSpPr>
              <a:spLocks/>
            </p:cNvSpPr>
            <p:nvPr/>
          </p:nvSpPr>
          <p:spPr bwMode="auto">
            <a:xfrm>
              <a:off x="3136" y="1679"/>
              <a:ext cx="8" cy="592"/>
            </a:xfrm>
            <a:custGeom>
              <a:avLst/>
              <a:gdLst>
                <a:gd name="T0" fmla="*/ 0 w 8"/>
                <a:gd name="T1" fmla="*/ 0 h 592"/>
                <a:gd name="T2" fmla="*/ 8 w 8"/>
                <a:gd name="T3" fmla="*/ 592 h 592"/>
                <a:gd name="T4" fmla="*/ 0 60000 65536"/>
                <a:gd name="T5" fmla="*/ 0 60000 65536"/>
                <a:gd name="T6" fmla="*/ 0 w 8"/>
                <a:gd name="T7" fmla="*/ 0 h 592"/>
                <a:gd name="T8" fmla="*/ 8 w 8"/>
                <a:gd name="T9" fmla="*/ 592 h 592"/>
              </a:gdLst>
              <a:ahLst/>
              <a:cxnLst>
                <a:cxn ang="T4">
                  <a:pos x="T0" y="T1"/>
                </a:cxn>
                <a:cxn ang="T5">
                  <a:pos x="T2" y="T3"/>
                </a:cxn>
              </a:cxnLst>
              <a:rect l="T6" t="T7" r="T8" b="T9"/>
              <a:pathLst>
                <a:path w="8" h="592">
                  <a:moveTo>
                    <a:pt x="0" y="0"/>
                  </a:moveTo>
                  <a:lnTo>
                    <a:pt x="8" y="592"/>
                  </a:lnTo>
                </a:path>
              </a:pathLst>
            </a:custGeom>
            <a:noFill/>
            <a:ln w="28575">
              <a:solidFill>
                <a:srgbClr val="FF0000"/>
              </a:solidFill>
              <a:round/>
              <a:headEnd/>
              <a:tailEnd type="triangle" w="sm" len="med"/>
            </a:ln>
          </p:spPr>
          <p:txBody>
            <a:bodyPr/>
            <a:lstStyle/>
            <a:p>
              <a:endParaRPr lang="zh-CN" altLang="en-US"/>
            </a:p>
          </p:txBody>
        </p:sp>
        <p:sp>
          <p:nvSpPr>
            <p:cNvPr id="30" name="Freeform 30"/>
            <p:cNvSpPr>
              <a:spLocks/>
            </p:cNvSpPr>
            <p:nvPr/>
          </p:nvSpPr>
          <p:spPr bwMode="auto">
            <a:xfrm>
              <a:off x="3224" y="1679"/>
              <a:ext cx="8" cy="992"/>
            </a:xfrm>
            <a:custGeom>
              <a:avLst/>
              <a:gdLst>
                <a:gd name="T0" fmla="*/ 0 w 8"/>
                <a:gd name="T1" fmla="*/ 0 h 992"/>
                <a:gd name="T2" fmla="*/ 8 w 8"/>
                <a:gd name="T3" fmla="*/ 992 h 992"/>
                <a:gd name="T4" fmla="*/ 0 60000 65536"/>
                <a:gd name="T5" fmla="*/ 0 60000 65536"/>
                <a:gd name="T6" fmla="*/ 0 w 8"/>
                <a:gd name="T7" fmla="*/ 0 h 992"/>
                <a:gd name="T8" fmla="*/ 8 w 8"/>
                <a:gd name="T9" fmla="*/ 992 h 992"/>
              </a:gdLst>
              <a:ahLst/>
              <a:cxnLst>
                <a:cxn ang="T4">
                  <a:pos x="T0" y="T1"/>
                </a:cxn>
                <a:cxn ang="T5">
                  <a:pos x="T2" y="T3"/>
                </a:cxn>
              </a:cxnLst>
              <a:rect l="T6" t="T7" r="T8" b="T9"/>
              <a:pathLst>
                <a:path w="8" h="992">
                  <a:moveTo>
                    <a:pt x="0" y="0"/>
                  </a:moveTo>
                  <a:lnTo>
                    <a:pt x="8" y="992"/>
                  </a:lnTo>
                </a:path>
              </a:pathLst>
            </a:custGeom>
            <a:noFill/>
            <a:ln w="28575">
              <a:solidFill>
                <a:srgbClr val="FF0000"/>
              </a:solidFill>
              <a:round/>
              <a:headEnd/>
              <a:tailEnd type="triangle" w="sm" len="med"/>
            </a:ln>
          </p:spPr>
          <p:txBody>
            <a:bodyPr/>
            <a:lstStyle/>
            <a:p>
              <a:endParaRPr lang="zh-CN" altLang="en-US"/>
            </a:p>
          </p:txBody>
        </p:sp>
        <p:sp>
          <p:nvSpPr>
            <p:cNvPr id="31" name="Freeform 31"/>
            <p:cNvSpPr>
              <a:spLocks/>
            </p:cNvSpPr>
            <p:nvPr/>
          </p:nvSpPr>
          <p:spPr bwMode="auto">
            <a:xfrm>
              <a:off x="3320" y="1679"/>
              <a:ext cx="1" cy="976"/>
            </a:xfrm>
            <a:custGeom>
              <a:avLst/>
              <a:gdLst>
                <a:gd name="T0" fmla="*/ 0 w 1"/>
                <a:gd name="T1" fmla="*/ 0 h 976"/>
                <a:gd name="T2" fmla="*/ 0 w 1"/>
                <a:gd name="T3" fmla="*/ 976 h 976"/>
                <a:gd name="T4" fmla="*/ 0 60000 65536"/>
                <a:gd name="T5" fmla="*/ 0 60000 65536"/>
                <a:gd name="T6" fmla="*/ 0 w 1"/>
                <a:gd name="T7" fmla="*/ 0 h 976"/>
                <a:gd name="T8" fmla="*/ 1 w 1"/>
                <a:gd name="T9" fmla="*/ 976 h 976"/>
              </a:gdLst>
              <a:ahLst/>
              <a:cxnLst>
                <a:cxn ang="T4">
                  <a:pos x="T0" y="T1"/>
                </a:cxn>
                <a:cxn ang="T5">
                  <a:pos x="T2" y="T3"/>
                </a:cxn>
              </a:cxnLst>
              <a:rect l="T6" t="T7" r="T8" b="T9"/>
              <a:pathLst>
                <a:path w="1" h="976">
                  <a:moveTo>
                    <a:pt x="0" y="0"/>
                  </a:moveTo>
                  <a:lnTo>
                    <a:pt x="0" y="976"/>
                  </a:lnTo>
                </a:path>
              </a:pathLst>
            </a:custGeom>
            <a:noFill/>
            <a:ln w="28575">
              <a:solidFill>
                <a:srgbClr val="FF0000"/>
              </a:solidFill>
              <a:round/>
              <a:headEnd/>
              <a:tailEnd type="triangle" w="sm" len="med"/>
            </a:ln>
          </p:spPr>
          <p:txBody>
            <a:bodyPr/>
            <a:lstStyle/>
            <a:p>
              <a:endParaRPr lang="zh-CN" altLang="en-US"/>
            </a:p>
          </p:txBody>
        </p:sp>
        <p:sp>
          <p:nvSpPr>
            <p:cNvPr id="32" name="Line 32"/>
            <p:cNvSpPr>
              <a:spLocks noChangeShapeType="1"/>
            </p:cNvSpPr>
            <p:nvPr/>
          </p:nvSpPr>
          <p:spPr bwMode="auto">
            <a:xfrm>
              <a:off x="3416" y="1679"/>
              <a:ext cx="8" cy="1342"/>
            </a:xfrm>
            <a:prstGeom prst="line">
              <a:avLst/>
            </a:prstGeom>
            <a:noFill/>
            <a:ln w="28575">
              <a:solidFill>
                <a:srgbClr val="FF0000"/>
              </a:solidFill>
              <a:round/>
              <a:headEnd/>
              <a:tailEnd type="triangle" w="sm" len="med"/>
            </a:ln>
          </p:spPr>
          <p:txBody>
            <a:bodyPr/>
            <a:lstStyle/>
            <a:p>
              <a:endParaRPr lang="zh-CN" altLang="en-US"/>
            </a:p>
          </p:txBody>
        </p:sp>
        <p:sp>
          <p:nvSpPr>
            <p:cNvPr id="33" name="Line 33"/>
            <p:cNvSpPr>
              <a:spLocks noChangeShapeType="1"/>
            </p:cNvSpPr>
            <p:nvPr/>
          </p:nvSpPr>
          <p:spPr bwMode="auto">
            <a:xfrm>
              <a:off x="3512" y="1679"/>
              <a:ext cx="3" cy="1343"/>
            </a:xfrm>
            <a:prstGeom prst="line">
              <a:avLst/>
            </a:prstGeom>
            <a:noFill/>
            <a:ln w="28575">
              <a:solidFill>
                <a:srgbClr val="FF0000"/>
              </a:solidFill>
              <a:round/>
              <a:headEnd/>
              <a:tailEnd type="triangle" w="sm" len="med"/>
            </a:ln>
          </p:spPr>
          <p:txBody>
            <a:bodyPr/>
            <a:lstStyle/>
            <a:p>
              <a:endParaRPr lang="zh-CN" altLang="en-US"/>
            </a:p>
          </p:txBody>
        </p:sp>
        <p:sp>
          <p:nvSpPr>
            <p:cNvPr id="34" name="Line 34"/>
            <p:cNvSpPr>
              <a:spLocks noChangeShapeType="1"/>
            </p:cNvSpPr>
            <p:nvPr/>
          </p:nvSpPr>
          <p:spPr bwMode="auto">
            <a:xfrm flipH="1">
              <a:off x="3606" y="1679"/>
              <a:ext cx="2" cy="1734"/>
            </a:xfrm>
            <a:prstGeom prst="line">
              <a:avLst/>
            </a:prstGeom>
            <a:noFill/>
            <a:ln w="28575">
              <a:solidFill>
                <a:srgbClr val="FF0000"/>
              </a:solidFill>
              <a:round/>
              <a:headEnd/>
              <a:tailEnd type="triangle" w="sm" len="med"/>
            </a:ln>
          </p:spPr>
          <p:txBody>
            <a:bodyPr/>
            <a:lstStyle/>
            <a:p>
              <a:endParaRPr lang="zh-CN" altLang="en-US"/>
            </a:p>
          </p:txBody>
        </p:sp>
        <p:sp>
          <p:nvSpPr>
            <p:cNvPr id="35" name="Line 35"/>
            <p:cNvSpPr>
              <a:spLocks noChangeShapeType="1"/>
            </p:cNvSpPr>
            <p:nvPr/>
          </p:nvSpPr>
          <p:spPr bwMode="auto">
            <a:xfrm flipH="1">
              <a:off x="3696" y="1679"/>
              <a:ext cx="8" cy="2114"/>
            </a:xfrm>
            <a:prstGeom prst="line">
              <a:avLst/>
            </a:prstGeom>
            <a:noFill/>
            <a:ln w="28575">
              <a:solidFill>
                <a:srgbClr val="FF0000"/>
              </a:solidFill>
              <a:round/>
              <a:headEnd/>
              <a:tailEnd type="triangle" w="sm" len="med"/>
            </a:ln>
          </p:spPr>
          <p:txBody>
            <a:bodyPr/>
            <a:lstStyle/>
            <a:p>
              <a:endParaRPr lang="zh-CN" altLang="en-US"/>
            </a:p>
          </p:txBody>
        </p:sp>
        <p:sp>
          <p:nvSpPr>
            <p:cNvPr id="36" name="Line 36"/>
            <p:cNvSpPr>
              <a:spLocks noChangeShapeType="1"/>
            </p:cNvSpPr>
            <p:nvPr/>
          </p:nvSpPr>
          <p:spPr bwMode="auto">
            <a:xfrm flipV="1">
              <a:off x="3123" y="3816"/>
              <a:ext cx="549" cy="6"/>
            </a:xfrm>
            <a:prstGeom prst="line">
              <a:avLst/>
            </a:prstGeom>
            <a:noFill/>
            <a:ln w="28575">
              <a:solidFill>
                <a:srgbClr val="333399"/>
              </a:solidFill>
              <a:round/>
              <a:headEnd/>
              <a:tailEnd/>
            </a:ln>
          </p:spPr>
          <p:txBody>
            <a:bodyPr/>
            <a:lstStyle/>
            <a:p>
              <a:endParaRPr lang="zh-CN" altLang="en-US"/>
            </a:p>
          </p:txBody>
        </p:sp>
        <p:sp>
          <p:nvSpPr>
            <p:cNvPr id="37" name="Line 37"/>
            <p:cNvSpPr>
              <a:spLocks noChangeShapeType="1"/>
            </p:cNvSpPr>
            <p:nvPr/>
          </p:nvSpPr>
          <p:spPr bwMode="auto">
            <a:xfrm flipV="1">
              <a:off x="3016" y="3430"/>
              <a:ext cx="544" cy="0"/>
            </a:xfrm>
            <a:prstGeom prst="line">
              <a:avLst/>
            </a:prstGeom>
            <a:noFill/>
            <a:ln w="28575">
              <a:solidFill>
                <a:srgbClr val="333399"/>
              </a:solidFill>
              <a:round/>
              <a:headEnd/>
              <a:tailEnd/>
            </a:ln>
          </p:spPr>
          <p:txBody>
            <a:bodyPr/>
            <a:lstStyle/>
            <a:p>
              <a:endParaRPr lang="zh-CN" altLang="en-US"/>
            </a:p>
          </p:txBody>
        </p:sp>
        <p:sp>
          <p:nvSpPr>
            <p:cNvPr id="38" name="Line 38"/>
            <p:cNvSpPr>
              <a:spLocks noChangeShapeType="1"/>
            </p:cNvSpPr>
            <p:nvPr/>
          </p:nvSpPr>
          <p:spPr bwMode="auto">
            <a:xfrm>
              <a:off x="2835" y="3038"/>
              <a:ext cx="531" cy="0"/>
            </a:xfrm>
            <a:prstGeom prst="line">
              <a:avLst/>
            </a:prstGeom>
            <a:noFill/>
            <a:ln w="28575">
              <a:solidFill>
                <a:srgbClr val="333399"/>
              </a:solidFill>
              <a:round/>
              <a:headEnd/>
              <a:tailEnd/>
            </a:ln>
          </p:spPr>
          <p:txBody>
            <a:bodyPr/>
            <a:lstStyle/>
            <a:p>
              <a:endParaRPr lang="zh-CN" altLang="en-US"/>
            </a:p>
          </p:txBody>
        </p:sp>
        <p:sp>
          <p:nvSpPr>
            <p:cNvPr id="39" name="Line 39"/>
            <p:cNvSpPr>
              <a:spLocks noChangeShapeType="1"/>
            </p:cNvSpPr>
            <p:nvPr/>
          </p:nvSpPr>
          <p:spPr bwMode="auto">
            <a:xfrm>
              <a:off x="2653" y="2659"/>
              <a:ext cx="545" cy="0"/>
            </a:xfrm>
            <a:prstGeom prst="line">
              <a:avLst/>
            </a:prstGeom>
            <a:noFill/>
            <a:ln w="28575">
              <a:solidFill>
                <a:srgbClr val="333399"/>
              </a:solidFill>
              <a:round/>
              <a:headEnd/>
              <a:tailEnd/>
            </a:ln>
          </p:spPr>
          <p:txBody>
            <a:bodyPr/>
            <a:lstStyle/>
            <a:p>
              <a:endParaRPr lang="zh-CN" altLang="en-US"/>
            </a:p>
          </p:txBody>
        </p:sp>
        <p:sp>
          <p:nvSpPr>
            <p:cNvPr id="40" name="Line 40"/>
            <p:cNvSpPr>
              <a:spLocks noChangeShapeType="1"/>
            </p:cNvSpPr>
            <p:nvPr/>
          </p:nvSpPr>
          <p:spPr bwMode="auto">
            <a:xfrm>
              <a:off x="2423" y="2272"/>
              <a:ext cx="574" cy="0"/>
            </a:xfrm>
            <a:prstGeom prst="line">
              <a:avLst/>
            </a:prstGeom>
            <a:noFill/>
            <a:ln w="28575">
              <a:solidFill>
                <a:srgbClr val="333399"/>
              </a:solidFill>
              <a:round/>
              <a:headEnd/>
              <a:tailEnd/>
            </a:ln>
          </p:spPr>
          <p:txBody>
            <a:bodyPr/>
            <a:lstStyle/>
            <a:p>
              <a:endParaRPr lang="zh-CN" altLang="en-US"/>
            </a:p>
          </p:txBody>
        </p:sp>
        <p:sp>
          <p:nvSpPr>
            <p:cNvPr id="41" name="Line 41"/>
            <p:cNvSpPr>
              <a:spLocks noChangeShapeType="1"/>
            </p:cNvSpPr>
            <p:nvPr/>
          </p:nvSpPr>
          <p:spPr bwMode="auto">
            <a:xfrm>
              <a:off x="2336" y="1888"/>
              <a:ext cx="544" cy="0"/>
            </a:xfrm>
            <a:prstGeom prst="line">
              <a:avLst/>
            </a:prstGeom>
            <a:noFill/>
            <a:ln w="28575">
              <a:solidFill>
                <a:srgbClr val="333399"/>
              </a:solidFill>
              <a:round/>
              <a:headEnd/>
              <a:tailEnd/>
            </a:ln>
          </p:spPr>
          <p:txBody>
            <a:bodyPr/>
            <a:lstStyle/>
            <a:p>
              <a:endParaRPr lang="zh-CN" altLang="en-US"/>
            </a:p>
          </p:txBody>
        </p:sp>
        <p:sp>
          <p:nvSpPr>
            <p:cNvPr id="42" name="Line 42"/>
            <p:cNvSpPr>
              <a:spLocks noChangeShapeType="1"/>
            </p:cNvSpPr>
            <p:nvPr/>
          </p:nvSpPr>
          <p:spPr bwMode="auto">
            <a:xfrm>
              <a:off x="3244" y="4004"/>
              <a:ext cx="862" cy="0"/>
            </a:xfrm>
            <a:prstGeom prst="line">
              <a:avLst/>
            </a:prstGeom>
            <a:noFill/>
            <a:ln w="76200">
              <a:solidFill>
                <a:srgbClr val="00FF00"/>
              </a:solidFill>
              <a:round/>
              <a:headEnd/>
              <a:tailEnd/>
            </a:ln>
          </p:spPr>
          <p:txBody>
            <a:bodyPr/>
            <a:lstStyle/>
            <a:p>
              <a:endParaRPr lang="zh-CN" altLang="en-US"/>
            </a:p>
          </p:txBody>
        </p:sp>
        <p:sp>
          <p:nvSpPr>
            <p:cNvPr id="43" name="Line 43"/>
            <p:cNvSpPr>
              <a:spLocks noChangeShapeType="1"/>
            </p:cNvSpPr>
            <p:nvPr/>
          </p:nvSpPr>
          <p:spPr bwMode="auto">
            <a:xfrm>
              <a:off x="3833" y="1706"/>
              <a:ext cx="363" cy="0"/>
            </a:xfrm>
            <a:prstGeom prst="line">
              <a:avLst/>
            </a:prstGeom>
            <a:noFill/>
            <a:ln w="76200">
              <a:solidFill>
                <a:srgbClr val="00FF00"/>
              </a:solidFill>
              <a:round/>
              <a:headEnd/>
              <a:tailEnd/>
            </a:ln>
          </p:spPr>
          <p:txBody>
            <a:bodyPr/>
            <a:lstStyle/>
            <a:p>
              <a:endParaRPr lang="zh-CN" altLang="en-US"/>
            </a:p>
          </p:txBody>
        </p:sp>
        <p:sp>
          <p:nvSpPr>
            <p:cNvPr id="44" name="Line 44"/>
            <p:cNvSpPr>
              <a:spLocks noChangeShapeType="1"/>
            </p:cNvSpPr>
            <p:nvPr/>
          </p:nvSpPr>
          <p:spPr bwMode="auto">
            <a:xfrm>
              <a:off x="1294" y="1706"/>
              <a:ext cx="181" cy="0"/>
            </a:xfrm>
            <a:prstGeom prst="line">
              <a:avLst/>
            </a:prstGeom>
            <a:noFill/>
            <a:ln w="76200">
              <a:solidFill>
                <a:srgbClr val="00FF00"/>
              </a:solidFill>
              <a:round/>
              <a:headEnd/>
              <a:tailEnd/>
            </a:ln>
          </p:spPr>
          <p:txBody>
            <a:bodyPr/>
            <a:lstStyle/>
            <a:p>
              <a:endParaRPr lang="zh-CN" altLang="en-US"/>
            </a:p>
          </p:txBody>
        </p:sp>
      </p:grpSp>
      <p:sp>
        <p:nvSpPr>
          <p:cNvPr id="45"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846905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kumimoji="1" lang="zh-CN" altLang="en-US" dirty="0"/>
              <a:t>检错码</a:t>
            </a:r>
            <a:r>
              <a:rPr kumimoji="1" lang="en-US" altLang="zh-CN" sz="3200" dirty="0">
                <a:solidFill>
                  <a:schemeClr val="accent1">
                    <a:lumMod val="75000"/>
                  </a:schemeClr>
                </a:solidFill>
              </a:rPr>
              <a:t>—</a:t>
            </a:r>
            <a:r>
              <a:rPr kumimoji="1" lang="zh-CN" altLang="en-US" sz="3200" dirty="0">
                <a:solidFill>
                  <a:schemeClr val="accent1">
                    <a:lumMod val="75000"/>
                  </a:schemeClr>
                </a:solidFill>
              </a:rPr>
              <a:t>循环冗余校验</a:t>
            </a:r>
            <a:r>
              <a:rPr kumimoji="1" lang="en-US" altLang="zh-CN" sz="3200" dirty="0">
                <a:solidFill>
                  <a:schemeClr val="accent1">
                    <a:lumMod val="75000"/>
                  </a:schemeClr>
                </a:solidFill>
              </a:rPr>
              <a:t>CRC</a:t>
            </a:r>
            <a:endParaRPr kumimoji="0" lang="zh-CN" altLang="en-US" sz="3200" dirty="0">
              <a:solidFill>
                <a:schemeClr val="accent1">
                  <a:lumMod val="75000"/>
                </a:schemeClr>
              </a:solidFill>
              <a:latin typeface="宋体" panose="02010600030101010101" pitchFamily="2" charset="-122"/>
            </a:endParaRPr>
          </a:p>
        </p:txBody>
      </p:sp>
      <p:sp>
        <p:nvSpPr>
          <p:cNvPr id="61442" name="Rectangle 3"/>
          <p:cNvSpPr>
            <a:spLocks noGrp="1" noChangeArrowheads="1"/>
          </p:cNvSpPr>
          <p:nvPr>
            <p:ph type="body" idx="1"/>
          </p:nvPr>
        </p:nvSpPr>
        <p:spPr/>
        <p:txBody>
          <a:bodyPr/>
          <a:lstStyle/>
          <a:p>
            <a:pPr eaLnBrk="1" hangingPunct="1">
              <a:lnSpc>
                <a:spcPts val="4100"/>
              </a:lnSpc>
            </a:pPr>
            <a:r>
              <a:rPr lang="zh-CN" altLang="en-US" dirty="0"/>
              <a:t>四个国际标准生成多项式</a:t>
            </a:r>
          </a:p>
          <a:p>
            <a:pPr lvl="1" eaLnBrk="1" hangingPunct="1">
              <a:lnSpc>
                <a:spcPts val="4100"/>
              </a:lnSpc>
            </a:pPr>
            <a:r>
              <a:rPr lang="en-US" altLang="zh-CN" dirty="0"/>
              <a:t>CRC-12 = x</a:t>
            </a:r>
            <a:r>
              <a:rPr lang="en-US" altLang="zh-CN" baseline="30000" dirty="0"/>
              <a:t>12</a:t>
            </a:r>
            <a:r>
              <a:rPr lang="en-US" altLang="zh-CN" dirty="0"/>
              <a:t>+x</a:t>
            </a:r>
            <a:r>
              <a:rPr lang="en-US" altLang="zh-CN" baseline="30000" dirty="0"/>
              <a:t>11</a:t>
            </a:r>
            <a:r>
              <a:rPr lang="en-US" altLang="zh-CN" dirty="0"/>
              <a:t>+x</a:t>
            </a:r>
            <a:r>
              <a:rPr lang="en-US" altLang="zh-CN" baseline="30000" dirty="0"/>
              <a:t>3</a:t>
            </a:r>
            <a:r>
              <a:rPr lang="en-US" altLang="zh-CN" dirty="0"/>
              <a:t>+x</a:t>
            </a:r>
            <a:r>
              <a:rPr lang="en-US" altLang="zh-CN" baseline="30000" dirty="0"/>
              <a:t>2</a:t>
            </a:r>
            <a:r>
              <a:rPr lang="en-US" altLang="zh-CN" dirty="0"/>
              <a:t>+x+1</a:t>
            </a:r>
          </a:p>
          <a:p>
            <a:pPr lvl="1" eaLnBrk="1" hangingPunct="1">
              <a:lnSpc>
                <a:spcPts val="4100"/>
              </a:lnSpc>
            </a:pPr>
            <a:r>
              <a:rPr lang="en-US" altLang="zh-CN" dirty="0"/>
              <a:t>CRC-16 = x</a:t>
            </a:r>
            <a:r>
              <a:rPr lang="en-US" altLang="zh-CN" baseline="30000" dirty="0"/>
              <a:t>16</a:t>
            </a:r>
            <a:r>
              <a:rPr lang="en-US" altLang="zh-CN" dirty="0"/>
              <a:t>+x</a:t>
            </a:r>
            <a:r>
              <a:rPr lang="en-US" altLang="zh-CN" baseline="30000" dirty="0"/>
              <a:t>15</a:t>
            </a:r>
            <a:r>
              <a:rPr lang="en-US" altLang="zh-CN" dirty="0"/>
              <a:t>+x</a:t>
            </a:r>
            <a:r>
              <a:rPr lang="en-US" altLang="zh-CN" baseline="30000" dirty="0"/>
              <a:t>2</a:t>
            </a:r>
            <a:r>
              <a:rPr lang="en-US" altLang="zh-CN" dirty="0"/>
              <a:t>+1</a:t>
            </a:r>
          </a:p>
          <a:p>
            <a:pPr lvl="1" eaLnBrk="1" hangingPunct="1">
              <a:lnSpc>
                <a:spcPts val="4100"/>
              </a:lnSpc>
            </a:pPr>
            <a:r>
              <a:rPr lang="en-US" altLang="zh-CN" dirty="0"/>
              <a:t>CRC-CCITT = x</a:t>
            </a:r>
            <a:r>
              <a:rPr lang="en-US" altLang="zh-CN" baseline="30000" dirty="0"/>
              <a:t>16</a:t>
            </a:r>
            <a:r>
              <a:rPr lang="en-US" altLang="zh-CN" dirty="0"/>
              <a:t>+x</a:t>
            </a:r>
            <a:r>
              <a:rPr lang="en-US" altLang="zh-CN" baseline="30000" dirty="0"/>
              <a:t>12</a:t>
            </a:r>
            <a:r>
              <a:rPr lang="en-US" altLang="zh-CN" dirty="0"/>
              <a:t>+x</a:t>
            </a:r>
            <a:r>
              <a:rPr lang="en-US" altLang="zh-CN" baseline="30000" dirty="0"/>
              <a:t>5</a:t>
            </a:r>
            <a:r>
              <a:rPr lang="en-US" altLang="zh-CN" dirty="0"/>
              <a:t>+1</a:t>
            </a:r>
          </a:p>
          <a:p>
            <a:pPr lvl="1" eaLnBrk="1" hangingPunct="1">
              <a:lnSpc>
                <a:spcPts val="4100"/>
              </a:lnSpc>
            </a:pPr>
            <a:r>
              <a:rPr lang="en-US" altLang="zh-CN" dirty="0"/>
              <a:t>CRC-32 = x</a:t>
            </a:r>
            <a:r>
              <a:rPr lang="en-US" altLang="zh-CN" baseline="30000" dirty="0"/>
              <a:t>32</a:t>
            </a:r>
            <a:r>
              <a:rPr lang="en-US" altLang="zh-CN" dirty="0"/>
              <a:t>+x</a:t>
            </a:r>
            <a:r>
              <a:rPr lang="en-US" altLang="zh-CN" baseline="30000" dirty="0"/>
              <a:t>26</a:t>
            </a:r>
            <a:r>
              <a:rPr lang="en-US" altLang="zh-CN" dirty="0"/>
              <a:t>+x</a:t>
            </a:r>
            <a:r>
              <a:rPr lang="en-US" altLang="zh-CN" baseline="30000" dirty="0"/>
              <a:t>23</a:t>
            </a:r>
            <a:r>
              <a:rPr lang="en-US" altLang="zh-CN" dirty="0"/>
              <a:t>+x</a:t>
            </a:r>
            <a:r>
              <a:rPr lang="en-US" altLang="zh-CN" baseline="30000" dirty="0"/>
              <a:t>22</a:t>
            </a:r>
            <a:r>
              <a:rPr lang="en-US" altLang="zh-CN" dirty="0"/>
              <a:t>+x</a:t>
            </a:r>
            <a:r>
              <a:rPr lang="en-US" altLang="zh-CN" baseline="30000" dirty="0"/>
              <a:t>16</a:t>
            </a:r>
            <a:r>
              <a:rPr lang="en-US" altLang="zh-CN" dirty="0"/>
              <a:t>+x</a:t>
            </a:r>
            <a:r>
              <a:rPr lang="en-US" altLang="zh-CN" baseline="30000" dirty="0"/>
              <a:t>12</a:t>
            </a:r>
            <a:r>
              <a:rPr lang="en-US" altLang="zh-CN" dirty="0"/>
              <a:t>+x</a:t>
            </a:r>
            <a:r>
              <a:rPr lang="en-US" altLang="zh-CN" baseline="30000" dirty="0"/>
              <a:t>11</a:t>
            </a:r>
            <a:r>
              <a:rPr lang="en-US" altLang="zh-CN" dirty="0"/>
              <a:t>+x</a:t>
            </a:r>
            <a:r>
              <a:rPr lang="en-US" altLang="zh-CN" baseline="30000" dirty="0"/>
              <a:t>10</a:t>
            </a:r>
            <a:r>
              <a:rPr lang="en-US" altLang="zh-CN" dirty="0"/>
              <a:t>+x</a:t>
            </a:r>
            <a:r>
              <a:rPr lang="en-US" altLang="zh-CN" baseline="30000" dirty="0"/>
              <a:t>8</a:t>
            </a:r>
            <a:r>
              <a:rPr lang="en-US" altLang="zh-CN" dirty="0"/>
              <a:t>+x</a:t>
            </a:r>
            <a:r>
              <a:rPr lang="en-US" altLang="zh-CN" baseline="30000" dirty="0"/>
              <a:t>7</a:t>
            </a:r>
            <a:r>
              <a:rPr lang="en-US" altLang="zh-CN" dirty="0"/>
              <a:t>+x</a:t>
            </a:r>
            <a:r>
              <a:rPr lang="en-US" altLang="zh-CN" baseline="30000" dirty="0"/>
              <a:t>5</a:t>
            </a:r>
            <a:r>
              <a:rPr lang="en-US" altLang="zh-CN" dirty="0"/>
              <a:t>+x</a:t>
            </a:r>
            <a:r>
              <a:rPr lang="en-US" altLang="zh-CN" baseline="30000" dirty="0"/>
              <a:t>4</a:t>
            </a:r>
            <a:r>
              <a:rPr lang="en-US" altLang="zh-CN" dirty="0"/>
              <a:t>+x</a:t>
            </a:r>
            <a:r>
              <a:rPr lang="en-US" altLang="zh-CN" baseline="30000" dirty="0"/>
              <a:t>2</a:t>
            </a:r>
            <a:r>
              <a:rPr lang="en-US" altLang="zh-CN" dirty="0"/>
              <a:t>+x+1</a:t>
            </a:r>
          </a:p>
        </p:txBody>
      </p:sp>
      <p:sp>
        <p:nvSpPr>
          <p:cNvPr id="4" name="矩形 3">
            <a:extLst>
              <a:ext uri="{FF2B5EF4-FFF2-40B4-BE49-F238E27FC236}">
                <a16:creationId xmlns:a16="http://schemas.microsoft.com/office/drawing/2014/main" id="{FF4BBAB8-7444-4237-ADD3-A0704706DF79}"/>
              </a:ext>
            </a:extLst>
          </p:cNvPr>
          <p:cNvSpPr/>
          <p:nvPr/>
        </p:nvSpPr>
        <p:spPr>
          <a:xfrm>
            <a:off x="1418390" y="5057679"/>
            <a:ext cx="7467822" cy="454099"/>
          </a:xfrm>
          <a:prstGeom prst="rect">
            <a:avLst/>
          </a:prstGeom>
          <a:ln>
            <a:solidFill>
              <a:srgbClr val="00B0F0"/>
            </a:solidFill>
          </a:ln>
        </p:spPr>
        <p:txBody>
          <a:bodyPr wrap="square">
            <a:spAutoFit/>
          </a:bodyPr>
          <a:lstStyle/>
          <a:p>
            <a:pPr marL="0" lvl="1" algn="ctr">
              <a:lnSpc>
                <a:spcPts val="3000"/>
              </a:lnSpc>
              <a:spcBef>
                <a:spcPts val="600"/>
              </a:spcBef>
              <a:buClr>
                <a:srgbClr val="C00000"/>
              </a:buClr>
              <a:buSzPct val="100000"/>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例如，以太网、无线局域网使用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CRC-32</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生成多项式</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AF35379-6DE8-43C5-A6FD-98ABA367A3B2}"/>
              </a:ext>
            </a:extLst>
          </p:cNvPr>
          <p:cNvSpPr txBox="1"/>
          <p:nvPr/>
        </p:nvSpPr>
        <p:spPr>
          <a:xfrm>
            <a:off x="1948837" y="6411392"/>
            <a:ext cx="825784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引自：清华大学崔勇老师提供的讲稿</a:t>
            </a:r>
          </a:p>
        </p:txBody>
      </p:sp>
      <p:sp>
        <p:nvSpPr>
          <p:cNvPr id="6" name="文本框 5">
            <a:extLst>
              <a:ext uri="{FF2B5EF4-FFF2-40B4-BE49-F238E27FC236}">
                <a16:creationId xmlns:a16="http://schemas.microsoft.com/office/drawing/2014/main" id="{082CC463-A981-4E7E-8F03-FAA795786BD7}"/>
              </a:ext>
            </a:extLst>
          </p:cNvPr>
          <p:cNvSpPr txBox="1"/>
          <p:nvPr/>
        </p:nvSpPr>
        <p:spPr>
          <a:xfrm>
            <a:off x="102036" y="6434725"/>
            <a:ext cx="3051654"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3645037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endParaRPr kumimoji="1" lang="zh-CN" altLang="en-US" sz="3200" dirty="0"/>
          </a:p>
        </p:txBody>
      </p:sp>
      <p:sp>
        <p:nvSpPr>
          <p:cNvPr id="3" name="内容占位符 2"/>
          <p:cNvSpPr>
            <a:spLocks noGrp="1"/>
          </p:cNvSpPr>
          <p:nvPr>
            <p:ph idx="1"/>
          </p:nvPr>
        </p:nvSpPr>
        <p:spPr>
          <a:xfrm>
            <a:off x="838200" y="1384300"/>
            <a:ext cx="10617200" cy="4419600"/>
          </a:xfrm>
        </p:spPr>
        <p:txBody>
          <a:bodyPr>
            <a:noAutofit/>
          </a:bodyPr>
          <a:lstStyle/>
          <a:p>
            <a:pPr>
              <a:lnSpc>
                <a:spcPts val="3600"/>
              </a:lnSpc>
            </a:pPr>
            <a:r>
              <a:rPr lang="zh-CN" altLang="en-US" dirty="0"/>
              <a:t>设计纠错码</a:t>
            </a:r>
          </a:p>
          <a:p>
            <a:pPr lvl="1">
              <a:lnSpc>
                <a:spcPts val="3600"/>
              </a:lnSpc>
            </a:pPr>
            <a:r>
              <a:rPr lang="zh-CN" altLang="en-US" dirty="0"/>
              <a:t>要求：</a:t>
            </a:r>
            <a:r>
              <a:rPr lang="en-US" altLang="zh-CN" dirty="0"/>
              <a:t>m</a:t>
            </a:r>
            <a:r>
              <a:rPr lang="zh-CN" altLang="zh-CN" dirty="0"/>
              <a:t>个信息位，</a:t>
            </a:r>
            <a:r>
              <a:rPr lang="en-US" altLang="zh-CN" dirty="0"/>
              <a:t>r</a:t>
            </a:r>
            <a:r>
              <a:rPr lang="zh-CN" altLang="zh-CN" dirty="0"/>
              <a:t>个校验位，纠正单比特错</a:t>
            </a:r>
            <a:endParaRPr lang="zh-CN" altLang="en-US" dirty="0"/>
          </a:p>
          <a:p>
            <a:pPr lvl="1">
              <a:lnSpc>
                <a:spcPts val="3600"/>
              </a:lnSpc>
            </a:pPr>
            <a:r>
              <a:rPr lang="zh-CN" altLang="zh-CN" dirty="0"/>
              <a:t>对2</a:t>
            </a:r>
            <a:r>
              <a:rPr lang="en-US" altLang="zh-CN" baseline="30000" dirty="0"/>
              <a:t>m</a:t>
            </a:r>
            <a:r>
              <a:rPr lang="zh-CN" altLang="zh-CN" dirty="0"/>
              <a:t>个有效信息中任何一个，有</a:t>
            </a:r>
            <a:r>
              <a:rPr lang="en-US" altLang="zh-CN" dirty="0"/>
              <a:t>n</a:t>
            </a:r>
            <a:r>
              <a:rPr lang="zh-CN" altLang="zh-CN" dirty="0"/>
              <a:t>个与其距离为1的无效码字</a:t>
            </a:r>
            <a:r>
              <a:rPr lang="zh-CN" altLang="en-US" dirty="0"/>
              <a:t>：</a:t>
            </a:r>
            <a:endParaRPr lang="en-US" altLang="zh-CN" dirty="0"/>
          </a:p>
          <a:p>
            <a:pPr lvl="2" indent="-336550">
              <a:lnSpc>
                <a:spcPts val="3600"/>
              </a:lnSpc>
              <a:buFont typeface="微软雅黑" panose="020B0503020204020204" pitchFamily="34" charset="-122"/>
              <a:buChar char="−"/>
            </a:pPr>
            <a:r>
              <a:rPr lang="zh-CN" altLang="en-US" dirty="0"/>
              <a:t>可以考虑将该信息对应的合法码字的</a:t>
            </a:r>
            <a:r>
              <a:rPr lang="en-US" altLang="zh-CN" dirty="0"/>
              <a:t>n</a:t>
            </a:r>
            <a:r>
              <a:rPr lang="zh-CN" altLang="en-US" dirty="0"/>
              <a:t>位逐个取反，得到</a:t>
            </a:r>
            <a:r>
              <a:rPr lang="en-US" altLang="zh-CN" dirty="0"/>
              <a:t>n</a:t>
            </a:r>
            <a:r>
              <a:rPr lang="zh-CN" altLang="en-US" dirty="0"/>
              <a:t>个距离为</a:t>
            </a:r>
            <a:r>
              <a:rPr lang="en-US" altLang="zh-CN" dirty="0"/>
              <a:t>1</a:t>
            </a:r>
            <a:r>
              <a:rPr lang="zh-CN" altLang="en-US" dirty="0"/>
              <a:t>的非法码字，需要</a:t>
            </a:r>
            <a:r>
              <a:rPr lang="en-US" altLang="zh-CN" dirty="0"/>
              <a:t>n+1</a:t>
            </a:r>
            <a:r>
              <a:rPr lang="zh-CN" altLang="en-US" dirty="0"/>
              <a:t>个位模式来标识</a:t>
            </a:r>
            <a:endParaRPr lang="en-US" altLang="zh-CN" dirty="0"/>
          </a:p>
          <a:p>
            <a:pPr marL="692150" lvl="1" indent="-342900">
              <a:lnSpc>
                <a:spcPts val="3600"/>
              </a:lnSpc>
            </a:pPr>
            <a:r>
              <a:rPr lang="zh-CN" altLang="zh-CN" dirty="0"/>
              <a:t>因此有</a:t>
            </a:r>
            <a:r>
              <a:rPr lang="zh-CN" altLang="en-US" dirty="0"/>
              <a:t>：</a:t>
            </a:r>
            <a:r>
              <a:rPr lang="en-US" altLang="zh-CN" dirty="0"/>
              <a:t>(n + 1) 2</a:t>
            </a:r>
            <a:r>
              <a:rPr lang="en-US" altLang="zh-CN" baseline="30000" dirty="0"/>
              <a:t>m</a:t>
            </a:r>
            <a:r>
              <a:rPr lang="en-US" altLang="zh-CN" dirty="0"/>
              <a:t> </a:t>
            </a:r>
            <a:r>
              <a:rPr lang="en-US" altLang="zh-CN" dirty="0">
                <a:sym typeface="Symbol" panose="05050102010706020507" pitchFamily="18" charset="2"/>
              </a:rPr>
              <a:t> 2</a:t>
            </a:r>
            <a:r>
              <a:rPr lang="en-US" altLang="zh-CN" baseline="30000" dirty="0">
                <a:sym typeface="Symbol" panose="05050102010706020507" pitchFamily="18" charset="2"/>
              </a:rPr>
              <a:t>n</a:t>
            </a:r>
          </a:p>
          <a:p>
            <a:pPr marL="692150" lvl="1" indent="-342900">
              <a:lnSpc>
                <a:spcPts val="3600"/>
              </a:lnSpc>
            </a:pPr>
            <a:r>
              <a:rPr lang="zh-CN" altLang="en-US" dirty="0">
                <a:sym typeface="Symbol" panose="05050102010706020507" pitchFamily="18" charset="2"/>
              </a:rPr>
              <a:t>利用 </a:t>
            </a:r>
            <a:r>
              <a:rPr lang="en-US" altLang="zh-CN" dirty="0">
                <a:sym typeface="Symbol" panose="05050102010706020507" pitchFamily="18" charset="2"/>
              </a:rPr>
              <a:t>n = m + r</a:t>
            </a:r>
            <a:r>
              <a:rPr lang="zh-CN" altLang="en-US" dirty="0">
                <a:sym typeface="Symbol" panose="05050102010706020507" pitchFamily="18" charset="2"/>
              </a:rPr>
              <a:t>，得到 </a:t>
            </a:r>
            <a:r>
              <a:rPr lang="en-US" altLang="zh-CN" dirty="0">
                <a:sym typeface="Symbol" panose="05050102010706020507" pitchFamily="18" charset="2"/>
              </a:rPr>
              <a:t>(m + r + 1)  2</a:t>
            </a:r>
            <a:r>
              <a:rPr lang="en-US" altLang="zh-CN" baseline="30000" dirty="0">
                <a:sym typeface="Symbol" panose="05050102010706020507" pitchFamily="18" charset="2"/>
              </a:rPr>
              <a:t>r</a:t>
            </a:r>
            <a:endParaRPr lang="en-US" altLang="zh-CN" dirty="0">
              <a:sym typeface="Symbol" panose="05050102010706020507" pitchFamily="18" charset="2"/>
            </a:endParaRPr>
          </a:p>
          <a:p>
            <a:pPr marL="692150" lvl="1" indent="-342900">
              <a:lnSpc>
                <a:spcPts val="3600"/>
              </a:lnSpc>
            </a:pPr>
            <a:r>
              <a:rPr lang="zh-CN" altLang="en-US" dirty="0">
                <a:sym typeface="Symbol" panose="05050102010706020507" pitchFamily="18" charset="2"/>
              </a:rPr>
              <a:t>在给定</a:t>
            </a:r>
            <a:r>
              <a:rPr lang="en-US" altLang="zh-CN" dirty="0">
                <a:sym typeface="Symbol" panose="05050102010706020507" pitchFamily="18" charset="2"/>
              </a:rPr>
              <a:t>m</a:t>
            </a:r>
            <a:r>
              <a:rPr lang="zh-CN" altLang="en-US" dirty="0">
                <a:sym typeface="Symbol" panose="05050102010706020507" pitchFamily="18" charset="2"/>
              </a:rPr>
              <a:t>的情况下，利用该式可以得出纠正单比特错误校验位数的下界</a:t>
            </a:r>
            <a:endParaRPr lang="zh-CN" altLang="en-US" dirty="0"/>
          </a:p>
          <a:p>
            <a:pPr lvl="2" indent="-336550">
              <a:lnSpc>
                <a:spcPts val="3400"/>
              </a:lnSpc>
              <a:buFont typeface="微软雅黑" panose="020B0503020204020204" pitchFamily="34" charset="-122"/>
              <a:buChar char="−"/>
            </a:pPr>
            <a:endParaRPr lang="en-US" altLang="zh-CN"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6" name="文本框 5">
            <a:extLst>
              <a:ext uri="{FF2B5EF4-FFF2-40B4-BE49-F238E27FC236}">
                <a16:creationId xmlns:a16="http://schemas.microsoft.com/office/drawing/2014/main" id="{0AF35379-6DE8-43C5-A6FD-98ABA367A3B2}"/>
              </a:ext>
            </a:extLst>
          </p:cNvPr>
          <p:cNvSpPr txBox="1"/>
          <p:nvPr/>
        </p:nvSpPr>
        <p:spPr>
          <a:xfrm>
            <a:off x="1948837" y="6411392"/>
            <a:ext cx="825784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引自：清华大学崔勇老师提供的讲稿</a:t>
            </a:r>
          </a:p>
        </p:txBody>
      </p:sp>
    </p:spTree>
    <p:extLst>
      <p:ext uri="{BB962C8B-B14F-4D97-AF65-F5344CB8AC3E}">
        <p14:creationId xmlns:p14="http://schemas.microsoft.com/office/powerpoint/2010/main" val="3913860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838200" y="1292340"/>
            <a:ext cx="10515600" cy="4736320"/>
          </a:xfrm>
        </p:spPr>
        <p:txBody>
          <a:bodyPr>
            <a:noAutofit/>
          </a:bodyPr>
          <a:lstStyle/>
          <a:p>
            <a:pPr>
              <a:lnSpc>
                <a:spcPct val="150000"/>
              </a:lnSpc>
            </a:pPr>
            <a:r>
              <a:rPr kumimoji="1" lang="zh-CN" altLang="en-US" sz="2600" dirty="0">
                <a:solidFill>
                  <a:srgbClr val="C00000"/>
                </a:solidFill>
              </a:rPr>
              <a:t>目标</a:t>
            </a:r>
            <a:r>
              <a:rPr kumimoji="1" lang="zh-CN" altLang="en-US" sz="2600" dirty="0"/>
              <a:t>：</a:t>
            </a:r>
            <a:r>
              <a:rPr kumimoji="1" lang="zh-CN" altLang="en-US" sz="2600" dirty="0">
                <a:solidFill>
                  <a:schemeClr val="accent1">
                    <a:lumMod val="75000"/>
                  </a:schemeClr>
                </a:solidFill>
              </a:rPr>
              <a:t>以</a:t>
            </a:r>
            <a:r>
              <a:rPr lang="zh-CN" altLang="en-US" sz="2600" dirty="0">
                <a:solidFill>
                  <a:schemeClr val="accent1">
                    <a:lumMod val="75000"/>
                  </a:schemeClr>
                </a:solidFill>
              </a:rPr>
              <a:t>奇偶校验为基础，如何找到出错位置，提供</a:t>
            </a:r>
            <a:r>
              <a:rPr lang="en-US" altLang="zh-CN" sz="2600" dirty="0">
                <a:solidFill>
                  <a:schemeClr val="accent1">
                    <a:lumMod val="75000"/>
                  </a:schemeClr>
                </a:solidFill>
              </a:rPr>
              <a:t>1</a:t>
            </a:r>
            <a:r>
              <a:rPr lang="zh-CN" altLang="en-US" sz="2600" dirty="0">
                <a:solidFill>
                  <a:schemeClr val="accent1">
                    <a:lumMod val="75000"/>
                  </a:schemeClr>
                </a:solidFill>
              </a:rPr>
              <a:t>位纠错能力</a:t>
            </a:r>
            <a:endParaRPr kumimoji="1" lang="en-US" altLang="zh-CN" sz="2600" dirty="0">
              <a:solidFill>
                <a:schemeClr val="accent1">
                  <a:lumMod val="75000"/>
                </a:schemeClr>
              </a:solidFill>
            </a:endParaRPr>
          </a:p>
          <a:p>
            <a:pPr>
              <a:lnSpc>
                <a:spcPct val="150000"/>
              </a:lnSpc>
            </a:pPr>
            <a:r>
              <a:rPr kumimoji="1" lang="zh-CN" altLang="en-US" sz="2600" dirty="0"/>
              <a:t>理解海明码编码过程，以 </a:t>
            </a:r>
            <a:r>
              <a:rPr kumimoji="1" lang="en-US" altLang="zh-CN" sz="2600" dirty="0"/>
              <a:t>(15, 11)</a:t>
            </a:r>
            <a:r>
              <a:rPr kumimoji="1" lang="zh-CN" altLang="en-US" sz="2600" dirty="0"/>
              <a:t>海明码为例</a:t>
            </a:r>
            <a:endParaRPr kumimoji="1" lang="en-US" altLang="zh-CN" sz="2600" dirty="0"/>
          </a:p>
          <a:p>
            <a:pPr lvl="1">
              <a:lnSpc>
                <a:spcPct val="150000"/>
              </a:lnSpc>
            </a:pPr>
            <a:r>
              <a:rPr kumimoji="1" lang="zh-CN" altLang="en-US" sz="2200" dirty="0"/>
              <a:t>例如：</a:t>
            </a:r>
            <a:r>
              <a:rPr kumimoji="1" lang="en-US" altLang="zh-CN" sz="2200" dirty="0"/>
              <a:t>11</a:t>
            </a:r>
            <a:r>
              <a:rPr kumimoji="1" lang="zh-CN" altLang="en-US" sz="2200" dirty="0"/>
              <a:t>比特的数据</a:t>
            </a:r>
            <a:r>
              <a:rPr kumimoji="1" lang="en-US" altLang="zh-CN" sz="2200" dirty="0">
                <a:solidFill>
                  <a:srgbClr val="C00000"/>
                </a:solidFill>
              </a:rPr>
              <a:t>01011001101</a:t>
            </a:r>
          </a:p>
          <a:p>
            <a:pPr lvl="1">
              <a:lnSpc>
                <a:spcPct val="150000"/>
              </a:lnSpc>
            </a:pPr>
            <a:r>
              <a:rPr kumimoji="1" lang="en-US" altLang="zh-CN" sz="2200" dirty="0"/>
              <a:t>11</a:t>
            </a:r>
            <a:r>
              <a:rPr kumimoji="1" lang="zh-CN" altLang="en-US" sz="2200" dirty="0"/>
              <a:t>比特数据按顺序放入数据位</a:t>
            </a:r>
            <a:endParaRPr kumimoji="1" lang="en-US" altLang="zh-CN" sz="2200" dirty="0"/>
          </a:p>
          <a:p>
            <a:pPr lvl="1">
              <a:lnSpc>
                <a:spcPct val="150000"/>
              </a:lnSpc>
            </a:pPr>
            <a:r>
              <a:rPr kumimoji="1" lang="zh-CN" altLang="en-US" dirty="0">
                <a:solidFill>
                  <a:srgbClr val="C00000"/>
                </a:solidFill>
              </a:rPr>
              <a:t>校验位：</a:t>
            </a:r>
            <a:r>
              <a:rPr kumimoji="1" lang="en-US" altLang="zh-CN" dirty="0"/>
              <a:t>2</a:t>
            </a:r>
            <a:r>
              <a:rPr kumimoji="1" lang="zh-CN" altLang="en-US" dirty="0"/>
              <a:t>的幂次方位（记为</a:t>
            </a:r>
            <a:r>
              <a:rPr kumimoji="1" lang="en-US" altLang="zh-CN" dirty="0"/>
              <a:t>p1, p2, p4, p8</a:t>
            </a:r>
            <a:r>
              <a:rPr kumimoji="1" lang="zh-CN" altLang="en-US" dirty="0"/>
              <a:t>）</a:t>
            </a:r>
            <a:endParaRPr kumimoji="1" lang="en-US" altLang="zh-CN" dirty="0"/>
          </a:p>
          <a:p>
            <a:pPr lvl="1">
              <a:lnSpc>
                <a:spcPct val="150000"/>
              </a:lnSpc>
            </a:pPr>
            <a:r>
              <a:rPr kumimoji="1" lang="zh-CN" altLang="en-US" sz="2200" dirty="0"/>
              <a:t>每个校验位对数据位的子集做校验，缩小定位错误的范围</a:t>
            </a:r>
            <a:endParaRPr kumimoji="1" lang="en-US" altLang="zh-CN" sz="2200" dirty="0"/>
          </a:p>
          <a:p>
            <a:pPr lvl="1">
              <a:lnSpc>
                <a:spcPct val="150000"/>
              </a:lnSpc>
            </a:pPr>
            <a:r>
              <a:rPr kumimoji="1" lang="zh-CN" altLang="en-US" sz="2200" dirty="0">
                <a:solidFill>
                  <a:srgbClr val="C00000"/>
                </a:solidFill>
              </a:rPr>
              <a:t>问题：每个校验位如何计算？</a:t>
            </a:r>
            <a:endParaRPr kumimoji="1" lang="en-US" altLang="zh-CN" sz="2200" dirty="0">
              <a:solidFill>
                <a:srgbClr val="C00000"/>
              </a:solidFill>
            </a:endParaRP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43" name="矩形 42"/>
          <p:cNvSpPr/>
          <p:nvPr/>
        </p:nvSpPr>
        <p:spPr>
          <a:xfrm>
            <a:off x="9008032" y="5009781"/>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148894" y="4939415"/>
            <a:ext cx="955209" cy="369332"/>
          </a:xfrm>
          <a:prstGeom prst="rect">
            <a:avLst/>
          </a:prstGeom>
          <a:noFill/>
        </p:spPr>
        <p:txBody>
          <a:bodyPr wrap="square" rtlCol="0">
            <a:spAutoFit/>
          </a:bodyPr>
          <a:lstStyle/>
          <a:p>
            <a:pPr algn="ctr"/>
            <a:r>
              <a:rPr lang="zh-CN" altLang="en-US" dirty="0"/>
              <a:t>校验位</a:t>
            </a:r>
          </a:p>
        </p:txBody>
      </p:sp>
      <p:sp>
        <p:nvSpPr>
          <p:cNvPr id="45" name="矩形 44"/>
          <p:cNvSpPr/>
          <p:nvPr/>
        </p:nvSpPr>
        <p:spPr>
          <a:xfrm>
            <a:off x="10175777" y="5009781"/>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0328153" y="4939415"/>
            <a:ext cx="955209" cy="369332"/>
          </a:xfrm>
          <a:prstGeom prst="rect">
            <a:avLst/>
          </a:prstGeom>
          <a:noFill/>
        </p:spPr>
        <p:txBody>
          <a:bodyPr wrap="square" rtlCol="0">
            <a:spAutoFit/>
          </a:bodyPr>
          <a:lstStyle/>
          <a:p>
            <a:pPr algn="ctr"/>
            <a:r>
              <a:rPr lang="zh-CN" altLang="en-US" dirty="0"/>
              <a:t>数据位</a:t>
            </a:r>
          </a:p>
        </p:txBody>
      </p:sp>
      <p:sp>
        <p:nvSpPr>
          <p:cNvPr id="47" name="文本框 46"/>
          <p:cNvSpPr txBox="1"/>
          <p:nvPr/>
        </p:nvSpPr>
        <p:spPr>
          <a:xfrm>
            <a:off x="8410938" y="5376196"/>
            <a:ext cx="3370198" cy="369332"/>
          </a:xfrm>
          <a:prstGeom prst="rect">
            <a:avLst/>
          </a:prstGeom>
          <a:noFill/>
        </p:spPr>
        <p:txBody>
          <a:bodyPr wrap="square" rtlCol="0">
            <a:spAutoFit/>
          </a:bodyPr>
          <a:lstStyle/>
          <a:p>
            <a:pPr algn="ctr"/>
            <a:r>
              <a:rPr lang="zh-CN" altLang="en-US" dirty="0"/>
              <a:t>右下角数字为码字中位序号</a:t>
            </a:r>
          </a:p>
        </p:txBody>
      </p:sp>
      <p:graphicFrame>
        <p:nvGraphicFramePr>
          <p:cNvPr id="49" name="表格 48"/>
          <p:cNvGraphicFramePr>
            <a:graphicFrameLocks noGrp="1"/>
          </p:cNvGraphicFramePr>
          <p:nvPr/>
        </p:nvGraphicFramePr>
        <p:xfrm>
          <a:off x="9090064" y="3365677"/>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50" name="表格 49"/>
          <p:cNvGraphicFramePr>
            <a:graphicFrameLocks noGrp="1"/>
          </p:cNvGraphicFramePr>
          <p:nvPr/>
        </p:nvGraphicFramePr>
        <p:xfrm>
          <a:off x="9550093" y="2953908"/>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51" name="文本框 50"/>
          <p:cNvSpPr txBox="1"/>
          <p:nvPr/>
        </p:nvSpPr>
        <p:spPr>
          <a:xfrm>
            <a:off x="9779175" y="32031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0265509" y="3192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10726512" y="319267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9314739" y="36046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9779174" y="35989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0260132" y="35989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0726512" y="35926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9314739" y="40011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9777620" y="399477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0222032" y="400094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0716663" y="400429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9270733" y="439963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9746314" y="44059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10228382" y="43933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10703963" y="439475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598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fld id="{8D4D1E41-7A09-AB4A-A4E1-09765ADA2698}" type="slidenum">
              <a:rPr kumimoji="1" lang="zh-CN" altLang="en-US" smtClean="0"/>
              <a:t>4</a:t>
            </a:fld>
            <a:endParaRPr kumimoji="1" lang="zh-CN" altLang="en-US" dirty="0"/>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2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838200" y="1292340"/>
            <a:ext cx="10515600" cy="1319853"/>
          </a:xfrm>
        </p:spPr>
        <p:txBody>
          <a:bodyPr>
            <a:noAutofit/>
          </a:bodyPr>
          <a:lstStyle/>
          <a:p>
            <a:pPr>
              <a:lnSpc>
                <a:spcPct val="150000"/>
              </a:lnSpc>
            </a:pPr>
            <a:r>
              <a:rPr kumimoji="1" lang="zh-CN" altLang="en-US" sz="2600" dirty="0"/>
              <a:t>子集的选择与校验位计算</a:t>
            </a:r>
            <a:endParaRPr kumimoji="1" lang="en-US" altLang="zh-CN" sz="2600" dirty="0"/>
          </a:p>
          <a:p>
            <a:pPr lvl="1">
              <a:lnSpc>
                <a:spcPct val="150000"/>
              </a:lnSpc>
            </a:pPr>
            <a:r>
              <a:rPr kumimoji="1" lang="zh-CN" altLang="en-US" sz="2200" dirty="0"/>
              <a:t>海明码缺省为偶校验（也可以使用奇校验）</a:t>
            </a: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41" name="表格 40"/>
          <p:cNvGraphicFramePr>
            <a:graphicFrameLocks noGrp="1"/>
          </p:cNvGraphicFramePr>
          <p:nvPr/>
        </p:nvGraphicFramePr>
        <p:xfrm>
          <a:off x="1432758" y="3474731"/>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42" name="表格 41"/>
          <p:cNvGraphicFramePr>
            <a:graphicFrameLocks noGrp="1"/>
          </p:cNvGraphicFramePr>
          <p:nvPr/>
        </p:nvGraphicFramePr>
        <p:xfrm>
          <a:off x="1892787" y="3062962"/>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49" name="文本框 48"/>
          <p:cNvSpPr txBox="1"/>
          <p:nvPr/>
        </p:nvSpPr>
        <p:spPr>
          <a:xfrm>
            <a:off x="2121869" y="33122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2608203" y="330172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3069206" y="330172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657433" y="371372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121868" y="37080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602826" y="37080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3069206" y="370169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657433" y="411019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120314" y="410382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2564726" y="41100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3059357" y="411335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613427" y="450868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089008" y="451504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2571076" y="450243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3046657" y="450381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892787" y="3746194"/>
            <a:ext cx="1215388" cy="2208305"/>
            <a:chOff x="1892787" y="3671763"/>
            <a:chExt cx="1215388" cy="2208305"/>
          </a:xfrm>
        </p:grpSpPr>
        <p:sp>
          <p:nvSpPr>
            <p:cNvPr id="6" name="文本框 5"/>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en-US" altLang="zh-CN" dirty="0">
                  <a:latin typeface="微软雅黑" panose="020B0503020204020204" pitchFamily="34" charset="-122"/>
                  <a:ea typeface="微软雅黑" panose="020B0503020204020204" pitchFamily="34" charset="-122"/>
                </a:rPr>
                <a:t>p1=1</a:t>
              </a: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a:endCxn id="6"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7" idx="1"/>
              <a:endCxn id="6" idx="0"/>
            </p:cNvCxnSpPr>
            <p:nvPr/>
          </p:nvCxnSpPr>
          <p:spPr>
            <a:xfrm>
              <a:off x="2120314" y="4132363"/>
              <a:ext cx="380167" cy="1101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1" idx="1"/>
              <a:endCxn id="6" idx="0"/>
            </p:cNvCxnSpPr>
            <p:nvPr/>
          </p:nvCxnSpPr>
          <p:spPr>
            <a:xfrm>
              <a:off x="2089008" y="4543576"/>
              <a:ext cx="411473" cy="690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55" idx="1"/>
              <a:endCxn id="6" idx="0"/>
            </p:cNvCxnSpPr>
            <p:nvPr/>
          </p:nvCxnSpPr>
          <p:spPr>
            <a:xfrm flipH="1">
              <a:off x="2500481" y="3730229"/>
              <a:ext cx="568725" cy="15035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endCxn id="6"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1985536" y="3149682"/>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graphicFrame>
        <p:nvGraphicFramePr>
          <p:cNvPr id="73" name="表格 72"/>
          <p:cNvGraphicFramePr>
            <a:graphicFrameLocks noGrp="1"/>
          </p:cNvGraphicFramePr>
          <p:nvPr/>
        </p:nvGraphicFramePr>
        <p:xfrm>
          <a:off x="3808812" y="3495097"/>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74" name="表格 73"/>
          <p:cNvGraphicFramePr>
            <a:graphicFrameLocks noGrp="1"/>
          </p:cNvGraphicFramePr>
          <p:nvPr/>
        </p:nvGraphicFramePr>
        <p:xfrm>
          <a:off x="4268841" y="3083328"/>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75" name="文本框 74"/>
          <p:cNvSpPr txBox="1"/>
          <p:nvPr/>
        </p:nvSpPr>
        <p:spPr>
          <a:xfrm>
            <a:off x="4497923" y="33326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4984257" y="332209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5445260" y="33220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4033487" y="373409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4497922" y="37284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4978880" y="37284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5445260" y="372206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4033487" y="413056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4496368" y="412419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4940780" y="413036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435411" y="413371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3989481" y="452905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4465062" y="453540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4947130" y="452279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5422711" y="452417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90" name="表格 89"/>
          <p:cNvGraphicFramePr>
            <a:graphicFrameLocks noGrp="1"/>
          </p:cNvGraphicFramePr>
          <p:nvPr/>
        </p:nvGraphicFramePr>
        <p:xfrm>
          <a:off x="6201362" y="347311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91" name="表格 90"/>
          <p:cNvGraphicFramePr>
            <a:graphicFrameLocks noGrp="1"/>
          </p:cNvGraphicFramePr>
          <p:nvPr/>
        </p:nvGraphicFramePr>
        <p:xfrm>
          <a:off x="6661391" y="306134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92" name="文本框 91"/>
          <p:cNvSpPr txBox="1"/>
          <p:nvPr/>
        </p:nvSpPr>
        <p:spPr>
          <a:xfrm>
            <a:off x="6890473" y="33106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7376807" y="330011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7837810" y="330011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6426037" y="371211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6890472" y="37064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7371430" y="37064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7837810" y="370008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6426037" y="410858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6888918" y="41022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7333330" y="410838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7827961" y="411174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6382031" y="450707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6857612" y="451342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7339680" y="45008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7815261" y="450219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107" name="表格 106"/>
          <p:cNvGraphicFramePr>
            <a:graphicFrameLocks noGrp="1"/>
          </p:cNvGraphicFramePr>
          <p:nvPr/>
        </p:nvGraphicFramePr>
        <p:xfrm>
          <a:off x="8523765" y="3440950"/>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108" name="表格 107"/>
          <p:cNvGraphicFramePr>
            <a:graphicFrameLocks noGrp="1"/>
          </p:cNvGraphicFramePr>
          <p:nvPr/>
        </p:nvGraphicFramePr>
        <p:xfrm>
          <a:off x="8983794" y="3029181"/>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109" name="文本框 108"/>
          <p:cNvSpPr txBox="1"/>
          <p:nvPr/>
        </p:nvSpPr>
        <p:spPr>
          <a:xfrm>
            <a:off x="9212876" y="32784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9699210" y="32679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10160213" y="326794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8748440" y="367994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9212875" y="36742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9693833" y="36742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10160213" y="366791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8748440" y="407641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9211321" y="407004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9655733" y="40762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10150364" y="40795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8704434" y="447490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9180015" y="448126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9662083" y="446864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10137664" y="447003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545241" y="3825026"/>
            <a:ext cx="1215388" cy="2130610"/>
            <a:chOff x="4545241" y="3750595"/>
            <a:chExt cx="1215388" cy="2130610"/>
          </a:xfrm>
        </p:grpSpPr>
        <p:sp>
          <p:nvSpPr>
            <p:cNvPr id="125" name="文本框 124"/>
            <p:cNvSpPr txBox="1"/>
            <p:nvPr/>
          </p:nvSpPr>
          <p:spPr>
            <a:xfrm>
              <a:off x="4545241" y="5234874"/>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en-US" altLang="zh-CN" dirty="0">
                  <a:latin typeface="微软雅黑" panose="020B0503020204020204" pitchFamily="34" charset="-122"/>
                  <a:ea typeface="微软雅黑" panose="020B0503020204020204" pitchFamily="34" charset="-122"/>
                </a:rPr>
                <a:t>p2=0</a:t>
              </a:r>
              <a:endParaRPr lang="zh-CN" altLang="en-US" dirty="0">
                <a:latin typeface="微软雅黑" panose="020B0503020204020204" pitchFamily="34" charset="-122"/>
                <a:ea typeface="微软雅黑" panose="020B0503020204020204" pitchFamily="34" charset="-122"/>
              </a:endParaRPr>
            </a:p>
          </p:txBody>
        </p:sp>
        <p:cxnSp>
          <p:nvCxnSpPr>
            <p:cNvPr id="129" name="直接连接符 128"/>
            <p:cNvCxnSpPr>
              <a:stCxn id="81" idx="1"/>
              <a:endCxn id="125" idx="0"/>
            </p:cNvCxnSpPr>
            <p:nvPr/>
          </p:nvCxnSpPr>
          <p:spPr>
            <a:xfrm flipH="1">
              <a:off x="5152935" y="3750595"/>
              <a:ext cx="292325" cy="14842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89" idx="1"/>
              <a:endCxn id="125" idx="0"/>
            </p:cNvCxnSpPr>
            <p:nvPr/>
          </p:nvCxnSpPr>
          <p:spPr>
            <a:xfrm flipH="1">
              <a:off x="5152935" y="4552713"/>
              <a:ext cx="269776" cy="682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4829583" y="3163225"/>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2" name="文本框 131"/>
          <p:cNvSpPr txBox="1"/>
          <p:nvPr/>
        </p:nvSpPr>
        <p:spPr>
          <a:xfrm>
            <a:off x="6282497" y="3528339"/>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8608027" y="3893885"/>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8" name="文本框 147"/>
          <p:cNvSpPr txBox="1"/>
          <p:nvPr/>
        </p:nvSpPr>
        <p:spPr>
          <a:xfrm>
            <a:off x="1897686" y="2652392"/>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49" name="文本框 148"/>
          <p:cNvSpPr txBox="1"/>
          <p:nvPr/>
        </p:nvSpPr>
        <p:spPr>
          <a:xfrm>
            <a:off x="4248375" y="2679662"/>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0" name="文本框 149"/>
          <p:cNvSpPr txBox="1"/>
          <p:nvPr/>
        </p:nvSpPr>
        <p:spPr>
          <a:xfrm>
            <a:off x="6661391" y="2660026"/>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3</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1" name="文本框 150"/>
          <p:cNvSpPr txBox="1"/>
          <p:nvPr/>
        </p:nvSpPr>
        <p:spPr>
          <a:xfrm>
            <a:off x="8944591" y="2646202"/>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4</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52" name="矩形 151"/>
          <p:cNvSpPr/>
          <p:nvPr/>
        </p:nvSpPr>
        <p:spPr>
          <a:xfrm>
            <a:off x="7434304" y="2133053"/>
            <a:ext cx="225984" cy="228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p:cNvSpPr txBox="1"/>
          <p:nvPr/>
        </p:nvSpPr>
        <p:spPr>
          <a:xfrm>
            <a:off x="7575166" y="2062687"/>
            <a:ext cx="1761339" cy="369332"/>
          </a:xfrm>
          <a:prstGeom prst="rect">
            <a:avLst/>
          </a:prstGeom>
          <a:noFill/>
        </p:spPr>
        <p:txBody>
          <a:bodyPr wrap="square" rtlCol="0">
            <a:spAutoFit/>
          </a:bodyPr>
          <a:lstStyle/>
          <a:p>
            <a:pPr algn="ctr"/>
            <a:r>
              <a:rPr lang="zh-CN" altLang="en-US" dirty="0"/>
              <a:t>每组的数据位</a:t>
            </a:r>
          </a:p>
        </p:txBody>
      </p:sp>
      <p:sp>
        <p:nvSpPr>
          <p:cNvPr id="154" name="矩形 153"/>
          <p:cNvSpPr/>
          <p:nvPr/>
        </p:nvSpPr>
        <p:spPr>
          <a:xfrm>
            <a:off x="9354061" y="2121618"/>
            <a:ext cx="225984" cy="228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p:cNvSpPr txBox="1"/>
          <p:nvPr/>
        </p:nvSpPr>
        <p:spPr>
          <a:xfrm>
            <a:off x="9522548" y="2046696"/>
            <a:ext cx="1625824" cy="369332"/>
          </a:xfrm>
          <a:prstGeom prst="rect">
            <a:avLst/>
          </a:prstGeom>
          <a:noFill/>
        </p:spPr>
        <p:txBody>
          <a:bodyPr wrap="square" rtlCol="0">
            <a:spAutoFit/>
          </a:bodyPr>
          <a:lstStyle/>
          <a:p>
            <a:pPr algn="ctr"/>
            <a:r>
              <a:rPr lang="zh-CN" altLang="en-US" dirty="0"/>
              <a:t>每组的校验位</a:t>
            </a:r>
          </a:p>
        </p:txBody>
      </p:sp>
      <p:grpSp>
        <p:nvGrpSpPr>
          <p:cNvPr id="159" name="组合 158"/>
          <p:cNvGrpSpPr/>
          <p:nvPr/>
        </p:nvGrpSpPr>
        <p:grpSpPr>
          <a:xfrm>
            <a:off x="6472156" y="3726842"/>
            <a:ext cx="1421051" cy="2208305"/>
            <a:chOff x="6472156" y="3726842"/>
            <a:chExt cx="1421051" cy="2208305"/>
          </a:xfrm>
        </p:grpSpPr>
        <p:grpSp>
          <p:nvGrpSpPr>
            <p:cNvPr id="134" name="组合 133"/>
            <p:cNvGrpSpPr/>
            <p:nvPr/>
          </p:nvGrpSpPr>
          <p:grpSpPr>
            <a:xfrm>
              <a:off x="6677819" y="3726842"/>
              <a:ext cx="1215388" cy="2208305"/>
              <a:chOff x="1892787" y="3671763"/>
              <a:chExt cx="1215388" cy="2208305"/>
            </a:xfrm>
          </p:grpSpPr>
          <p:sp>
            <p:nvSpPr>
              <p:cNvPr id="135" name="文本框 134"/>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en-US" altLang="zh-CN" dirty="0">
                    <a:latin typeface="微软雅黑" panose="020B0503020204020204" pitchFamily="34" charset="-122"/>
                    <a:ea typeface="微软雅黑" panose="020B0503020204020204" pitchFamily="34" charset="-122"/>
                  </a:rPr>
                  <a:t>p4=1</a:t>
                </a:r>
                <a:endParaRPr lang="zh-CN" altLang="en-US" dirty="0">
                  <a:latin typeface="微软雅黑" panose="020B0503020204020204" pitchFamily="34" charset="-122"/>
                  <a:ea typeface="微软雅黑" panose="020B0503020204020204" pitchFamily="34" charset="-122"/>
                </a:endParaRPr>
              </a:p>
            </p:txBody>
          </p:sp>
          <p:cxnSp>
            <p:nvCxnSpPr>
              <p:cNvPr id="136" name="直接连接符 135"/>
              <p:cNvCxnSpPr>
                <a:endCxn id="135"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endCxn id="135"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endCxn id="135" idx="0"/>
              </p:cNvCxnSpPr>
              <p:nvPr/>
            </p:nvCxnSpPr>
            <p:spPr>
              <a:xfrm flipH="1">
                <a:off x="2500481" y="3719596"/>
                <a:ext cx="568726" cy="15141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endCxn id="135"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56" name="直接连接符 155"/>
            <p:cNvCxnSpPr>
              <a:endCxn id="135" idx="0"/>
            </p:cNvCxnSpPr>
            <p:nvPr/>
          </p:nvCxnSpPr>
          <p:spPr>
            <a:xfrm>
              <a:off x="6472156" y="4524178"/>
              <a:ext cx="813357" cy="76463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8826821" y="4173992"/>
            <a:ext cx="1411658" cy="1758338"/>
            <a:chOff x="8826821" y="4173992"/>
            <a:chExt cx="1411658" cy="1758338"/>
          </a:xfrm>
        </p:grpSpPr>
        <p:grpSp>
          <p:nvGrpSpPr>
            <p:cNvPr id="141" name="组合 140"/>
            <p:cNvGrpSpPr/>
            <p:nvPr/>
          </p:nvGrpSpPr>
          <p:grpSpPr>
            <a:xfrm>
              <a:off x="9023091" y="4173992"/>
              <a:ext cx="1215388" cy="1758338"/>
              <a:chOff x="1892787" y="4121730"/>
              <a:chExt cx="1215388" cy="1758338"/>
            </a:xfrm>
          </p:grpSpPr>
          <p:sp>
            <p:nvSpPr>
              <p:cNvPr id="142" name="文本框 141"/>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en-US" altLang="zh-CN" dirty="0">
                    <a:latin typeface="微软雅黑" panose="020B0503020204020204" pitchFamily="34" charset="-122"/>
                    <a:ea typeface="微软雅黑" panose="020B0503020204020204" pitchFamily="34" charset="-122"/>
                  </a:rPr>
                  <a:t>p8=0</a:t>
                </a:r>
                <a:endParaRPr lang="zh-CN" altLang="en-US" dirty="0">
                  <a:latin typeface="微软雅黑" panose="020B0503020204020204" pitchFamily="34" charset="-122"/>
                  <a:ea typeface="微软雅黑" panose="020B0503020204020204" pitchFamily="34" charset="-122"/>
                </a:endParaRPr>
              </a:p>
            </p:txBody>
          </p:sp>
          <p:cxnSp>
            <p:nvCxnSpPr>
              <p:cNvPr id="144" name="直接连接符 143"/>
              <p:cNvCxnSpPr>
                <a:endCxn id="142" idx="0"/>
              </p:cNvCxnSpPr>
              <p:nvPr/>
            </p:nvCxnSpPr>
            <p:spPr>
              <a:xfrm>
                <a:off x="2120314" y="4121730"/>
                <a:ext cx="380167" cy="11120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42"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42"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58" name="直接连接符 157"/>
            <p:cNvCxnSpPr/>
            <p:nvPr/>
          </p:nvCxnSpPr>
          <p:spPr>
            <a:xfrm>
              <a:off x="8826821" y="4544667"/>
              <a:ext cx="813357" cy="76463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7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0"/>
                            </p:stCondLst>
                            <p:childTnLst>
                              <p:par>
                                <p:cTn id="13" presetID="8" presetClass="emph" presetSubtype="0" fill="hold" grpId="1" nodeType="afterEffect">
                                  <p:stCondLst>
                                    <p:cond delay="0"/>
                                  </p:stCondLst>
                                  <p:childTnLst>
                                    <p:animRot by="21600000">
                                      <p:cBhvr>
                                        <p:cTn id="14" dur="2000" fill="hold"/>
                                        <p:tgtEl>
                                          <p:spTgt spid="7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1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1"/>
                                        </p:tgtEl>
                                        <p:attrNameLst>
                                          <p:attrName>style.visibility</p:attrName>
                                        </p:attrNameLst>
                                      </p:cBhvr>
                                      <p:to>
                                        <p:strVal val="visible"/>
                                      </p:to>
                                    </p:set>
                                  </p:childTnLst>
                                </p:cTn>
                              </p:par>
                            </p:childTnLst>
                          </p:cTn>
                        </p:par>
                        <p:par>
                          <p:cTn id="24" fill="hold">
                            <p:stCondLst>
                              <p:cond delay="0"/>
                            </p:stCondLst>
                            <p:childTnLst>
                              <p:par>
                                <p:cTn id="25" presetID="8" presetClass="emph" presetSubtype="0" fill="hold" grpId="1" nodeType="afterEffect">
                                  <p:stCondLst>
                                    <p:cond delay="0"/>
                                  </p:stCondLst>
                                  <p:childTnLst>
                                    <p:animRot by="21600000">
                                      <p:cBhvr>
                                        <p:cTn id="26" dur="2000" fill="hold"/>
                                        <p:tgtEl>
                                          <p:spTgt spid="13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59"/>
                                        </p:tgtEl>
                                        <p:attrNameLst>
                                          <p:attrName>style.visibility</p:attrName>
                                        </p:attrNameLst>
                                      </p:cBhvr>
                                      <p:to>
                                        <p:strVal val="visible"/>
                                      </p:to>
                                    </p:set>
                                    <p:animEffect transition="in" filter="wipe(up)">
                                      <p:cBhvr>
                                        <p:cTn id="31" dur="500"/>
                                        <p:tgtEl>
                                          <p:spTgt spid="15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2"/>
                                        </p:tgtEl>
                                        <p:attrNameLst>
                                          <p:attrName>style.visibility</p:attrName>
                                        </p:attrNameLst>
                                      </p:cBhvr>
                                      <p:to>
                                        <p:strVal val="visible"/>
                                      </p:to>
                                    </p:set>
                                  </p:childTnLst>
                                </p:cTn>
                              </p:par>
                            </p:childTnLst>
                          </p:cTn>
                        </p:par>
                        <p:par>
                          <p:cTn id="36" fill="hold">
                            <p:stCondLst>
                              <p:cond delay="0"/>
                            </p:stCondLst>
                            <p:childTnLst>
                              <p:par>
                                <p:cTn id="37" presetID="8" presetClass="emph" presetSubtype="0" fill="hold" grpId="1" nodeType="afterEffect">
                                  <p:stCondLst>
                                    <p:cond delay="0"/>
                                  </p:stCondLst>
                                  <p:childTnLst>
                                    <p:animRot by="21600000">
                                      <p:cBhvr>
                                        <p:cTn id="38" dur="2000" fill="hold"/>
                                        <p:tgtEl>
                                          <p:spTgt spid="132"/>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wipe(up)">
                                      <p:cBhvr>
                                        <p:cTn id="43" dur="500"/>
                                        <p:tgtEl>
                                          <p:spTgt spid="16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3"/>
                                        </p:tgtEl>
                                        <p:attrNameLst>
                                          <p:attrName>style.visibility</p:attrName>
                                        </p:attrNameLst>
                                      </p:cBhvr>
                                      <p:to>
                                        <p:strVal val="visible"/>
                                      </p:to>
                                    </p:set>
                                  </p:childTnLst>
                                </p:cTn>
                              </p:par>
                            </p:childTnLst>
                          </p:cTn>
                        </p:par>
                        <p:par>
                          <p:cTn id="48" fill="hold">
                            <p:stCondLst>
                              <p:cond delay="0"/>
                            </p:stCondLst>
                            <p:childTnLst>
                              <p:par>
                                <p:cTn id="49" presetID="8" presetClass="emph" presetSubtype="0" fill="hold" grpId="1" nodeType="afterEffect">
                                  <p:stCondLst>
                                    <p:cond delay="0"/>
                                  </p:stCondLst>
                                  <p:childTnLst>
                                    <p:animRot by="21600000">
                                      <p:cBhvr>
                                        <p:cTn id="50" dur="2000" fill="hold"/>
                                        <p:tgtEl>
                                          <p:spTgt spid="1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131" grpId="0"/>
      <p:bldP spid="131" grpId="1"/>
      <p:bldP spid="132" grpId="0"/>
      <p:bldP spid="132" grpId="1"/>
      <p:bldP spid="133" grpId="0"/>
      <p:bldP spid="13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838200" y="1292340"/>
            <a:ext cx="10515600" cy="1562825"/>
          </a:xfrm>
        </p:spPr>
        <p:txBody>
          <a:bodyPr>
            <a:noAutofit/>
          </a:bodyPr>
          <a:lstStyle/>
          <a:p>
            <a:pPr>
              <a:lnSpc>
                <a:spcPct val="150000"/>
              </a:lnSpc>
            </a:pPr>
            <a:r>
              <a:rPr kumimoji="1" lang="zh-CN" altLang="en-US" sz="2600" dirty="0"/>
              <a:t>码字的发送与接收</a:t>
            </a:r>
            <a:endParaRPr kumimoji="1" lang="en-US" altLang="zh-CN" sz="2600" dirty="0"/>
          </a:p>
          <a:p>
            <a:pPr lvl="1">
              <a:lnSpc>
                <a:spcPct val="150000"/>
              </a:lnSpc>
            </a:pPr>
            <a:r>
              <a:rPr kumimoji="1" lang="zh-CN" altLang="en-US" sz="2200" dirty="0"/>
              <a:t>如果发送过程中第</a:t>
            </a:r>
            <a:r>
              <a:rPr kumimoji="1" lang="en-US" altLang="zh-CN" sz="2200" dirty="0"/>
              <a:t>7</a:t>
            </a:r>
            <a:r>
              <a:rPr kumimoji="1" lang="zh-CN" altLang="en-US" sz="2200" dirty="0"/>
              <a:t>位出现差错，如何定位错误？</a:t>
            </a: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124" name="表格 123"/>
          <p:cNvGraphicFramePr>
            <a:graphicFrameLocks noGrp="1"/>
          </p:cNvGraphicFramePr>
          <p:nvPr/>
        </p:nvGraphicFramePr>
        <p:xfrm>
          <a:off x="1491651" y="3407613"/>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1</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0</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126" name="表格 125"/>
          <p:cNvGraphicFramePr>
            <a:graphicFrameLocks noGrp="1"/>
          </p:cNvGraphicFramePr>
          <p:nvPr/>
        </p:nvGraphicFramePr>
        <p:xfrm>
          <a:off x="1951680" y="2995844"/>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0</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127" name="文本框 126"/>
          <p:cNvSpPr txBox="1"/>
          <p:nvPr/>
        </p:nvSpPr>
        <p:spPr>
          <a:xfrm>
            <a:off x="2180762" y="32451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2667096" y="323460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37" name="文本框 136"/>
          <p:cNvSpPr txBox="1"/>
          <p:nvPr/>
        </p:nvSpPr>
        <p:spPr>
          <a:xfrm>
            <a:off x="3128099" y="323460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1716326" y="364660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2180761" y="36409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2" name="文本框 151"/>
          <p:cNvSpPr txBox="1"/>
          <p:nvPr/>
        </p:nvSpPr>
        <p:spPr>
          <a:xfrm>
            <a:off x="2661719" y="364092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3" name="文本框 152"/>
          <p:cNvSpPr txBox="1"/>
          <p:nvPr/>
        </p:nvSpPr>
        <p:spPr>
          <a:xfrm>
            <a:off x="3128099" y="36345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4" name="文本框 153"/>
          <p:cNvSpPr txBox="1"/>
          <p:nvPr/>
        </p:nvSpPr>
        <p:spPr>
          <a:xfrm>
            <a:off x="1716326" y="404307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5" name="文本框 154"/>
          <p:cNvSpPr txBox="1"/>
          <p:nvPr/>
        </p:nvSpPr>
        <p:spPr>
          <a:xfrm>
            <a:off x="2179207" y="40367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2623619" y="404288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3118250" y="404623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8" name="文本框 157"/>
          <p:cNvSpPr txBox="1"/>
          <p:nvPr/>
        </p:nvSpPr>
        <p:spPr>
          <a:xfrm>
            <a:off x="1672320" y="444156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59" name="文本框 158"/>
          <p:cNvSpPr txBox="1"/>
          <p:nvPr/>
        </p:nvSpPr>
        <p:spPr>
          <a:xfrm>
            <a:off x="2147901" y="444792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0" name="文本框 159"/>
          <p:cNvSpPr txBox="1"/>
          <p:nvPr/>
        </p:nvSpPr>
        <p:spPr>
          <a:xfrm>
            <a:off x="2629969" y="443531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1" name="文本框 160"/>
          <p:cNvSpPr txBox="1"/>
          <p:nvPr/>
        </p:nvSpPr>
        <p:spPr>
          <a:xfrm>
            <a:off x="3105550" y="443669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62" name="矩形 161"/>
          <p:cNvSpPr/>
          <p:nvPr/>
        </p:nvSpPr>
        <p:spPr>
          <a:xfrm>
            <a:off x="1346975" y="5047848"/>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p:cNvSpPr txBox="1"/>
          <p:nvPr/>
        </p:nvSpPr>
        <p:spPr>
          <a:xfrm>
            <a:off x="1487837" y="4977482"/>
            <a:ext cx="955209" cy="369332"/>
          </a:xfrm>
          <a:prstGeom prst="rect">
            <a:avLst/>
          </a:prstGeom>
          <a:noFill/>
        </p:spPr>
        <p:txBody>
          <a:bodyPr wrap="square" rtlCol="0">
            <a:spAutoFit/>
          </a:bodyPr>
          <a:lstStyle/>
          <a:p>
            <a:pPr algn="ctr"/>
            <a:r>
              <a:rPr lang="zh-CN" altLang="en-US" dirty="0"/>
              <a:t>校验位</a:t>
            </a:r>
          </a:p>
        </p:txBody>
      </p:sp>
      <p:sp>
        <p:nvSpPr>
          <p:cNvPr id="164" name="矩形 163"/>
          <p:cNvSpPr/>
          <p:nvPr/>
        </p:nvSpPr>
        <p:spPr>
          <a:xfrm>
            <a:off x="2514720" y="5047848"/>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4"/>
          <p:cNvSpPr txBox="1"/>
          <p:nvPr/>
        </p:nvSpPr>
        <p:spPr>
          <a:xfrm>
            <a:off x="2667096" y="4977482"/>
            <a:ext cx="955209" cy="369332"/>
          </a:xfrm>
          <a:prstGeom prst="rect">
            <a:avLst/>
          </a:prstGeom>
          <a:noFill/>
        </p:spPr>
        <p:txBody>
          <a:bodyPr wrap="square" rtlCol="0">
            <a:spAutoFit/>
          </a:bodyPr>
          <a:lstStyle/>
          <a:p>
            <a:pPr algn="ctr"/>
            <a:r>
              <a:rPr lang="zh-CN" altLang="en-US" dirty="0"/>
              <a:t>数据位</a:t>
            </a:r>
          </a:p>
        </p:txBody>
      </p:sp>
      <p:sp>
        <p:nvSpPr>
          <p:cNvPr id="7" name="右箭头 6"/>
          <p:cNvSpPr/>
          <p:nvPr/>
        </p:nvSpPr>
        <p:spPr>
          <a:xfrm>
            <a:off x="3838245" y="3726863"/>
            <a:ext cx="3875964" cy="197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8023133" y="5081505"/>
            <a:ext cx="225984" cy="228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8163995" y="5011139"/>
            <a:ext cx="955209" cy="369332"/>
          </a:xfrm>
          <a:prstGeom prst="rect">
            <a:avLst/>
          </a:prstGeom>
          <a:noFill/>
        </p:spPr>
        <p:txBody>
          <a:bodyPr wrap="square" rtlCol="0">
            <a:spAutoFit/>
          </a:bodyPr>
          <a:lstStyle/>
          <a:p>
            <a:pPr algn="ctr"/>
            <a:r>
              <a:rPr lang="zh-CN" altLang="en-US" dirty="0"/>
              <a:t>校验位</a:t>
            </a:r>
          </a:p>
        </p:txBody>
      </p:sp>
      <p:sp>
        <p:nvSpPr>
          <p:cNvPr id="185" name="矩形 184"/>
          <p:cNvSpPr/>
          <p:nvPr/>
        </p:nvSpPr>
        <p:spPr>
          <a:xfrm>
            <a:off x="9190878" y="5081505"/>
            <a:ext cx="22598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9343254" y="5011139"/>
            <a:ext cx="955209" cy="369332"/>
          </a:xfrm>
          <a:prstGeom prst="rect">
            <a:avLst/>
          </a:prstGeom>
          <a:noFill/>
        </p:spPr>
        <p:txBody>
          <a:bodyPr wrap="square" rtlCol="0">
            <a:spAutoFit/>
          </a:bodyPr>
          <a:lstStyle/>
          <a:p>
            <a:pPr algn="ctr"/>
            <a:r>
              <a:rPr lang="zh-CN" altLang="en-US" dirty="0"/>
              <a:t>数据位</a:t>
            </a:r>
          </a:p>
        </p:txBody>
      </p:sp>
      <p:sp>
        <p:nvSpPr>
          <p:cNvPr id="9" name="文本框 8"/>
          <p:cNvSpPr txBox="1"/>
          <p:nvPr/>
        </p:nvSpPr>
        <p:spPr>
          <a:xfrm>
            <a:off x="3838245" y="3245387"/>
            <a:ext cx="3763558"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101100111010001</a:t>
            </a:r>
            <a:endParaRPr lang="zh-CN" altLang="en-US" sz="2400" dirty="0">
              <a:latin typeface="微软雅黑" panose="020B0503020204020204" pitchFamily="34" charset="-122"/>
              <a:ea typeface="微软雅黑" panose="020B0503020204020204" pitchFamily="34" charset="-122"/>
            </a:endParaRPr>
          </a:p>
        </p:txBody>
      </p:sp>
      <p:graphicFrame>
        <p:nvGraphicFramePr>
          <p:cNvPr id="187" name="表格 186"/>
          <p:cNvGraphicFramePr>
            <a:graphicFrameLocks noGrp="1"/>
          </p:cNvGraphicFramePr>
          <p:nvPr/>
        </p:nvGraphicFramePr>
        <p:xfrm>
          <a:off x="8123454" y="3403001"/>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1</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r>
                        <a:rPr lang="en-US" altLang="zh-CN" sz="1800" b="1" kern="1200" dirty="0">
                          <a:solidFill>
                            <a:srgbClr val="C00000"/>
                          </a:solidFill>
                          <a:latin typeface="微软雅黑" panose="020B0503020204020204" pitchFamily="34" charset="-122"/>
                          <a:ea typeface="微软雅黑" panose="020B0503020204020204" pitchFamily="34" charset="-122"/>
                          <a:cs typeface="+mn-cs"/>
                        </a:rPr>
                        <a:t>0</a:t>
                      </a:r>
                      <a:endParaRPr lang="zh-CN" altLang="en-US" sz="1800" b="1" kern="1200" dirty="0">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188" name="表格 187"/>
          <p:cNvGraphicFramePr>
            <a:graphicFrameLocks noGrp="1"/>
          </p:cNvGraphicFramePr>
          <p:nvPr/>
        </p:nvGraphicFramePr>
        <p:xfrm>
          <a:off x="8583483" y="2991232"/>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1" dirty="0">
                          <a:solidFill>
                            <a:srgbClr val="C00000"/>
                          </a:solidFill>
                          <a:latin typeface="微软雅黑" panose="020B0503020204020204" pitchFamily="34" charset="-122"/>
                          <a:ea typeface="微软雅黑" panose="020B0503020204020204" pitchFamily="34" charset="-122"/>
                        </a:rPr>
                        <a:t>0</a:t>
                      </a:r>
                      <a:endParaRPr lang="zh-CN" altLang="en-US" b="1" dirty="0">
                        <a:solidFill>
                          <a:srgbClr val="C0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bl>
          </a:graphicData>
        </a:graphic>
      </p:graphicFrame>
      <p:sp>
        <p:nvSpPr>
          <p:cNvPr id="189" name="文本框 188"/>
          <p:cNvSpPr txBox="1"/>
          <p:nvPr/>
        </p:nvSpPr>
        <p:spPr>
          <a:xfrm>
            <a:off x="8812565" y="32405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9298899" y="322999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9759902" y="322999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2" name="文本框 191"/>
          <p:cNvSpPr txBox="1"/>
          <p:nvPr/>
        </p:nvSpPr>
        <p:spPr>
          <a:xfrm>
            <a:off x="8348129" y="364199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8812564" y="36363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4" name="文本框 193"/>
          <p:cNvSpPr txBox="1"/>
          <p:nvPr/>
        </p:nvSpPr>
        <p:spPr>
          <a:xfrm>
            <a:off x="9293522" y="36363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5" name="文本框 194"/>
          <p:cNvSpPr txBox="1"/>
          <p:nvPr/>
        </p:nvSpPr>
        <p:spPr>
          <a:xfrm>
            <a:off x="9759902" y="36299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6" name="文本框 195"/>
          <p:cNvSpPr txBox="1"/>
          <p:nvPr/>
        </p:nvSpPr>
        <p:spPr>
          <a:xfrm>
            <a:off x="8348129" y="403846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7" name="文本框 196"/>
          <p:cNvSpPr txBox="1"/>
          <p:nvPr/>
        </p:nvSpPr>
        <p:spPr>
          <a:xfrm>
            <a:off x="8811010" y="40320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8" name="文本框 197"/>
          <p:cNvSpPr txBox="1"/>
          <p:nvPr/>
        </p:nvSpPr>
        <p:spPr>
          <a:xfrm>
            <a:off x="9255422" y="403827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99" name="文本框 198"/>
          <p:cNvSpPr txBox="1"/>
          <p:nvPr/>
        </p:nvSpPr>
        <p:spPr>
          <a:xfrm>
            <a:off x="9750053" y="404162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0" name="文本框 199"/>
          <p:cNvSpPr txBox="1"/>
          <p:nvPr/>
        </p:nvSpPr>
        <p:spPr>
          <a:xfrm>
            <a:off x="8304123" y="443695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1" name="文本框 200"/>
          <p:cNvSpPr txBox="1"/>
          <p:nvPr/>
        </p:nvSpPr>
        <p:spPr>
          <a:xfrm>
            <a:off x="8779704" y="444331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2" name="文本框 201"/>
          <p:cNvSpPr txBox="1"/>
          <p:nvPr/>
        </p:nvSpPr>
        <p:spPr>
          <a:xfrm>
            <a:off x="9261772" y="443070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3" name="文本框 202"/>
          <p:cNvSpPr txBox="1"/>
          <p:nvPr/>
        </p:nvSpPr>
        <p:spPr>
          <a:xfrm>
            <a:off x="9737353" y="44320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04" name="文本框 203"/>
          <p:cNvSpPr txBox="1"/>
          <p:nvPr/>
        </p:nvSpPr>
        <p:spPr>
          <a:xfrm>
            <a:off x="1845141" y="5515675"/>
            <a:ext cx="1109034" cy="461665"/>
          </a:xfrm>
          <a:prstGeom prst="rect">
            <a:avLst/>
          </a:prstGeom>
          <a:noFill/>
        </p:spPr>
        <p:txBody>
          <a:bodyPr wrap="square" rtlCol="0">
            <a:spAutoFit/>
          </a:bodyPr>
          <a:lstStyle/>
          <a:p>
            <a:pPr algn="ctr"/>
            <a:r>
              <a:rPr lang="zh-CN" altLang="en-US" sz="2400" dirty="0"/>
              <a:t>发送方</a:t>
            </a:r>
          </a:p>
        </p:txBody>
      </p:sp>
      <p:sp>
        <p:nvSpPr>
          <p:cNvPr id="12" name="任意多边形 11"/>
          <p:cNvSpPr/>
          <p:nvPr/>
        </p:nvSpPr>
        <p:spPr>
          <a:xfrm>
            <a:off x="5305926" y="3112121"/>
            <a:ext cx="1070821" cy="1231279"/>
          </a:xfrm>
          <a:custGeom>
            <a:avLst/>
            <a:gdLst>
              <a:gd name="connsiteX0" fmla="*/ 0 w 1070821"/>
              <a:gd name="connsiteY0" fmla="*/ 1038774 h 1231279"/>
              <a:gd name="connsiteX1" fmla="*/ 12032 w 1070821"/>
              <a:gd name="connsiteY1" fmla="*/ 653763 h 1231279"/>
              <a:gd name="connsiteX2" fmla="*/ 48127 w 1070821"/>
              <a:gd name="connsiteY2" fmla="*/ 629700 h 1231279"/>
              <a:gd name="connsiteX3" fmla="*/ 72190 w 1070821"/>
              <a:gd name="connsiteY3" fmla="*/ 689858 h 1231279"/>
              <a:gd name="connsiteX4" fmla="*/ 96253 w 1070821"/>
              <a:gd name="connsiteY4" fmla="*/ 834237 h 1231279"/>
              <a:gd name="connsiteX5" fmla="*/ 108285 w 1070821"/>
              <a:gd name="connsiteY5" fmla="*/ 870332 h 1231279"/>
              <a:gd name="connsiteX6" fmla="*/ 132348 w 1070821"/>
              <a:gd name="connsiteY6" fmla="*/ 990647 h 1231279"/>
              <a:gd name="connsiteX7" fmla="*/ 156411 w 1070821"/>
              <a:gd name="connsiteY7" fmla="*/ 954553 h 1231279"/>
              <a:gd name="connsiteX8" fmla="*/ 168442 w 1070821"/>
              <a:gd name="connsiteY8" fmla="*/ 906426 h 1231279"/>
              <a:gd name="connsiteX9" fmla="*/ 192506 w 1070821"/>
              <a:gd name="connsiteY9" fmla="*/ 858300 h 1231279"/>
              <a:gd name="connsiteX10" fmla="*/ 204537 w 1070821"/>
              <a:gd name="connsiteY10" fmla="*/ 786111 h 1231279"/>
              <a:gd name="connsiteX11" fmla="*/ 228600 w 1070821"/>
              <a:gd name="connsiteY11" fmla="*/ 725953 h 1231279"/>
              <a:gd name="connsiteX12" fmla="*/ 264695 w 1070821"/>
              <a:gd name="connsiteY12" fmla="*/ 605637 h 1231279"/>
              <a:gd name="connsiteX13" fmla="*/ 288758 w 1070821"/>
              <a:gd name="connsiteY13" fmla="*/ 533447 h 1231279"/>
              <a:gd name="connsiteX14" fmla="*/ 300790 w 1070821"/>
              <a:gd name="connsiteY14" fmla="*/ 497353 h 1231279"/>
              <a:gd name="connsiteX15" fmla="*/ 324853 w 1070821"/>
              <a:gd name="connsiteY15" fmla="*/ 581574 h 1231279"/>
              <a:gd name="connsiteX16" fmla="*/ 348916 w 1070821"/>
              <a:gd name="connsiteY16" fmla="*/ 653763 h 1231279"/>
              <a:gd name="connsiteX17" fmla="*/ 385011 w 1070821"/>
              <a:gd name="connsiteY17" fmla="*/ 810174 h 1231279"/>
              <a:gd name="connsiteX18" fmla="*/ 421106 w 1070821"/>
              <a:gd name="connsiteY18" fmla="*/ 978616 h 1231279"/>
              <a:gd name="connsiteX19" fmla="*/ 433137 w 1070821"/>
              <a:gd name="connsiteY19" fmla="*/ 1038774 h 1231279"/>
              <a:gd name="connsiteX20" fmla="*/ 457200 w 1070821"/>
              <a:gd name="connsiteY20" fmla="*/ 1122995 h 1231279"/>
              <a:gd name="connsiteX21" fmla="*/ 469232 w 1070821"/>
              <a:gd name="connsiteY21" fmla="*/ 208595 h 1231279"/>
              <a:gd name="connsiteX22" fmla="*/ 481263 w 1070821"/>
              <a:gd name="connsiteY22" fmla="*/ 4058 h 1231279"/>
              <a:gd name="connsiteX23" fmla="*/ 493295 w 1070821"/>
              <a:gd name="connsiteY23" fmla="*/ 64216 h 1231279"/>
              <a:gd name="connsiteX24" fmla="*/ 541421 w 1070821"/>
              <a:gd name="connsiteY24" fmla="*/ 232658 h 1231279"/>
              <a:gd name="connsiteX25" fmla="*/ 553453 w 1070821"/>
              <a:gd name="connsiteY25" fmla="*/ 304847 h 1231279"/>
              <a:gd name="connsiteX26" fmla="*/ 565485 w 1070821"/>
              <a:gd name="connsiteY26" fmla="*/ 340942 h 1231279"/>
              <a:gd name="connsiteX27" fmla="*/ 589548 w 1070821"/>
              <a:gd name="connsiteY27" fmla="*/ 437195 h 1231279"/>
              <a:gd name="connsiteX28" fmla="*/ 637674 w 1070821"/>
              <a:gd name="connsiteY28" fmla="*/ 581574 h 1231279"/>
              <a:gd name="connsiteX29" fmla="*/ 709863 w 1070821"/>
              <a:gd name="connsiteY29" fmla="*/ 822205 h 1231279"/>
              <a:gd name="connsiteX30" fmla="*/ 721895 w 1070821"/>
              <a:gd name="connsiteY30" fmla="*/ 870332 h 1231279"/>
              <a:gd name="connsiteX31" fmla="*/ 745958 w 1070821"/>
              <a:gd name="connsiteY31" fmla="*/ 930490 h 1231279"/>
              <a:gd name="connsiteX32" fmla="*/ 770021 w 1070821"/>
              <a:gd name="connsiteY32" fmla="*/ 1002679 h 1231279"/>
              <a:gd name="connsiteX33" fmla="*/ 806116 w 1070821"/>
              <a:gd name="connsiteY33" fmla="*/ 1110963 h 1231279"/>
              <a:gd name="connsiteX34" fmla="*/ 818148 w 1070821"/>
              <a:gd name="connsiteY34" fmla="*/ 1147058 h 1231279"/>
              <a:gd name="connsiteX35" fmla="*/ 830179 w 1070821"/>
              <a:gd name="connsiteY35" fmla="*/ 1183153 h 1231279"/>
              <a:gd name="connsiteX36" fmla="*/ 842211 w 1070821"/>
              <a:gd name="connsiteY36" fmla="*/ 617668 h 1231279"/>
              <a:gd name="connsiteX37" fmla="*/ 854242 w 1070821"/>
              <a:gd name="connsiteY37" fmla="*/ 545479 h 1231279"/>
              <a:gd name="connsiteX38" fmla="*/ 866274 w 1070821"/>
              <a:gd name="connsiteY38" fmla="*/ 593605 h 1231279"/>
              <a:gd name="connsiteX39" fmla="*/ 902369 w 1070821"/>
              <a:gd name="connsiteY39" fmla="*/ 713921 h 1231279"/>
              <a:gd name="connsiteX40" fmla="*/ 914400 w 1070821"/>
              <a:gd name="connsiteY40" fmla="*/ 774079 h 1231279"/>
              <a:gd name="connsiteX41" fmla="*/ 938463 w 1070821"/>
              <a:gd name="connsiteY41" fmla="*/ 810174 h 1231279"/>
              <a:gd name="connsiteX42" fmla="*/ 950495 w 1070821"/>
              <a:gd name="connsiteY42" fmla="*/ 882363 h 1231279"/>
              <a:gd name="connsiteX43" fmla="*/ 986590 w 1070821"/>
              <a:gd name="connsiteY43" fmla="*/ 942521 h 1231279"/>
              <a:gd name="connsiteX44" fmla="*/ 1046748 w 1070821"/>
              <a:gd name="connsiteY44" fmla="*/ 1147058 h 1231279"/>
              <a:gd name="connsiteX45" fmla="*/ 1070811 w 1070821"/>
              <a:gd name="connsiteY45" fmla="*/ 1231279 h 123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0821" h="1231279">
                <a:moveTo>
                  <a:pt x="0" y="1038774"/>
                </a:moveTo>
                <a:cubicBezTo>
                  <a:pt x="4011" y="910437"/>
                  <a:pt x="4910" y="781965"/>
                  <a:pt x="12032" y="653763"/>
                </a:cubicBezTo>
                <a:cubicBezTo>
                  <a:pt x="15922" y="583740"/>
                  <a:pt x="19842" y="601416"/>
                  <a:pt x="48127" y="629700"/>
                </a:cubicBezTo>
                <a:cubicBezTo>
                  <a:pt x="56148" y="649753"/>
                  <a:pt x="67243" y="668835"/>
                  <a:pt x="72190" y="689858"/>
                </a:cubicBezTo>
                <a:cubicBezTo>
                  <a:pt x="83365" y="737351"/>
                  <a:pt x="80824" y="787951"/>
                  <a:pt x="96253" y="834237"/>
                </a:cubicBezTo>
                <a:cubicBezTo>
                  <a:pt x="100264" y="846269"/>
                  <a:pt x="105433" y="857974"/>
                  <a:pt x="108285" y="870332"/>
                </a:cubicBezTo>
                <a:cubicBezTo>
                  <a:pt x="117482" y="910184"/>
                  <a:pt x="132348" y="990647"/>
                  <a:pt x="132348" y="990647"/>
                </a:cubicBezTo>
                <a:cubicBezTo>
                  <a:pt x="140369" y="978616"/>
                  <a:pt x="150715" y="967844"/>
                  <a:pt x="156411" y="954553"/>
                </a:cubicBezTo>
                <a:cubicBezTo>
                  <a:pt x="162925" y="939354"/>
                  <a:pt x="162636" y="921909"/>
                  <a:pt x="168442" y="906426"/>
                </a:cubicBezTo>
                <a:cubicBezTo>
                  <a:pt x="174740" y="889632"/>
                  <a:pt x="184485" y="874342"/>
                  <a:pt x="192506" y="858300"/>
                </a:cubicBezTo>
                <a:cubicBezTo>
                  <a:pt x="196516" y="834237"/>
                  <a:pt x="198118" y="809646"/>
                  <a:pt x="204537" y="786111"/>
                </a:cubicBezTo>
                <a:cubicBezTo>
                  <a:pt x="210220" y="765275"/>
                  <a:pt x="221219" y="746250"/>
                  <a:pt x="228600" y="725953"/>
                </a:cubicBezTo>
                <a:cubicBezTo>
                  <a:pt x="277211" y="592272"/>
                  <a:pt x="233917" y="708230"/>
                  <a:pt x="264695" y="605637"/>
                </a:cubicBezTo>
                <a:cubicBezTo>
                  <a:pt x="271984" y="581342"/>
                  <a:pt x="280737" y="557510"/>
                  <a:pt x="288758" y="533447"/>
                </a:cubicBezTo>
                <a:lnTo>
                  <a:pt x="300790" y="497353"/>
                </a:lnTo>
                <a:cubicBezTo>
                  <a:pt x="341228" y="618672"/>
                  <a:pt x="279523" y="430475"/>
                  <a:pt x="324853" y="581574"/>
                </a:cubicBezTo>
                <a:cubicBezTo>
                  <a:pt x="332142" y="605869"/>
                  <a:pt x="342764" y="629156"/>
                  <a:pt x="348916" y="653763"/>
                </a:cubicBezTo>
                <a:cubicBezTo>
                  <a:pt x="402014" y="866157"/>
                  <a:pt x="351813" y="710582"/>
                  <a:pt x="385011" y="810174"/>
                </a:cubicBezTo>
                <a:cubicBezTo>
                  <a:pt x="406913" y="985395"/>
                  <a:pt x="381542" y="833547"/>
                  <a:pt x="421106" y="978616"/>
                </a:cubicBezTo>
                <a:cubicBezTo>
                  <a:pt x="426487" y="998345"/>
                  <a:pt x="428701" y="1018811"/>
                  <a:pt x="433137" y="1038774"/>
                </a:cubicBezTo>
                <a:cubicBezTo>
                  <a:pt x="443207" y="1084088"/>
                  <a:pt x="443804" y="1082806"/>
                  <a:pt x="457200" y="1122995"/>
                </a:cubicBezTo>
                <a:cubicBezTo>
                  <a:pt x="461211" y="818195"/>
                  <a:pt x="462678" y="513351"/>
                  <a:pt x="469232" y="208595"/>
                </a:cubicBezTo>
                <a:cubicBezTo>
                  <a:pt x="470700" y="140314"/>
                  <a:pt x="470035" y="71426"/>
                  <a:pt x="481263" y="4058"/>
                </a:cubicBezTo>
                <a:cubicBezTo>
                  <a:pt x="484625" y="-16114"/>
                  <a:pt x="488091" y="44440"/>
                  <a:pt x="493295" y="64216"/>
                </a:cubicBezTo>
                <a:cubicBezTo>
                  <a:pt x="508156" y="120687"/>
                  <a:pt x="531821" y="175058"/>
                  <a:pt x="541421" y="232658"/>
                </a:cubicBezTo>
                <a:cubicBezTo>
                  <a:pt x="545432" y="256721"/>
                  <a:pt x="548161" y="281033"/>
                  <a:pt x="553453" y="304847"/>
                </a:cubicBezTo>
                <a:cubicBezTo>
                  <a:pt x="556204" y="317227"/>
                  <a:pt x="562148" y="328706"/>
                  <a:pt x="565485" y="340942"/>
                </a:cubicBezTo>
                <a:cubicBezTo>
                  <a:pt x="574187" y="372848"/>
                  <a:pt x="580045" y="405518"/>
                  <a:pt x="589548" y="437195"/>
                </a:cubicBezTo>
                <a:cubicBezTo>
                  <a:pt x="604125" y="485785"/>
                  <a:pt x="625370" y="532359"/>
                  <a:pt x="637674" y="581574"/>
                </a:cubicBezTo>
                <a:cubicBezTo>
                  <a:pt x="707903" y="862490"/>
                  <a:pt x="638513" y="608155"/>
                  <a:pt x="709863" y="822205"/>
                </a:cubicBezTo>
                <a:cubicBezTo>
                  <a:pt x="715092" y="837893"/>
                  <a:pt x="716666" y="854644"/>
                  <a:pt x="721895" y="870332"/>
                </a:cubicBezTo>
                <a:cubicBezTo>
                  <a:pt x="728725" y="890821"/>
                  <a:pt x="738577" y="910193"/>
                  <a:pt x="745958" y="930490"/>
                </a:cubicBezTo>
                <a:cubicBezTo>
                  <a:pt x="754626" y="954328"/>
                  <a:pt x="762000" y="978616"/>
                  <a:pt x="770021" y="1002679"/>
                </a:cubicBezTo>
                <a:lnTo>
                  <a:pt x="806116" y="1110963"/>
                </a:lnTo>
                <a:lnTo>
                  <a:pt x="818148" y="1147058"/>
                </a:lnTo>
                <a:lnTo>
                  <a:pt x="830179" y="1183153"/>
                </a:lnTo>
                <a:cubicBezTo>
                  <a:pt x="834190" y="994658"/>
                  <a:pt x="835101" y="806072"/>
                  <a:pt x="842211" y="617668"/>
                </a:cubicBezTo>
                <a:cubicBezTo>
                  <a:pt x="843131" y="593290"/>
                  <a:pt x="836992" y="562729"/>
                  <a:pt x="854242" y="545479"/>
                </a:cubicBezTo>
                <a:cubicBezTo>
                  <a:pt x="865935" y="533786"/>
                  <a:pt x="862687" y="577463"/>
                  <a:pt x="866274" y="593605"/>
                </a:cubicBezTo>
                <a:cubicBezTo>
                  <a:pt x="886609" y="685109"/>
                  <a:pt x="866416" y="624037"/>
                  <a:pt x="902369" y="713921"/>
                </a:cubicBezTo>
                <a:cubicBezTo>
                  <a:pt x="906379" y="733974"/>
                  <a:pt x="907220" y="754931"/>
                  <a:pt x="914400" y="774079"/>
                </a:cubicBezTo>
                <a:cubicBezTo>
                  <a:pt x="919477" y="787619"/>
                  <a:pt x="933890" y="796456"/>
                  <a:pt x="938463" y="810174"/>
                </a:cubicBezTo>
                <a:cubicBezTo>
                  <a:pt x="946177" y="833317"/>
                  <a:pt x="942158" y="859437"/>
                  <a:pt x="950495" y="882363"/>
                </a:cubicBezTo>
                <a:cubicBezTo>
                  <a:pt x="958487" y="904340"/>
                  <a:pt x="977378" y="921027"/>
                  <a:pt x="986590" y="942521"/>
                </a:cubicBezTo>
                <a:cubicBezTo>
                  <a:pt x="1022957" y="1027376"/>
                  <a:pt x="1022312" y="1061531"/>
                  <a:pt x="1046748" y="1147058"/>
                </a:cubicBezTo>
                <a:cubicBezTo>
                  <a:pt x="1072079" y="1235718"/>
                  <a:pt x="1070811" y="1191880"/>
                  <a:pt x="1070811" y="1231279"/>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05" name="文本框 204"/>
          <p:cNvSpPr txBox="1"/>
          <p:nvPr/>
        </p:nvSpPr>
        <p:spPr>
          <a:xfrm>
            <a:off x="8605551" y="5460916"/>
            <a:ext cx="1109034" cy="461665"/>
          </a:xfrm>
          <a:prstGeom prst="rect">
            <a:avLst/>
          </a:prstGeom>
          <a:noFill/>
        </p:spPr>
        <p:txBody>
          <a:bodyPr wrap="square" rtlCol="0">
            <a:spAutoFit/>
          </a:bodyPr>
          <a:lstStyle/>
          <a:p>
            <a:pPr algn="ctr"/>
            <a:r>
              <a:rPr lang="zh-CN" altLang="en-US" sz="2400" dirty="0"/>
              <a:t>接收方</a:t>
            </a:r>
          </a:p>
        </p:txBody>
      </p:sp>
    </p:spTree>
    <p:extLst>
      <p:ext uri="{BB962C8B-B14F-4D97-AF65-F5344CB8AC3E}">
        <p14:creationId xmlns:p14="http://schemas.microsoft.com/office/powerpoint/2010/main" val="84012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721895" y="1292341"/>
            <a:ext cx="6388200" cy="1290041"/>
          </a:xfrm>
        </p:spPr>
        <p:txBody>
          <a:bodyPr>
            <a:noAutofit/>
          </a:bodyPr>
          <a:lstStyle/>
          <a:p>
            <a:pPr>
              <a:lnSpc>
                <a:spcPct val="150000"/>
              </a:lnSpc>
            </a:pPr>
            <a:r>
              <a:rPr kumimoji="1" lang="zh-CN" altLang="en-US" sz="2600" dirty="0"/>
              <a:t>定位错误与纠正</a:t>
            </a:r>
            <a:endParaRPr kumimoji="1" lang="en-US" altLang="zh-CN" sz="2600" dirty="0"/>
          </a:p>
          <a:p>
            <a:pPr lvl="1">
              <a:lnSpc>
                <a:spcPct val="150000"/>
              </a:lnSpc>
            </a:pPr>
            <a:r>
              <a:rPr kumimoji="1" lang="zh-CN" altLang="en-US" sz="2200" dirty="0"/>
              <a:t>组</a:t>
            </a:r>
            <a:r>
              <a:rPr kumimoji="1" lang="en-US" altLang="zh-CN" sz="2200" dirty="0"/>
              <a:t>1</a:t>
            </a:r>
            <a:r>
              <a:rPr kumimoji="1" lang="zh-CN" altLang="en-US" sz="2200" dirty="0"/>
              <a:t>和组</a:t>
            </a:r>
            <a:r>
              <a:rPr kumimoji="1" lang="en-US" altLang="zh-CN" sz="2200" dirty="0"/>
              <a:t>2</a:t>
            </a:r>
            <a:r>
              <a:rPr kumimoji="1" lang="zh-CN" altLang="en-US" sz="2200" dirty="0"/>
              <a:t>的校验结果可以定位错误所在的列</a:t>
            </a: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41" name="表格 40"/>
          <p:cNvGraphicFramePr>
            <a:graphicFrameLocks noGrp="1"/>
          </p:cNvGraphicFramePr>
          <p:nvPr/>
        </p:nvGraphicFramePr>
        <p:xfrm>
          <a:off x="7310324" y="2735022"/>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42" name="表格 41"/>
          <p:cNvGraphicFramePr>
            <a:graphicFrameLocks noGrp="1"/>
          </p:cNvGraphicFramePr>
          <p:nvPr/>
        </p:nvGraphicFramePr>
        <p:xfrm>
          <a:off x="7770353" y="2323253"/>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49" name="文本框 48"/>
          <p:cNvSpPr txBox="1"/>
          <p:nvPr/>
        </p:nvSpPr>
        <p:spPr>
          <a:xfrm>
            <a:off x="7999435" y="25725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485769" y="25620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8946772" y="256201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7534999" y="29740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999434" y="29683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480392" y="2968336"/>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8946772" y="29619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7534999" y="33704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7997880" y="336411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8442292" y="337029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8936923" y="337364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7490993" y="376897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7966574" y="377533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8448642" y="376272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8924223" y="376410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770353" y="2664869"/>
            <a:ext cx="1215388" cy="2549921"/>
            <a:chOff x="1892787" y="3330147"/>
            <a:chExt cx="1215388" cy="2549921"/>
          </a:xfrm>
        </p:grpSpPr>
        <p:sp>
          <p:nvSpPr>
            <p:cNvPr id="6" name="文本框 5"/>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8" name="直接连接符 7"/>
            <p:cNvCxnSpPr>
              <a:endCxn id="6"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7" idx="1"/>
              <a:endCxn id="6" idx="0"/>
            </p:cNvCxnSpPr>
            <p:nvPr/>
          </p:nvCxnSpPr>
          <p:spPr>
            <a:xfrm>
              <a:off x="2120314" y="4132363"/>
              <a:ext cx="380167" cy="1101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1" idx="1"/>
              <a:endCxn id="6" idx="0"/>
            </p:cNvCxnSpPr>
            <p:nvPr/>
          </p:nvCxnSpPr>
          <p:spPr>
            <a:xfrm>
              <a:off x="2089008" y="4543576"/>
              <a:ext cx="411473" cy="690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9" idx="1"/>
              <a:endCxn id="6" idx="0"/>
            </p:cNvCxnSpPr>
            <p:nvPr/>
          </p:nvCxnSpPr>
          <p:spPr>
            <a:xfrm>
              <a:off x="2109837" y="3330147"/>
              <a:ext cx="390644" cy="190359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endCxn id="6"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7863102" y="2409973"/>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graphicFrame>
        <p:nvGraphicFramePr>
          <p:cNvPr id="73" name="表格 72"/>
          <p:cNvGraphicFramePr>
            <a:graphicFrameLocks noGrp="1"/>
          </p:cNvGraphicFramePr>
          <p:nvPr/>
        </p:nvGraphicFramePr>
        <p:xfrm>
          <a:off x="9686378" y="275538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908191"/>
                  </a:ext>
                </a:extLst>
              </a:tr>
            </a:tbl>
          </a:graphicData>
        </a:graphic>
      </p:graphicFrame>
      <p:graphicFrame>
        <p:nvGraphicFramePr>
          <p:cNvPr id="74" name="表格 73"/>
          <p:cNvGraphicFramePr>
            <a:graphicFrameLocks noGrp="1"/>
          </p:cNvGraphicFramePr>
          <p:nvPr/>
        </p:nvGraphicFramePr>
        <p:xfrm>
          <a:off x="10146407" y="234361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75" name="文本框 74"/>
          <p:cNvSpPr txBox="1"/>
          <p:nvPr/>
        </p:nvSpPr>
        <p:spPr>
          <a:xfrm>
            <a:off x="10375489" y="2592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10861823" y="2582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11322826" y="25823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9911053" y="2994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0375488" y="29887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0856446" y="29887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1322826" y="29823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9911053" y="33908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10373934" y="33844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10818346" y="339065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11312977" y="33940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9867047" y="378934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0342628" y="37956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10824696" y="37830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1300277" y="378446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0422807" y="3887435"/>
            <a:ext cx="1215388" cy="1351157"/>
            <a:chOff x="4545241" y="4552713"/>
            <a:chExt cx="1215388" cy="1351157"/>
          </a:xfrm>
        </p:grpSpPr>
        <p:sp>
          <p:nvSpPr>
            <p:cNvPr id="125" name="文本框 124"/>
            <p:cNvSpPr txBox="1"/>
            <p:nvPr/>
          </p:nvSpPr>
          <p:spPr>
            <a:xfrm>
              <a:off x="4545241" y="5257539"/>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130" name="直接连接符 129"/>
            <p:cNvCxnSpPr>
              <a:stCxn id="89" idx="1"/>
              <a:endCxn id="125" idx="0"/>
            </p:cNvCxnSpPr>
            <p:nvPr/>
          </p:nvCxnSpPr>
          <p:spPr>
            <a:xfrm flipH="1">
              <a:off x="5152935" y="4552713"/>
              <a:ext cx="269776" cy="68216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10707149" y="2423516"/>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48" name="文本框 147"/>
          <p:cNvSpPr txBox="1"/>
          <p:nvPr/>
        </p:nvSpPr>
        <p:spPr>
          <a:xfrm>
            <a:off x="7775252" y="1912683"/>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1</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49" name="文本框 148"/>
          <p:cNvSpPr txBox="1"/>
          <p:nvPr/>
        </p:nvSpPr>
        <p:spPr>
          <a:xfrm>
            <a:off x="10125941" y="1939953"/>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graphicFrame>
        <p:nvGraphicFramePr>
          <p:cNvPr id="124" name="表格 123"/>
          <p:cNvGraphicFramePr>
            <a:graphicFrameLocks noGrp="1"/>
          </p:cNvGraphicFramePr>
          <p:nvPr>
            <p:extLst>
              <p:ext uri="{D42A27DB-BD31-4B8C-83A1-F6EECF244321}">
                <p14:modId xmlns:p14="http://schemas.microsoft.com/office/powerpoint/2010/main" val="3414794927"/>
              </p:ext>
            </p:extLst>
          </p:nvPr>
        </p:nvGraphicFramePr>
        <p:xfrm>
          <a:off x="1496886" y="4350596"/>
          <a:ext cx="2621817" cy="1491917"/>
        </p:xfrm>
        <a:graphic>
          <a:graphicData uri="http://schemas.openxmlformats.org/drawingml/2006/table">
            <a:tbl>
              <a:tblPr firstRow="1" bandRow="1">
                <a:tableStyleId>{5C22544A-7EE6-4342-B048-85BDC9FD1C3A}</a:tableStyleId>
              </a:tblPr>
              <a:tblGrid>
                <a:gridCol w="1001385">
                  <a:extLst>
                    <a:ext uri="{9D8B030D-6E8A-4147-A177-3AD203B41FA5}">
                      <a16:colId xmlns:a16="http://schemas.microsoft.com/office/drawing/2014/main" val="1902036101"/>
                    </a:ext>
                  </a:extLst>
                </a:gridCol>
                <a:gridCol w="540144">
                  <a:extLst>
                    <a:ext uri="{9D8B030D-6E8A-4147-A177-3AD203B41FA5}">
                      <a16:colId xmlns:a16="http://schemas.microsoft.com/office/drawing/2014/main" val="3004369747"/>
                    </a:ext>
                  </a:extLst>
                </a:gridCol>
                <a:gridCol w="540144">
                  <a:extLst>
                    <a:ext uri="{9D8B030D-6E8A-4147-A177-3AD203B41FA5}">
                      <a16:colId xmlns:a16="http://schemas.microsoft.com/office/drawing/2014/main" val="4047528689"/>
                    </a:ext>
                  </a:extLst>
                </a:gridCol>
                <a:gridCol w="540144">
                  <a:extLst>
                    <a:ext uri="{9D8B030D-6E8A-4147-A177-3AD203B41FA5}">
                      <a16:colId xmlns:a16="http://schemas.microsoft.com/office/drawing/2014/main" val="1274628466"/>
                    </a:ext>
                  </a:extLst>
                </a:gridCol>
              </a:tblGrid>
              <a:tr h="49564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出错列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98136">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98136">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bl>
          </a:graphicData>
        </a:graphic>
      </p:graphicFrame>
      <p:sp>
        <p:nvSpPr>
          <p:cNvPr id="64" name="内容占位符 2"/>
          <p:cNvSpPr txBox="1">
            <a:spLocks/>
          </p:cNvSpPr>
          <p:nvPr/>
        </p:nvSpPr>
        <p:spPr>
          <a:xfrm>
            <a:off x="721895" y="2561509"/>
            <a:ext cx="6388200" cy="1151502"/>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zh-CN" altLang="en-US" sz="2200" dirty="0"/>
              <a:t>例如：组</a:t>
            </a:r>
            <a:r>
              <a:rPr kumimoji="1" lang="en-US" altLang="zh-CN" sz="2200" dirty="0"/>
              <a:t>1</a:t>
            </a:r>
            <a:r>
              <a:rPr kumimoji="1" lang="zh-CN" altLang="en-US" sz="2200" dirty="0"/>
              <a:t>和组</a:t>
            </a:r>
            <a:r>
              <a:rPr kumimoji="1" lang="en-US" altLang="zh-CN" sz="2200" dirty="0"/>
              <a:t>2</a:t>
            </a:r>
            <a:r>
              <a:rPr kumimoji="1" lang="zh-CN" altLang="en-US" sz="2200" dirty="0"/>
              <a:t>校验结果都指明存在错误，</a:t>
            </a:r>
            <a:r>
              <a:rPr kumimoji="1" lang="zh-CN" altLang="en-US" sz="2200" dirty="0">
                <a:solidFill>
                  <a:srgbClr val="C00000"/>
                </a:solidFill>
              </a:rPr>
              <a:t>可定位错误位于第</a:t>
            </a:r>
            <a:r>
              <a:rPr kumimoji="1" lang="en-US" altLang="zh-CN" sz="2200" dirty="0">
                <a:solidFill>
                  <a:srgbClr val="C00000"/>
                </a:solidFill>
              </a:rPr>
              <a:t>4</a:t>
            </a:r>
            <a:r>
              <a:rPr kumimoji="1" lang="zh-CN" altLang="en-US" sz="2200" dirty="0">
                <a:solidFill>
                  <a:srgbClr val="C00000"/>
                </a:solidFill>
              </a:rPr>
              <a:t>列</a:t>
            </a:r>
            <a:endParaRPr kumimoji="1" lang="en-US" altLang="zh-CN" sz="2200" dirty="0">
              <a:solidFill>
                <a:srgbClr val="C00000"/>
              </a:solidFill>
            </a:endParaRPr>
          </a:p>
          <a:p>
            <a:pPr marL="457200" lvl="1" indent="0">
              <a:lnSpc>
                <a:spcPct val="150000"/>
              </a:lnSpc>
              <a:buFont typeface="Arial" panose="020B0604020202020204" pitchFamily="34" charset="0"/>
              <a:buNone/>
            </a:pPr>
            <a:endParaRPr kumimoji="1" lang="en-US" altLang="zh-CN" sz="2200" dirty="0"/>
          </a:p>
        </p:txBody>
      </p:sp>
      <p:sp>
        <p:nvSpPr>
          <p:cNvPr id="65" name="内容占位符 2"/>
          <p:cNvSpPr txBox="1">
            <a:spLocks/>
          </p:cNvSpPr>
          <p:nvPr/>
        </p:nvSpPr>
        <p:spPr>
          <a:xfrm>
            <a:off x="684974" y="3598805"/>
            <a:ext cx="6388200" cy="615987"/>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zh-CN" altLang="en-US" sz="2200" dirty="0"/>
              <a:t>其他出错情况判断</a:t>
            </a:r>
            <a:endParaRPr kumimoji="1" lang="en-US" altLang="zh-CN" sz="2200" dirty="0"/>
          </a:p>
        </p:txBody>
      </p:sp>
    </p:spTree>
    <p:extLst>
      <p:ext uri="{BB962C8B-B14F-4D97-AF65-F5344CB8AC3E}">
        <p14:creationId xmlns:p14="http://schemas.microsoft.com/office/powerpoint/2010/main" val="33241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721895" y="1292340"/>
            <a:ext cx="6388200" cy="1269169"/>
          </a:xfrm>
        </p:spPr>
        <p:txBody>
          <a:bodyPr>
            <a:noAutofit/>
          </a:bodyPr>
          <a:lstStyle/>
          <a:p>
            <a:pPr>
              <a:lnSpc>
                <a:spcPct val="150000"/>
              </a:lnSpc>
            </a:pPr>
            <a:r>
              <a:rPr kumimoji="1" lang="zh-CN" altLang="en-US" sz="2600" dirty="0"/>
              <a:t>定位错误与纠正（续）</a:t>
            </a:r>
            <a:endParaRPr kumimoji="1" lang="en-US" altLang="zh-CN" sz="2600" dirty="0"/>
          </a:p>
          <a:p>
            <a:pPr lvl="1">
              <a:lnSpc>
                <a:spcPct val="150000"/>
              </a:lnSpc>
            </a:pPr>
            <a:r>
              <a:rPr kumimoji="1" lang="zh-CN" altLang="en-US" sz="2200" dirty="0"/>
              <a:t>组</a:t>
            </a:r>
            <a:r>
              <a:rPr kumimoji="1" lang="en-US" altLang="zh-CN" sz="2200" dirty="0"/>
              <a:t>3</a:t>
            </a:r>
            <a:r>
              <a:rPr kumimoji="1" lang="zh-CN" altLang="en-US" sz="2200" dirty="0"/>
              <a:t>和组</a:t>
            </a:r>
            <a:r>
              <a:rPr kumimoji="1" lang="en-US" altLang="zh-CN" sz="2200" dirty="0"/>
              <a:t>4</a:t>
            </a:r>
            <a:r>
              <a:rPr kumimoji="1" lang="zh-CN" altLang="en-US" sz="2200" dirty="0"/>
              <a:t>的校验结果可以定位错误所在的行</a:t>
            </a:r>
            <a:endParaRPr kumimoji="1" lang="en-US" altLang="zh-CN" sz="2200" dirty="0"/>
          </a:p>
          <a:p>
            <a:pPr lvl="1">
              <a:lnSpc>
                <a:spcPct val="150000"/>
              </a:lnSpc>
            </a:pPr>
            <a:endParaRPr kumimoji="1" lang="en-US" altLang="zh-CN" sz="2200" dirty="0">
              <a:solidFill>
                <a:srgbClr val="C00000"/>
              </a:solidFill>
            </a:endParaRP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124" name="表格 123"/>
          <p:cNvGraphicFramePr>
            <a:graphicFrameLocks noGrp="1"/>
          </p:cNvGraphicFramePr>
          <p:nvPr>
            <p:extLst>
              <p:ext uri="{D42A27DB-BD31-4B8C-83A1-F6EECF244321}">
                <p14:modId xmlns:p14="http://schemas.microsoft.com/office/powerpoint/2010/main" val="2083200583"/>
              </p:ext>
            </p:extLst>
          </p:nvPr>
        </p:nvGraphicFramePr>
        <p:xfrm>
          <a:off x="4144707" y="4651625"/>
          <a:ext cx="2621817" cy="1491917"/>
        </p:xfrm>
        <a:graphic>
          <a:graphicData uri="http://schemas.openxmlformats.org/drawingml/2006/table">
            <a:tbl>
              <a:tblPr firstRow="1" bandRow="1">
                <a:tableStyleId>{5C22544A-7EE6-4342-B048-85BDC9FD1C3A}</a:tableStyleId>
              </a:tblPr>
              <a:tblGrid>
                <a:gridCol w="1001385">
                  <a:extLst>
                    <a:ext uri="{9D8B030D-6E8A-4147-A177-3AD203B41FA5}">
                      <a16:colId xmlns:a16="http://schemas.microsoft.com/office/drawing/2014/main" val="1902036101"/>
                    </a:ext>
                  </a:extLst>
                </a:gridCol>
                <a:gridCol w="540144">
                  <a:extLst>
                    <a:ext uri="{9D8B030D-6E8A-4147-A177-3AD203B41FA5}">
                      <a16:colId xmlns:a16="http://schemas.microsoft.com/office/drawing/2014/main" val="3004369747"/>
                    </a:ext>
                  </a:extLst>
                </a:gridCol>
                <a:gridCol w="540144">
                  <a:extLst>
                    <a:ext uri="{9D8B030D-6E8A-4147-A177-3AD203B41FA5}">
                      <a16:colId xmlns:a16="http://schemas.microsoft.com/office/drawing/2014/main" val="4047528689"/>
                    </a:ext>
                  </a:extLst>
                </a:gridCol>
                <a:gridCol w="540144">
                  <a:extLst>
                    <a:ext uri="{9D8B030D-6E8A-4147-A177-3AD203B41FA5}">
                      <a16:colId xmlns:a16="http://schemas.microsoft.com/office/drawing/2014/main" val="1274628466"/>
                    </a:ext>
                  </a:extLst>
                </a:gridCol>
              </a:tblGrid>
              <a:tr h="49564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出错行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98136">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98136">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bl>
          </a:graphicData>
        </a:graphic>
      </p:graphicFrame>
      <p:graphicFrame>
        <p:nvGraphicFramePr>
          <p:cNvPr id="64" name="表格 63"/>
          <p:cNvGraphicFramePr>
            <a:graphicFrameLocks noGrp="1"/>
          </p:cNvGraphicFramePr>
          <p:nvPr/>
        </p:nvGraphicFramePr>
        <p:xfrm>
          <a:off x="7419951" y="2710588"/>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65" name="表格 64"/>
          <p:cNvGraphicFramePr>
            <a:graphicFrameLocks noGrp="1"/>
          </p:cNvGraphicFramePr>
          <p:nvPr/>
        </p:nvGraphicFramePr>
        <p:xfrm>
          <a:off x="7879980" y="2298819"/>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66" name="文本框 65"/>
          <p:cNvSpPr txBox="1"/>
          <p:nvPr/>
        </p:nvSpPr>
        <p:spPr>
          <a:xfrm>
            <a:off x="8109062" y="25481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8595396" y="25375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9056399" y="253758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7644626" y="29495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8109061" y="2943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8590019" y="294390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9056399" y="29375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7644626" y="334605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8107507" y="333968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8551919" y="334585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9046550" y="334921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7600620" y="374454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076201" y="3750898"/>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8558269" y="373828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2" name="文本框 101"/>
          <p:cNvSpPr txBox="1"/>
          <p:nvPr/>
        </p:nvSpPr>
        <p:spPr>
          <a:xfrm>
            <a:off x="9033850" y="373966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graphicFrame>
        <p:nvGraphicFramePr>
          <p:cNvPr id="103" name="表格 102"/>
          <p:cNvGraphicFramePr>
            <a:graphicFrameLocks noGrp="1"/>
          </p:cNvGraphicFramePr>
          <p:nvPr/>
        </p:nvGraphicFramePr>
        <p:xfrm>
          <a:off x="9742354" y="2678420"/>
          <a:ext cx="460029" cy="1218177"/>
        </p:xfrm>
        <a:graphic>
          <a:graphicData uri="http://schemas.openxmlformats.org/drawingml/2006/table">
            <a:tbl>
              <a:tblPr firstRow="1" bandRow="1">
                <a:tableStyleId>{5C22544A-7EE6-4342-B048-85BDC9FD1C3A}</a:tableStyleId>
              </a:tblPr>
              <a:tblGrid>
                <a:gridCol w="460029">
                  <a:extLst>
                    <a:ext uri="{9D8B030D-6E8A-4147-A177-3AD203B41FA5}">
                      <a16:colId xmlns:a16="http://schemas.microsoft.com/office/drawing/2014/main" val="2136314205"/>
                    </a:ext>
                  </a:extLst>
                </a:gridCol>
              </a:tblGrid>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89111"/>
                  </a:ext>
                </a:extLst>
              </a:tr>
              <a:tr h="406059">
                <a:tc>
                  <a:txBody>
                    <a:bodyPr/>
                    <a:lstStyle/>
                    <a:p>
                      <a:pPr marL="0" algn="ctr" defTabSz="914400" rtl="0" eaLnBrk="1" latinLnBrk="0" hangingPunct="1"/>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236322729"/>
                  </a:ext>
                </a:extLst>
              </a:tr>
              <a:tr h="406059">
                <a:tc>
                  <a:txBody>
                    <a:bodyPr/>
                    <a:lstStyle/>
                    <a:p>
                      <a:pPr marL="0" algn="ctr" defTabSz="914400" rtl="0" eaLnBrk="1" latinLnBrk="0" hangingPunct="1"/>
                      <a:r>
                        <a:rPr lang="en-US" altLang="zh-CN" sz="1800" b="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908191"/>
                  </a:ext>
                </a:extLst>
              </a:tr>
            </a:tbl>
          </a:graphicData>
        </a:graphic>
      </p:graphicFrame>
      <p:graphicFrame>
        <p:nvGraphicFramePr>
          <p:cNvPr id="104" name="表格 103"/>
          <p:cNvGraphicFramePr>
            <a:graphicFrameLocks noGrp="1"/>
          </p:cNvGraphicFramePr>
          <p:nvPr/>
        </p:nvGraphicFramePr>
        <p:xfrm>
          <a:off x="10202383" y="2266651"/>
          <a:ext cx="1426536" cy="1630128"/>
        </p:xfrm>
        <a:graphic>
          <a:graphicData uri="http://schemas.openxmlformats.org/drawingml/2006/table">
            <a:tbl>
              <a:tblPr firstRow="1" bandRow="1">
                <a:tableStyleId>{5C22544A-7EE6-4342-B048-85BDC9FD1C3A}</a:tableStyleId>
              </a:tblPr>
              <a:tblGrid>
                <a:gridCol w="475512">
                  <a:extLst>
                    <a:ext uri="{9D8B030D-6E8A-4147-A177-3AD203B41FA5}">
                      <a16:colId xmlns:a16="http://schemas.microsoft.com/office/drawing/2014/main" val="1559130576"/>
                    </a:ext>
                  </a:extLst>
                </a:gridCol>
                <a:gridCol w="475512">
                  <a:extLst>
                    <a:ext uri="{9D8B030D-6E8A-4147-A177-3AD203B41FA5}">
                      <a16:colId xmlns:a16="http://schemas.microsoft.com/office/drawing/2014/main" val="3004369747"/>
                    </a:ext>
                  </a:extLst>
                </a:gridCol>
                <a:gridCol w="475512">
                  <a:extLst>
                    <a:ext uri="{9D8B030D-6E8A-4147-A177-3AD203B41FA5}">
                      <a16:colId xmlns:a16="http://schemas.microsoft.com/office/drawing/2014/main" val="4047528689"/>
                    </a:ext>
                  </a:extLst>
                </a:gridCol>
              </a:tblGrid>
              <a:tr h="407532">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4031242"/>
                  </a:ext>
                </a:extLst>
              </a:tr>
              <a:tr h="407532">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0</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b="0" dirty="0">
                          <a:solidFill>
                            <a:schemeClr val="tx1"/>
                          </a:solidFill>
                          <a:latin typeface="微软雅黑" panose="020B0503020204020204" pitchFamily="34" charset="-122"/>
                          <a:ea typeface="微软雅黑" panose="020B0503020204020204" pitchFamily="34" charset="-122"/>
                        </a:rPr>
                        <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11962773"/>
                  </a:ext>
                </a:extLst>
              </a:tr>
            </a:tbl>
          </a:graphicData>
        </a:graphic>
      </p:graphicFrame>
      <p:sp>
        <p:nvSpPr>
          <p:cNvPr id="105" name="文本框 104"/>
          <p:cNvSpPr txBox="1"/>
          <p:nvPr/>
        </p:nvSpPr>
        <p:spPr>
          <a:xfrm>
            <a:off x="10431465" y="25159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10917799" y="25054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11378802" y="250541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9967029" y="2917415"/>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09" name="文本框 108"/>
          <p:cNvSpPr txBox="1"/>
          <p:nvPr/>
        </p:nvSpPr>
        <p:spPr>
          <a:xfrm>
            <a:off x="10431464" y="29117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10912422" y="2911734"/>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6</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11378802" y="29053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7</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9967029" y="331388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8</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10429910" y="3307517"/>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9</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10874322" y="331369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10</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11368953" y="3317042"/>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11</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9923023" y="3712373"/>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12</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0398604" y="3718730"/>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13</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10880672" y="3706119"/>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14</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11356253" y="3707501"/>
            <a:ext cx="287079" cy="184666"/>
          </a:xfrm>
          <a:prstGeom prst="rect">
            <a:avLst/>
          </a:prstGeom>
          <a:noFill/>
        </p:spPr>
        <p:txBody>
          <a:bodyPr wrap="square" lIns="0" tIns="0" rIns="0" bIns="0" rtlCol="0">
            <a:spAutoFit/>
          </a:bodyPr>
          <a:lstStyle/>
          <a:p>
            <a:pPr algn="ctr"/>
            <a:r>
              <a:rPr lang="en-US" altLang="zh-CN" sz="1200" dirty="0">
                <a:solidFill>
                  <a:srgbClr val="C00000"/>
                </a:solidFill>
                <a:latin typeface="微软雅黑" panose="020B0503020204020204" pitchFamily="34" charset="-122"/>
                <a:ea typeface="微软雅黑" panose="020B0503020204020204" pitchFamily="34" charset="-122"/>
              </a:rPr>
              <a:t>15</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7501086" y="2765809"/>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1</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9826616" y="3131355"/>
            <a:ext cx="287079" cy="276999"/>
          </a:xfrm>
          <a:prstGeom prst="rect">
            <a:avLst/>
          </a:prstGeom>
          <a:noFill/>
        </p:spPr>
        <p:txBody>
          <a:bodyPr wrap="square" lIns="0" tIns="0" rIns="0" bIns="0" rtlCol="0">
            <a:spAutoFit/>
          </a:bodyPr>
          <a:lstStyle/>
          <a:p>
            <a:pPr algn="ctr"/>
            <a:r>
              <a:rPr lang="en-US" altLang="zh-CN" dirty="0">
                <a:solidFill>
                  <a:srgbClr val="C00000"/>
                </a:solidFill>
                <a:latin typeface="微软雅黑" panose="020B0503020204020204" pitchFamily="34" charset="-122"/>
                <a:ea typeface="微软雅黑" panose="020B0503020204020204" pitchFamily="34" charset="-122"/>
              </a:rPr>
              <a:t>0</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37" name="文本框 136"/>
          <p:cNvSpPr txBox="1"/>
          <p:nvPr/>
        </p:nvSpPr>
        <p:spPr>
          <a:xfrm>
            <a:off x="7879980" y="1897496"/>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3</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sp>
        <p:nvSpPr>
          <p:cNvPr id="138" name="文本框 137"/>
          <p:cNvSpPr txBox="1"/>
          <p:nvPr/>
        </p:nvSpPr>
        <p:spPr>
          <a:xfrm>
            <a:off x="10163180" y="1883672"/>
            <a:ext cx="992219"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第</a:t>
            </a:r>
            <a:r>
              <a:rPr lang="en-US" altLang="zh-CN" dirty="0">
                <a:solidFill>
                  <a:schemeClr val="accent1">
                    <a:lumMod val="75000"/>
                  </a:schemeClr>
                </a:solidFill>
                <a:latin typeface="微软雅黑" panose="020B0503020204020204" pitchFamily="34" charset="-122"/>
                <a:ea typeface="微软雅黑" panose="020B0503020204020204" pitchFamily="34" charset="-122"/>
              </a:rPr>
              <a:t>4</a:t>
            </a:r>
            <a:r>
              <a:rPr lang="zh-CN" altLang="en-US" dirty="0">
                <a:solidFill>
                  <a:schemeClr val="accent1">
                    <a:lumMod val="75000"/>
                  </a:schemeClr>
                </a:solidFill>
                <a:latin typeface="微软雅黑" panose="020B0503020204020204" pitchFamily="34" charset="-122"/>
                <a:ea typeface="微软雅黑" panose="020B0503020204020204" pitchFamily="34" charset="-122"/>
              </a:rPr>
              <a:t>组</a:t>
            </a:r>
          </a:p>
        </p:txBody>
      </p:sp>
      <p:grpSp>
        <p:nvGrpSpPr>
          <p:cNvPr id="10" name="组合 9"/>
          <p:cNvGrpSpPr/>
          <p:nvPr/>
        </p:nvGrpSpPr>
        <p:grpSpPr>
          <a:xfrm>
            <a:off x="1505776" y="3764103"/>
            <a:ext cx="5616045" cy="430887"/>
            <a:chOff x="1505776" y="3764103"/>
            <a:chExt cx="5616045" cy="430887"/>
          </a:xfrm>
        </p:grpSpPr>
        <p:sp>
          <p:nvSpPr>
            <p:cNvPr id="140" name="右箭头 139"/>
            <p:cNvSpPr/>
            <p:nvPr/>
          </p:nvSpPr>
          <p:spPr>
            <a:xfrm>
              <a:off x="1505776" y="3830677"/>
              <a:ext cx="575687" cy="296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2081462" y="3764103"/>
              <a:ext cx="5040359" cy="430887"/>
            </a:xfrm>
            <a:prstGeom prst="rect">
              <a:avLst/>
            </a:prstGeom>
            <a:noFill/>
          </p:spPr>
          <p:txBody>
            <a:bodyPr wrap="square" rtlCol="0">
              <a:spAutoFit/>
            </a:bodyPr>
            <a:lstStyle/>
            <a:p>
              <a:r>
                <a:rPr lang="zh-CN" altLang="en-US" sz="2200" dirty="0">
                  <a:solidFill>
                    <a:srgbClr val="C00000"/>
                  </a:solidFill>
                  <a:latin typeface="微软雅黑" panose="020B0503020204020204" pitchFamily="34" charset="-122"/>
                  <a:ea typeface="微软雅黑" panose="020B0503020204020204" pitchFamily="34" charset="-122"/>
                </a:rPr>
                <a:t>结论：错误位于第</a:t>
              </a:r>
              <a:r>
                <a:rPr lang="en-US" altLang="zh-CN" sz="2200" dirty="0">
                  <a:solidFill>
                    <a:srgbClr val="C00000"/>
                  </a:solidFill>
                  <a:latin typeface="微软雅黑" panose="020B0503020204020204" pitchFamily="34" charset="-122"/>
                  <a:ea typeface="微软雅黑" panose="020B0503020204020204" pitchFamily="34" charset="-122"/>
                </a:rPr>
                <a:t>2</a:t>
              </a:r>
              <a:r>
                <a:rPr lang="zh-CN" altLang="en-US" sz="2200" dirty="0">
                  <a:solidFill>
                    <a:srgbClr val="C00000"/>
                  </a:solidFill>
                  <a:latin typeface="微软雅黑" panose="020B0503020204020204" pitchFamily="34" charset="-122"/>
                  <a:ea typeface="微软雅黑" panose="020B0503020204020204" pitchFamily="34" charset="-122"/>
                </a:rPr>
                <a:t>行、第</a:t>
              </a:r>
              <a:r>
                <a:rPr lang="en-US" altLang="zh-CN" sz="2200" dirty="0">
                  <a:solidFill>
                    <a:srgbClr val="C00000"/>
                  </a:solidFill>
                  <a:latin typeface="微软雅黑" panose="020B0503020204020204" pitchFamily="34" charset="-122"/>
                  <a:ea typeface="微软雅黑" panose="020B0503020204020204" pitchFamily="34" charset="-122"/>
                </a:rPr>
                <a:t>4</a:t>
              </a:r>
              <a:r>
                <a:rPr lang="zh-CN" altLang="en-US" sz="2200" dirty="0">
                  <a:solidFill>
                    <a:srgbClr val="C00000"/>
                  </a:solidFill>
                  <a:latin typeface="微软雅黑" panose="020B0503020204020204" pitchFamily="34" charset="-122"/>
                  <a:ea typeface="微软雅黑" panose="020B0503020204020204" pitchFamily="34" charset="-122"/>
                </a:rPr>
                <a:t>列（位置</a:t>
              </a:r>
              <a:r>
                <a:rPr lang="en-US" altLang="zh-CN" sz="2200" dirty="0">
                  <a:solidFill>
                    <a:srgbClr val="C00000"/>
                  </a:solidFill>
                  <a:latin typeface="微软雅黑" panose="020B0503020204020204" pitchFamily="34" charset="-122"/>
                  <a:ea typeface="微软雅黑" panose="020B0503020204020204" pitchFamily="34" charset="-122"/>
                </a:rPr>
                <a:t>7</a:t>
              </a:r>
              <a:r>
                <a:rPr lang="zh-CN" altLang="en-US" sz="2000" dirty="0">
                  <a:solidFill>
                    <a:srgbClr val="C00000"/>
                  </a:solidFill>
                  <a:latin typeface="微软雅黑" panose="020B0503020204020204" pitchFamily="34" charset="-122"/>
                  <a:ea typeface="微软雅黑" panose="020B0503020204020204" pitchFamily="34" charset="-122"/>
                </a:rPr>
                <a:t>）</a:t>
              </a:r>
            </a:p>
          </p:txBody>
        </p:sp>
      </p:grpSp>
      <p:grpSp>
        <p:nvGrpSpPr>
          <p:cNvPr id="18" name="组合 17"/>
          <p:cNvGrpSpPr/>
          <p:nvPr/>
        </p:nvGrpSpPr>
        <p:grpSpPr>
          <a:xfrm>
            <a:off x="7581850" y="2964312"/>
            <a:ext cx="1529946" cy="2208305"/>
            <a:chOff x="7581850" y="2964312"/>
            <a:chExt cx="1529946" cy="2208305"/>
          </a:xfrm>
        </p:grpSpPr>
        <p:grpSp>
          <p:nvGrpSpPr>
            <p:cNvPr id="122" name="组合 121"/>
            <p:cNvGrpSpPr/>
            <p:nvPr/>
          </p:nvGrpSpPr>
          <p:grpSpPr>
            <a:xfrm>
              <a:off x="7896408" y="2964312"/>
              <a:ext cx="1215388" cy="2208305"/>
              <a:chOff x="1892787" y="3671763"/>
              <a:chExt cx="1215388" cy="2208305"/>
            </a:xfrm>
          </p:grpSpPr>
          <p:sp>
            <p:nvSpPr>
              <p:cNvPr id="123" name="文本框 122"/>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有错误</a:t>
                </a:r>
              </a:p>
            </p:txBody>
          </p:sp>
          <p:cxnSp>
            <p:nvCxnSpPr>
              <p:cNvPr id="126" name="直接连接符 125"/>
              <p:cNvCxnSpPr>
                <a:endCxn id="123" idx="0"/>
              </p:cNvCxnSpPr>
              <p:nvPr/>
            </p:nvCxnSpPr>
            <p:spPr>
              <a:xfrm>
                <a:off x="2108058" y="3671763"/>
                <a:ext cx="392423" cy="15619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endCxn id="123"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endCxn id="123"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43" name="直接连接符 142"/>
            <p:cNvCxnSpPr>
              <a:endCxn id="123" idx="0"/>
            </p:cNvCxnSpPr>
            <p:nvPr/>
          </p:nvCxnSpPr>
          <p:spPr>
            <a:xfrm>
              <a:off x="7581850" y="3786053"/>
              <a:ext cx="922252" cy="74023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9923023" y="3408354"/>
            <a:ext cx="1534045" cy="1761446"/>
            <a:chOff x="9923023" y="3408354"/>
            <a:chExt cx="1534045" cy="1761446"/>
          </a:xfrm>
        </p:grpSpPr>
        <p:grpSp>
          <p:nvGrpSpPr>
            <p:cNvPr id="132" name="组合 131"/>
            <p:cNvGrpSpPr/>
            <p:nvPr/>
          </p:nvGrpSpPr>
          <p:grpSpPr>
            <a:xfrm>
              <a:off x="10241680" y="3411462"/>
              <a:ext cx="1215388" cy="1758338"/>
              <a:chOff x="1892787" y="4121730"/>
              <a:chExt cx="1215388" cy="1758338"/>
            </a:xfrm>
          </p:grpSpPr>
          <p:sp>
            <p:nvSpPr>
              <p:cNvPr id="133" name="文本框 132"/>
              <p:cNvSpPr txBox="1"/>
              <p:nvPr/>
            </p:nvSpPr>
            <p:spPr>
              <a:xfrm>
                <a:off x="1892787" y="5233737"/>
                <a:ext cx="121538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a:t>
                </a:r>
              </a:p>
              <a:p>
                <a:pPr algn="ctr"/>
                <a:r>
                  <a:rPr lang="zh-CN" altLang="en-US" dirty="0">
                    <a:latin typeface="微软雅黑" panose="020B0503020204020204" pitchFamily="34" charset="-122"/>
                    <a:ea typeface="微软雅黑" panose="020B0503020204020204" pitchFamily="34" charset="-122"/>
                  </a:rPr>
                  <a:t>无错误</a:t>
                </a:r>
              </a:p>
            </p:txBody>
          </p:sp>
          <p:cxnSp>
            <p:nvCxnSpPr>
              <p:cNvPr id="134" name="直接连接符 133"/>
              <p:cNvCxnSpPr>
                <a:endCxn id="133" idx="0"/>
              </p:cNvCxnSpPr>
              <p:nvPr/>
            </p:nvCxnSpPr>
            <p:spPr>
              <a:xfrm>
                <a:off x="2120314" y="4121730"/>
                <a:ext cx="380167" cy="11120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133" idx="0"/>
              </p:cNvCxnSpPr>
              <p:nvPr/>
            </p:nvCxnSpPr>
            <p:spPr>
              <a:xfrm>
                <a:off x="2089008" y="4532943"/>
                <a:ext cx="411473" cy="7007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endCxn id="133" idx="0"/>
              </p:cNvCxnSpPr>
              <p:nvPr/>
            </p:nvCxnSpPr>
            <p:spPr>
              <a:xfrm flipH="1">
                <a:off x="2500481" y="4463363"/>
                <a:ext cx="539828" cy="770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39" name="直接连接符 138"/>
            <p:cNvCxnSpPr>
              <a:stCxn id="121" idx="2"/>
              <a:endCxn id="133" idx="0"/>
            </p:cNvCxnSpPr>
            <p:nvPr/>
          </p:nvCxnSpPr>
          <p:spPr>
            <a:xfrm>
              <a:off x="9970156" y="3408354"/>
              <a:ext cx="879218" cy="11151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16" idx="1"/>
              <a:endCxn id="133" idx="0"/>
            </p:cNvCxnSpPr>
            <p:nvPr/>
          </p:nvCxnSpPr>
          <p:spPr>
            <a:xfrm>
              <a:off x="9923023" y="3804706"/>
              <a:ext cx="926351" cy="71876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63" name="内容占位符 2"/>
          <p:cNvSpPr txBox="1">
            <a:spLocks/>
          </p:cNvSpPr>
          <p:nvPr/>
        </p:nvSpPr>
        <p:spPr>
          <a:xfrm>
            <a:off x="721895" y="2561509"/>
            <a:ext cx="6388200" cy="1151502"/>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zh-CN" altLang="en-US" sz="2200" dirty="0"/>
              <a:t>例如：组</a:t>
            </a:r>
            <a:r>
              <a:rPr kumimoji="1" lang="en-US" altLang="zh-CN" sz="2200" dirty="0"/>
              <a:t>3</a:t>
            </a:r>
            <a:r>
              <a:rPr kumimoji="1" lang="zh-CN" altLang="en-US" sz="2200" dirty="0"/>
              <a:t>校验结果指明存在错误，组</a:t>
            </a:r>
            <a:r>
              <a:rPr kumimoji="1" lang="en-US" altLang="zh-CN" sz="2200" dirty="0"/>
              <a:t>4</a:t>
            </a:r>
            <a:r>
              <a:rPr kumimoji="1" lang="zh-CN" altLang="en-US" sz="2200" dirty="0"/>
              <a:t>校验结果指明无错误，</a:t>
            </a:r>
            <a:r>
              <a:rPr kumimoji="1" lang="zh-CN" altLang="en-US" sz="2200" dirty="0">
                <a:solidFill>
                  <a:srgbClr val="C00000"/>
                </a:solidFill>
              </a:rPr>
              <a:t>可定位错误位于第</a:t>
            </a:r>
            <a:r>
              <a:rPr kumimoji="1" lang="en-US" altLang="zh-CN" sz="2200" dirty="0">
                <a:solidFill>
                  <a:srgbClr val="C00000"/>
                </a:solidFill>
              </a:rPr>
              <a:t>2</a:t>
            </a:r>
            <a:r>
              <a:rPr kumimoji="1" lang="zh-CN" altLang="en-US" sz="2200" dirty="0">
                <a:solidFill>
                  <a:srgbClr val="C00000"/>
                </a:solidFill>
              </a:rPr>
              <a:t>行</a:t>
            </a:r>
            <a:endParaRPr kumimoji="1" lang="en-US" altLang="zh-CN" sz="2200" dirty="0"/>
          </a:p>
        </p:txBody>
      </p:sp>
      <p:sp>
        <p:nvSpPr>
          <p:cNvPr id="68" name="内容占位符 2"/>
          <p:cNvSpPr txBox="1">
            <a:spLocks/>
          </p:cNvSpPr>
          <p:nvPr/>
        </p:nvSpPr>
        <p:spPr>
          <a:xfrm>
            <a:off x="733621" y="4466523"/>
            <a:ext cx="3403299" cy="615987"/>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kumimoji="1" lang="zh-CN" altLang="en-US" sz="2200" dirty="0"/>
              <a:t>其他出错情况判断</a:t>
            </a:r>
            <a:endParaRPr kumimoji="1" lang="en-US" altLang="zh-CN" sz="2200" dirty="0"/>
          </a:p>
        </p:txBody>
      </p:sp>
    </p:spTree>
    <p:extLst>
      <p:ext uri="{BB962C8B-B14F-4D97-AF65-F5344CB8AC3E}">
        <p14:creationId xmlns:p14="http://schemas.microsoft.com/office/powerpoint/2010/main" val="241512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721894" y="1453663"/>
            <a:ext cx="10473643" cy="1055076"/>
          </a:xfrm>
        </p:spPr>
        <p:txBody>
          <a:bodyPr>
            <a:noAutofit/>
          </a:bodyPr>
          <a:lstStyle/>
          <a:p>
            <a:pPr>
              <a:lnSpc>
                <a:spcPts val="3000"/>
              </a:lnSpc>
              <a:spcBef>
                <a:spcPts val="1200"/>
              </a:spcBef>
            </a:pPr>
            <a:r>
              <a:rPr kumimoji="1" lang="zh-CN" altLang="en-US" sz="2600" dirty="0"/>
              <a:t>定位错误与纠正（续）</a:t>
            </a:r>
            <a:endParaRPr kumimoji="1" lang="en-US" altLang="zh-CN" sz="2600" dirty="0"/>
          </a:p>
          <a:p>
            <a:pPr lvl="1">
              <a:lnSpc>
                <a:spcPts val="3000"/>
              </a:lnSpc>
              <a:spcBef>
                <a:spcPts val="1200"/>
              </a:spcBef>
            </a:pPr>
            <a:r>
              <a:rPr kumimoji="1" lang="zh-CN" altLang="en-US" sz="2200" dirty="0"/>
              <a:t>总体的定位错误列表</a:t>
            </a:r>
            <a:endParaRPr kumimoji="1" lang="en-US" altLang="zh-CN" sz="2200" dirty="0"/>
          </a:p>
          <a:p>
            <a:pPr marL="457200" lvl="1" indent="0">
              <a:lnSpc>
                <a:spcPts val="3000"/>
              </a:lnSpc>
              <a:buNone/>
            </a:pP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58" name="表格 57"/>
          <p:cNvGraphicFramePr>
            <a:graphicFrameLocks noGrp="1"/>
          </p:cNvGraphicFramePr>
          <p:nvPr>
            <p:extLst>
              <p:ext uri="{D42A27DB-BD31-4B8C-83A1-F6EECF244321}">
                <p14:modId xmlns:p14="http://schemas.microsoft.com/office/powerpoint/2010/main" val="3586247748"/>
              </p:ext>
            </p:extLst>
          </p:nvPr>
        </p:nvGraphicFramePr>
        <p:xfrm>
          <a:off x="1307508" y="2656844"/>
          <a:ext cx="9126031" cy="2627270"/>
        </p:xfrm>
        <a:graphic>
          <a:graphicData uri="http://schemas.openxmlformats.org/drawingml/2006/table">
            <a:tbl>
              <a:tblPr firstRow="1" bandRow="1">
                <a:tableStyleId>{5C22544A-7EE6-4342-B048-85BDC9FD1C3A}</a:tableStyleId>
              </a:tblPr>
              <a:tblGrid>
                <a:gridCol w="1274671">
                  <a:extLst>
                    <a:ext uri="{9D8B030D-6E8A-4147-A177-3AD203B41FA5}">
                      <a16:colId xmlns:a16="http://schemas.microsoft.com/office/drawing/2014/main" val="1902036101"/>
                    </a:ext>
                  </a:extLst>
                </a:gridCol>
                <a:gridCol w="523424">
                  <a:extLst>
                    <a:ext uri="{9D8B030D-6E8A-4147-A177-3AD203B41FA5}">
                      <a16:colId xmlns:a16="http://schemas.microsoft.com/office/drawing/2014/main" val="1559130576"/>
                    </a:ext>
                  </a:extLst>
                </a:gridCol>
                <a:gridCol w="523424">
                  <a:extLst>
                    <a:ext uri="{9D8B030D-6E8A-4147-A177-3AD203B41FA5}">
                      <a16:colId xmlns:a16="http://schemas.microsoft.com/office/drawing/2014/main" val="3004369747"/>
                    </a:ext>
                  </a:extLst>
                </a:gridCol>
                <a:gridCol w="523424">
                  <a:extLst>
                    <a:ext uri="{9D8B030D-6E8A-4147-A177-3AD203B41FA5}">
                      <a16:colId xmlns:a16="http://schemas.microsoft.com/office/drawing/2014/main" val="4047528689"/>
                    </a:ext>
                  </a:extLst>
                </a:gridCol>
                <a:gridCol w="523424">
                  <a:extLst>
                    <a:ext uri="{9D8B030D-6E8A-4147-A177-3AD203B41FA5}">
                      <a16:colId xmlns:a16="http://schemas.microsoft.com/office/drawing/2014/main" val="1274628466"/>
                    </a:ext>
                  </a:extLst>
                </a:gridCol>
                <a:gridCol w="523424">
                  <a:extLst>
                    <a:ext uri="{9D8B030D-6E8A-4147-A177-3AD203B41FA5}">
                      <a16:colId xmlns:a16="http://schemas.microsoft.com/office/drawing/2014/main" val="993839259"/>
                    </a:ext>
                  </a:extLst>
                </a:gridCol>
                <a:gridCol w="523424">
                  <a:extLst>
                    <a:ext uri="{9D8B030D-6E8A-4147-A177-3AD203B41FA5}">
                      <a16:colId xmlns:a16="http://schemas.microsoft.com/office/drawing/2014/main" val="1627099323"/>
                    </a:ext>
                  </a:extLst>
                </a:gridCol>
                <a:gridCol w="523424">
                  <a:extLst>
                    <a:ext uri="{9D8B030D-6E8A-4147-A177-3AD203B41FA5}">
                      <a16:colId xmlns:a16="http://schemas.microsoft.com/office/drawing/2014/main" val="430151849"/>
                    </a:ext>
                  </a:extLst>
                </a:gridCol>
                <a:gridCol w="523424">
                  <a:extLst>
                    <a:ext uri="{9D8B030D-6E8A-4147-A177-3AD203B41FA5}">
                      <a16:colId xmlns:a16="http://schemas.microsoft.com/office/drawing/2014/main" val="1531679931"/>
                    </a:ext>
                  </a:extLst>
                </a:gridCol>
                <a:gridCol w="523424">
                  <a:extLst>
                    <a:ext uri="{9D8B030D-6E8A-4147-A177-3AD203B41FA5}">
                      <a16:colId xmlns:a16="http://schemas.microsoft.com/office/drawing/2014/main" val="363720370"/>
                    </a:ext>
                  </a:extLst>
                </a:gridCol>
                <a:gridCol w="523424">
                  <a:extLst>
                    <a:ext uri="{9D8B030D-6E8A-4147-A177-3AD203B41FA5}">
                      <a16:colId xmlns:a16="http://schemas.microsoft.com/office/drawing/2014/main" val="1738521477"/>
                    </a:ext>
                  </a:extLst>
                </a:gridCol>
                <a:gridCol w="523424">
                  <a:extLst>
                    <a:ext uri="{9D8B030D-6E8A-4147-A177-3AD203B41FA5}">
                      <a16:colId xmlns:a16="http://schemas.microsoft.com/office/drawing/2014/main" val="579245530"/>
                    </a:ext>
                  </a:extLst>
                </a:gridCol>
                <a:gridCol w="523424">
                  <a:extLst>
                    <a:ext uri="{9D8B030D-6E8A-4147-A177-3AD203B41FA5}">
                      <a16:colId xmlns:a16="http://schemas.microsoft.com/office/drawing/2014/main" val="364452719"/>
                    </a:ext>
                  </a:extLst>
                </a:gridCol>
                <a:gridCol w="523424">
                  <a:extLst>
                    <a:ext uri="{9D8B030D-6E8A-4147-A177-3AD203B41FA5}">
                      <a16:colId xmlns:a16="http://schemas.microsoft.com/office/drawing/2014/main" val="1148415329"/>
                    </a:ext>
                  </a:extLst>
                </a:gridCol>
                <a:gridCol w="523424">
                  <a:extLst>
                    <a:ext uri="{9D8B030D-6E8A-4147-A177-3AD203B41FA5}">
                      <a16:colId xmlns:a16="http://schemas.microsoft.com/office/drawing/2014/main" val="566988405"/>
                    </a:ext>
                  </a:extLst>
                </a:gridCol>
                <a:gridCol w="523424">
                  <a:extLst>
                    <a:ext uri="{9D8B030D-6E8A-4147-A177-3AD203B41FA5}">
                      <a16:colId xmlns:a16="http://schemas.microsoft.com/office/drawing/2014/main" val="3201494842"/>
                    </a:ext>
                  </a:extLst>
                </a:gridCol>
              </a:tblGrid>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出错位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5</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6</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7</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8</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9</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15</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657000"/>
                  </a:ext>
                </a:extLst>
              </a:tr>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922387"/>
                  </a:ext>
                </a:extLst>
              </a:tr>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031242"/>
                  </a:ext>
                </a:extLst>
              </a:tr>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962773"/>
                  </a:ext>
                </a:extLst>
              </a:tr>
              <a:tr h="525454">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rPr>
                        <a:t>组</a:t>
                      </a:r>
                      <a:r>
                        <a:rPr lang="en-US" altLang="zh-CN" sz="2000" b="0" dirty="0">
                          <a:solidFill>
                            <a:schemeClr val="tx1"/>
                          </a:solidFill>
                          <a:latin typeface="微软雅黑" panose="020B0503020204020204" pitchFamily="34" charset="-122"/>
                          <a:ea typeface="微软雅黑" panose="020B0503020204020204" pitchFamily="34" charset="-122"/>
                        </a:rPr>
                        <a:t>4</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00B05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7633554"/>
                  </a:ext>
                </a:extLst>
              </a:tr>
            </a:tbl>
          </a:graphicData>
        </a:graphic>
      </p:graphicFrame>
    </p:spTree>
    <p:extLst>
      <p:ext uri="{BB962C8B-B14F-4D97-AF65-F5344CB8AC3E}">
        <p14:creationId xmlns:p14="http://schemas.microsoft.com/office/powerpoint/2010/main" val="189518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zh-CN" altLang="en-US" sz="3200" dirty="0">
                <a:solidFill>
                  <a:schemeClr val="accent1">
                    <a:lumMod val="75000"/>
                  </a:schemeClr>
                </a:solidFill>
              </a:rPr>
              <a:t>海明码</a:t>
            </a:r>
          </a:p>
        </p:txBody>
      </p:sp>
      <p:sp>
        <p:nvSpPr>
          <p:cNvPr id="3" name="内容占位符 2"/>
          <p:cNvSpPr>
            <a:spLocks noGrp="1"/>
          </p:cNvSpPr>
          <p:nvPr>
            <p:ph idx="1"/>
          </p:nvPr>
        </p:nvSpPr>
        <p:spPr>
          <a:xfrm>
            <a:off x="838200" y="1383632"/>
            <a:ext cx="10515600" cy="4872789"/>
          </a:xfrm>
        </p:spPr>
        <p:txBody>
          <a:bodyPr>
            <a:noAutofit/>
          </a:bodyPr>
          <a:lstStyle/>
          <a:p>
            <a:pPr>
              <a:lnSpc>
                <a:spcPts val="3300"/>
              </a:lnSpc>
            </a:pPr>
            <a:r>
              <a:rPr lang="zh-CN" altLang="en-US" sz="2600" dirty="0">
                <a:sym typeface="Symbol" panose="05050102010706020507" pitchFamily="18" charset="2"/>
              </a:rPr>
              <a:t>海明码纠正的实现过程</a:t>
            </a:r>
          </a:p>
          <a:p>
            <a:pPr lvl="1">
              <a:lnSpc>
                <a:spcPts val="3300"/>
              </a:lnSpc>
            </a:pPr>
            <a:r>
              <a:rPr lang="zh-CN" altLang="en-US" sz="2200" dirty="0"/>
              <a:t>每个码字到来前，接收方计数器清零</a:t>
            </a:r>
          </a:p>
          <a:p>
            <a:pPr lvl="1">
              <a:lnSpc>
                <a:spcPts val="3300"/>
              </a:lnSpc>
            </a:pPr>
            <a:r>
              <a:rPr lang="zh-CN" altLang="en-US" sz="2200" dirty="0"/>
              <a:t>接收方检查每个校验位</a:t>
            </a:r>
            <a:r>
              <a:rPr lang="en-US" altLang="zh-CN" sz="2200" dirty="0"/>
              <a:t>k (k = 1, 2, 4 …)</a:t>
            </a:r>
            <a:r>
              <a:rPr lang="zh-CN" altLang="en-US" sz="2200" dirty="0"/>
              <a:t>的奇偶值是否正确（每组运算）</a:t>
            </a:r>
          </a:p>
          <a:p>
            <a:pPr lvl="1">
              <a:lnSpc>
                <a:spcPts val="3300"/>
              </a:lnSpc>
            </a:pPr>
            <a:r>
              <a:rPr lang="zh-CN" altLang="en-US" sz="2200" dirty="0"/>
              <a:t>若 </a:t>
            </a:r>
            <a:r>
              <a:rPr lang="en-US" altLang="zh-CN" sz="2200" dirty="0" err="1"/>
              <a:t>pk</a:t>
            </a:r>
            <a:r>
              <a:rPr lang="en-US" altLang="zh-CN" sz="2200" dirty="0"/>
              <a:t> </a:t>
            </a:r>
            <a:r>
              <a:rPr lang="zh-CN" altLang="en-US" sz="2200" dirty="0"/>
              <a:t>奇偶值不对，计数器加 </a:t>
            </a:r>
            <a:r>
              <a:rPr lang="en-US" altLang="zh-CN" sz="2200" dirty="0"/>
              <a:t>k</a:t>
            </a:r>
          </a:p>
          <a:p>
            <a:pPr lvl="1">
              <a:lnSpc>
                <a:spcPts val="3300"/>
              </a:lnSpc>
            </a:pPr>
            <a:r>
              <a:rPr lang="zh-CN" altLang="en-US" sz="2200" dirty="0"/>
              <a:t>所有校验位检查完后，若计数器值为</a:t>
            </a:r>
            <a:r>
              <a:rPr lang="en-US" altLang="zh-CN" sz="2200" dirty="0"/>
              <a:t>0</a:t>
            </a:r>
            <a:r>
              <a:rPr lang="zh-CN" altLang="en-US" sz="2200" dirty="0"/>
              <a:t>，则码字有效；若计数器值为 </a:t>
            </a:r>
            <a:r>
              <a:rPr lang="en-US" altLang="zh-CN" sz="2200" dirty="0"/>
              <a:t>j</a:t>
            </a:r>
            <a:r>
              <a:rPr lang="zh-CN" altLang="en-US" sz="2200" dirty="0"/>
              <a:t>，则第 </a:t>
            </a:r>
            <a:r>
              <a:rPr lang="en-US" altLang="zh-CN" sz="2200" dirty="0"/>
              <a:t>j </a:t>
            </a:r>
            <a:r>
              <a:rPr lang="zh-CN" altLang="en-US" sz="2200" dirty="0"/>
              <a:t>位出错。例：若校验位</a:t>
            </a:r>
            <a:r>
              <a:rPr lang="en-US" altLang="zh-CN" sz="2200" dirty="0"/>
              <a:t>p1</a:t>
            </a:r>
            <a:r>
              <a:rPr lang="zh-CN" altLang="en-US" sz="2200" dirty="0"/>
              <a:t>、</a:t>
            </a:r>
            <a:r>
              <a:rPr lang="en-US" altLang="zh-CN" sz="2200" dirty="0"/>
              <a:t>p2</a:t>
            </a:r>
            <a:r>
              <a:rPr lang="zh-CN" altLang="en-US" sz="2200" dirty="0"/>
              <a:t>、</a:t>
            </a:r>
            <a:r>
              <a:rPr lang="en-US" altLang="zh-CN" sz="2200" dirty="0"/>
              <a:t>p8</a:t>
            </a:r>
            <a:r>
              <a:rPr lang="zh-CN" altLang="en-US" sz="2200" dirty="0"/>
              <a:t>出错，则第</a:t>
            </a:r>
            <a:r>
              <a:rPr lang="en-US" altLang="zh-CN" sz="2200" dirty="0"/>
              <a:t>11</a:t>
            </a:r>
            <a:r>
              <a:rPr lang="zh-CN" altLang="en-US" sz="2200" dirty="0"/>
              <a:t>位变反</a:t>
            </a:r>
          </a:p>
          <a:p>
            <a:pPr>
              <a:lnSpc>
                <a:spcPts val="3300"/>
              </a:lnSpc>
              <a:spcBef>
                <a:spcPts val="1200"/>
              </a:spcBef>
            </a:pPr>
            <a:r>
              <a:rPr lang="zh-CN" altLang="en-US" sz="2600" dirty="0"/>
              <a:t>使用海明码纠正突发错误</a:t>
            </a:r>
          </a:p>
          <a:p>
            <a:pPr lvl="1">
              <a:lnSpc>
                <a:spcPts val="3300"/>
              </a:lnSpc>
            </a:pPr>
            <a:r>
              <a:rPr lang="zh-CN" altLang="en-US" sz="2200" dirty="0"/>
              <a:t>可采用</a:t>
            </a:r>
            <a:r>
              <a:rPr lang="en-US" altLang="zh-CN" sz="2200" dirty="0"/>
              <a:t>k</a:t>
            </a:r>
            <a:r>
              <a:rPr lang="zh-CN" altLang="en-US" sz="2200" dirty="0"/>
              <a:t>个码字（</a:t>
            </a:r>
            <a:r>
              <a:rPr lang="en-US" altLang="zh-CN" sz="2200" dirty="0"/>
              <a:t>n = m + r</a:t>
            </a:r>
            <a:r>
              <a:rPr lang="zh-CN" altLang="en-US" sz="2200" dirty="0"/>
              <a:t>）</a:t>
            </a:r>
            <a:r>
              <a:rPr lang="zh-CN" altLang="zh-CN" sz="2200" dirty="0"/>
              <a:t>组成</a:t>
            </a:r>
            <a:r>
              <a:rPr lang="zh-CN" altLang="en-US" sz="2200" dirty="0"/>
              <a:t> </a:t>
            </a:r>
            <a:r>
              <a:rPr lang="en-US" altLang="zh-CN" sz="2200" dirty="0"/>
              <a:t>k </a:t>
            </a:r>
            <a:r>
              <a:rPr lang="en-US" altLang="zh-CN" sz="2200" dirty="0">
                <a:sym typeface="Symbol" panose="05050102010706020507" pitchFamily="18" charset="2"/>
              </a:rPr>
              <a:t> n </a:t>
            </a:r>
            <a:r>
              <a:rPr lang="zh-CN" altLang="en-US" sz="2200" dirty="0">
                <a:sym typeface="Symbol" panose="05050102010706020507" pitchFamily="18" charset="2"/>
              </a:rPr>
              <a:t>矩阵，按列发送，接收方恢复成</a:t>
            </a:r>
            <a:r>
              <a:rPr lang="zh-CN" altLang="en-US" sz="2200" dirty="0"/>
              <a:t> </a:t>
            </a:r>
            <a:r>
              <a:rPr lang="en-US" altLang="zh-CN" sz="2200" dirty="0"/>
              <a:t>k </a:t>
            </a:r>
            <a:r>
              <a:rPr lang="en-US" altLang="zh-CN" sz="2200" dirty="0">
                <a:sym typeface="Symbol" panose="05050102010706020507" pitchFamily="18" charset="2"/>
              </a:rPr>
              <a:t> n </a:t>
            </a:r>
            <a:r>
              <a:rPr lang="zh-CN" altLang="en-US" sz="2200" dirty="0">
                <a:sym typeface="Symbol" panose="05050102010706020507" pitchFamily="18" charset="2"/>
              </a:rPr>
              <a:t>矩阵</a:t>
            </a:r>
          </a:p>
          <a:p>
            <a:pPr lvl="1">
              <a:lnSpc>
                <a:spcPts val="3300"/>
              </a:lnSpc>
            </a:pPr>
            <a:r>
              <a:rPr lang="en-US" altLang="zh-CN" sz="2200" dirty="0" err="1">
                <a:sym typeface="Symbol" panose="05050102010706020507" pitchFamily="18" charset="2"/>
              </a:rPr>
              <a:t>kr</a:t>
            </a:r>
            <a:r>
              <a:rPr lang="zh-CN" altLang="zh-CN" sz="2200" dirty="0">
                <a:sym typeface="Symbol" panose="05050102010706020507" pitchFamily="18" charset="2"/>
              </a:rPr>
              <a:t>个校验位，</a:t>
            </a:r>
            <a:r>
              <a:rPr lang="en-US" altLang="zh-CN" sz="2200" dirty="0">
                <a:sym typeface="Symbol" panose="05050102010706020507" pitchFamily="18" charset="2"/>
              </a:rPr>
              <a:t>km</a:t>
            </a:r>
            <a:r>
              <a:rPr lang="zh-CN" altLang="zh-CN" sz="2200" dirty="0">
                <a:sym typeface="Symbol" panose="05050102010706020507" pitchFamily="18" charset="2"/>
              </a:rPr>
              <a:t>个数据位，可纠正最多为</a:t>
            </a:r>
            <a:r>
              <a:rPr lang="en-US" altLang="zh-CN" sz="2200" dirty="0">
                <a:sym typeface="Symbol" panose="05050102010706020507" pitchFamily="18" charset="2"/>
              </a:rPr>
              <a:t>k</a:t>
            </a:r>
            <a:r>
              <a:rPr lang="zh-CN" altLang="zh-CN" sz="2200" dirty="0">
                <a:sym typeface="Symbol" panose="05050102010706020507" pitchFamily="18" charset="2"/>
              </a:rPr>
              <a:t>个的突发性连续比特错</a:t>
            </a:r>
            <a:endParaRPr lang="zh-CN" altLang="en-US"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6" name="文本框 5">
            <a:extLst>
              <a:ext uri="{FF2B5EF4-FFF2-40B4-BE49-F238E27FC236}">
                <a16:creationId xmlns:a16="http://schemas.microsoft.com/office/drawing/2014/main" id="{0AF35379-6DE8-43C5-A6FD-98ABA367A3B2}"/>
              </a:ext>
            </a:extLst>
          </p:cNvPr>
          <p:cNvSpPr txBox="1"/>
          <p:nvPr/>
        </p:nvSpPr>
        <p:spPr>
          <a:xfrm>
            <a:off x="1948837" y="6411392"/>
            <a:ext cx="825784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引自：清华大学崔勇老师提供的讲稿</a:t>
            </a:r>
          </a:p>
        </p:txBody>
      </p:sp>
    </p:spTree>
    <p:extLst>
      <p:ext uri="{BB962C8B-B14F-4D97-AF65-F5344CB8AC3E}">
        <p14:creationId xmlns:p14="http://schemas.microsoft.com/office/powerpoint/2010/main" val="703530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234127" y="4120491"/>
            <a:ext cx="6390726" cy="2651277"/>
            <a:chOff x="5155095" y="3347897"/>
            <a:chExt cx="6390726" cy="2651277"/>
          </a:xfrm>
        </p:grpSpPr>
        <p:pic>
          <p:nvPicPr>
            <p:cNvPr id="7" name="图片 6"/>
            <p:cNvPicPr>
              <a:picLocks noChangeAspect="1"/>
            </p:cNvPicPr>
            <p:nvPr/>
          </p:nvPicPr>
          <p:blipFill>
            <a:blip r:embed="rId3"/>
            <a:stretch>
              <a:fillRect/>
            </a:stretch>
          </p:blipFill>
          <p:spPr>
            <a:xfrm>
              <a:off x="5155095" y="3347897"/>
              <a:ext cx="6056243" cy="2420538"/>
            </a:xfrm>
            <a:prstGeom prst="rect">
              <a:avLst/>
            </a:prstGeom>
          </p:spPr>
        </p:pic>
        <p:sp>
          <p:nvSpPr>
            <p:cNvPr id="8" name="文本框 7"/>
            <p:cNvSpPr txBox="1"/>
            <p:nvPr/>
          </p:nvSpPr>
          <p:spPr>
            <a:xfrm>
              <a:off x="9399977" y="5691397"/>
              <a:ext cx="2145844" cy="307777"/>
            </a:xfrm>
            <a:prstGeom prst="rect">
              <a:avLst/>
            </a:prstGeom>
            <a:noFill/>
          </p:spPr>
          <p:txBody>
            <a:bodyPr wrap="none" rtlCol="0">
              <a:spAutoFit/>
            </a:bodyPr>
            <a:lstStyle/>
            <a:p>
              <a:r>
                <a:rPr kumimoji="1" lang="en-US" altLang="zh-CN" sz="1400" dirty="0">
                  <a:latin typeface="Microsoft YaHei" charset="0"/>
                  <a:ea typeface="Microsoft YaHei" charset="0"/>
                  <a:cs typeface="Microsoft YaHei" charset="0"/>
                </a:rPr>
                <a:t>parity(n-k=2t symbols)</a:t>
              </a:r>
              <a:endParaRPr kumimoji="1" lang="zh-CN" altLang="en-US" sz="1400" dirty="0">
                <a:latin typeface="Microsoft YaHei" charset="0"/>
                <a:ea typeface="Microsoft YaHei" charset="0"/>
                <a:cs typeface="Microsoft YaHei" charset="0"/>
              </a:endParaRPr>
            </a:p>
          </p:txBody>
        </p:sp>
      </p:grpSp>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199" y="1292340"/>
            <a:ext cx="10783957" cy="2828151"/>
          </a:xfrm>
        </p:spPr>
        <p:txBody>
          <a:bodyPr>
            <a:noAutofit/>
          </a:bodyPr>
          <a:lstStyle/>
          <a:p>
            <a:pPr>
              <a:lnSpc>
                <a:spcPct val="150000"/>
              </a:lnSpc>
            </a:pPr>
            <a:r>
              <a:rPr kumimoji="1" lang="en-US" altLang="zh-CN" sz="2400" dirty="0">
                <a:solidFill>
                  <a:srgbClr val="C00000"/>
                </a:solidFill>
              </a:rPr>
              <a:t>RS</a:t>
            </a:r>
            <a:r>
              <a:rPr kumimoji="1" lang="zh-CN" altLang="en-US" sz="2400" dirty="0">
                <a:solidFill>
                  <a:srgbClr val="C00000"/>
                </a:solidFill>
              </a:rPr>
              <a:t>码</a:t>
            </a:r>
            <a:r>
              <a:rPr kumimoji="1" lang="zh-CN" altLang="en-US" sz="2400" dirty="0"/>
              <a:t>：</a:t>
            </a:r>
            <a:r>
              <a:rPr kumimoji="1" lang="zh-CN" altLang="en-US" sz="2400" dirty="0">
                <a:solidFill>
                  <a:schemeClr val="accent1">
                    <a:lumMod val="75000"/>
                  </a:schemeClr>
                </a:solidFill>
              </a:rPr>
              <a:t>以</a:t>
            </a:r>
            <a:r>
              <a:rPr lang="zh-CN" altLang="en-US" sz="2400" dirty="0">
                <a:solidFill>
                  <a:schemeClr val="accent1">
                    <a:lumMod val="75000"/>
                  </a:schemeClr>
                </a:solidFill>
              </a:rPr>
              <a:t>有限域运算为基础，提供多位纠错能力</a:t>
            </a:r>
            <a:endParaRPr kumimoji="1" lang="en-US" altLang="zh-CN" sz="2400" dirty="0">
              <a:solidFill>
                <a:schemeClr val="accent1">
                  <a:lumMod val="75000"/>
                </a:schemeClr>
              </a:solidFill>
            </a:endParaRPr>
          </a:p>
          <a:p>
            <a:pPr lvl="1">
              <a:lnSpc>
                <a:spcPct val="150000"/>
              </a:lnSpc>
            </a:pPr>
            <a:r>
              <a:rPr kumimoji="1" lang="en-US" altLang="zh-CN" sz="2000" dirty="0"/>
              <a:t>RS</a:t>
            </a:r>
            <a:r>
              <a:rPr kumimoji="1" lang="zh-CN" altLang="en-US" sz="2000" dirty="0"/>
              <a:t>会将需要编码的流数据重新排列为以</a:t>
            </a:r>
            <a:r>
              <a:rPr kumimoji="1" lang="en-US" altLang="zh-CN" sz="2000" dirty="0"/>
              <a:t>Symbol</a:t>
            </a:r>
            <a:r>
              <a:rPr kumimoji="1" lang="zh-CN" altLang="en-US" sz="2000" dirty="0"/>
              <a:t>为单位的数据块</a:t>
            </a:r>
          </a:p>
          <a:p>
            <a:pPr lvl="1">
              <a:lnSpc>
                <a:spcPct val="150000"/>
              </a:lnSpc>
            </a:pPr>
            <a:r>
              <a:rPr kumimoji="1" lang="en-US" altLang="zh-CN" sz="2000" dirty="0"/>
              <a:t>m</a:t>
            </a:r>
            <a:r>
              <a:rPr kumimoji="1" lang="zh-CN" altLang="en-US" sz="2000" dirty="0"/>
              <a:t>表示符号的大小，如 </a:t>
            </a:r>
            <a:r>
              <a:rPr kumimoji="1" lang="en-US" altLang="zh-CN" sz="2000" dirty="0"/>
              <a:t>m=4</a:t>
            </a:r>
            <a:r>
              <a:rPr kumimoji="1" lang="zh-CN" altLang="en-US" sz="2000" dirty="0"/>
              <a:t> 表示每个符号由</a:t>
            </a:r>
            <a:r>
              <a:rPr kumimoji="1" lang="en-US" altLang="zh-CN" sz="2000" dirty="0"/>
              <a:t>4</a:t>
            </a:r>
            <a:r>
              <a:rPr kumimoji="1" lang="zh-CN" altLang="en-US" sz="2000" dirty="0"/>
              <a:t>位二进制数组成</a:t>
            </a:r>
            <a:endParaRPr kumimoji="1" lang="en-US" altLang="zh-CN" sz="2000" dirty="0"/>
          </a:p>
          <a:p>
            <a:pPr lvl="1">
              <a:lnSpc>
                <a:spcPct val="150000"/>
              </a:lnSpc>
            </a:pPr>
            <a:r>
              <a:rPr kumimoji="1" lang="zh-CN" altLang="en-US" sz="2000" dirty="0"/>
              <a:t>对于一个</a:t>
            </a:r>
            <a:r>
              <a:rPr kumimoji="1" lang="en-US" altLang="zh-CN" sz="2000" dirty="0"/>
              <a:t>(n, k)RS</a:t>
            </a:r>
            <a:r>
              <a:rPr kumimoji="1" lang="zh-CN" altLang="en-US" sz="2000" dirty="0"/>
              <a:t>编码，</a:t>
            </a:r>
            <a:r>
              <a:rPr kumimoji="1" lang="en-US" altLang="zh-CN" sz="2000" dirty="0"/>
              <a:t>k</a:t>
            </a:r>
            <a:r>
              <a:rPr kumimoji="1" lang="zh-CN" altLang="en-US" sz="2000" dirty="0"/>
              <a:t>为原始数据符号数，</a:t>
            </a:r>
            <a:r>
              <a:rPr kumimoji="1" lang="en-US" altLang="zh-CN" sz="2000" dirty="0"/>
              <a:t>n-k</a:t>
            </a:r>
            <a:r>
              <a:rPr kumimoji="1" lang="zh-CN" altLang="en-US" sz="2000" dirty="0"/>
              <a:t>为校验符号数</a:t>
            </a:r>
          </a:p>
          <a:p>
            <a:pPr lvl="1">
              <a:lnSpc>
                <a:spcPct val="150000"/>
              </a:lnSpc>
            </a:pPr>
            <a:r>
              <a:rPr kumimoji="1" lang="en-US" altLang="zh-CN" sz="2000" dirty="0"/>
              <a:t>n-k=2t</a:t>
            </a:r>
            <a:r>
              <a:rPr kumimoji="1" lang="zh-CN" altLang="en-US" sz="2000" dirty="0"/>
              <a:t>，</a:t>
            </a:r>
            <a:r>
              <a:rPr kumimoji="1" lang="en-US" altLang="zh-CN" sz="2000" dirty="0"/>
              <a:t>t</a:t>
            </a:r>
            <a:r>
              <a:rPr kumimoji="1" lang="zh-CN" altLang="en-US" sz="2000" dirty="0"/>
              <a:t>表示能够纠正的错误数</a:t>
            </a: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1016498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199" y="1292340"/>
            <a:ext cx="10783957" cy="4736320"/>
          </a:xfrm>
        </p:spPr>
        <p:txBody>
          <a:bodyPr vert="horz" lIns="91440" tIns="45720" rIns="91440" bIns="45720" rtlCol="0">
            <a:noAutofit/>
          </a:bodyPr>
          <a:lstStyle/>
          <a:p>
            <a:pPr>
              <a:lnSpc>
                <a:spcPct val="150000"/>
              </a:lnSpc>
            </a:pPr>
            <a:r>
              <a:rPr kumimoji="1" lang="zh-CN" altLang="en-US" sz="2600" dirty="0"/>
              <a:t>以</a:t>
            </a:r>
            <a:r>
              <a:rPr kumimoji="1" lang="en-US" altLang="zh-CN" sz="2600" dirty="0"/>
              <a:t>200/400GBASE-R</a:t>
            </a:r>
            <a:r>
              <a:rPr kumimoji="1" lang="zh-CN" altLang="en-US" sz="2600" dirty="0"/>
              <a:t>使用的</a:t>
            </a:r>
            <a:r>
              <a:rPr kumimoji="1" lang="en-US" altLang="zh-CN" sz="2600" dirty="0"/>
              <a:t>RS(544,514)</a:t>
            </a:r>
            <a:r>
              <a:rPr kumimoji="1" lang="zh-CN" altLang="en-US" sz="2600" dirty="0"/>
              <a:t>编码为例：</a:t>
            </a:r>
          </a:p>
          <a:p>
            <a:pPr lvl="1">
              <a:lnSpc>
                <a:spcPct val="150000"/>
              </a:lnSpc>
            </a:pPr>
            <a:r>
              <a:rPr kumimoji="1" lang="zh-CN" altLang="en-US" sz="2200" dirty="0"/>
              <a:t>每个</a:t>
            </a:r>
            <a:r>
              <a:rPr kumimoji="1" lang="en-US" altLang="zh-CN" sz="2200" dirty="0"/>
              <a:t>Symbol</a:t>
            </a:r>
            <a:r>
              <a:rPr kumimoji="1" lang="zh-CN" altLang="en-US" sz="2200" dirty="0"/>
              <a:t>为</a:t>
            </a:r>
            <a:r>
              <a:rPr kumimoji="1" lang="en-US" altLang="zh-CN" sz="2200" dirty="0"/>
              <a:t>10</a:t>
            </a:r>
            <a:r>
              <a:rPr kumimoji="1" lang="zh-CN" altLang="en-US" sz="2200" dirty="0"/>
              <a:t>位二进制数 </a:t>
            </a:r>
            <a:r>
              <a:rPr kumimoji="1" lang="en-US" altLang="zh-CN" sz="2200" dirty="0"/>
              <a:t>(</a:t>
            </a:r>
            <a:r>
              <a:rPr kumimoji="1" lang="en-US" altLang="zh-CN" sz="2200" dirty="0">
                <a:solidFill>
                  <a:srgbClr val="C00000"/>
                </a:solidFill>
              </a:rPr>
              <a:t>m=10</a:t>
            </a:r>
            <a:r>
              <a:rPr kumimoji="1" lang="en-US" altLang="zh-CN" sz="2200" dirty="0"/>
              <a:t>)</a:t>
            </a:r>
          </a:p>
          <a:p>
            <a:pPr lvl="1">
              <a:lnSpc>
                <a:spcPct val="150000"/>
              </a:lnSpc>
            </a:pPr>
            <a:r>
              <a:rPr kumimoji="1" lang="zh-CN" altLang="en-US" sz="2200" dirty="0"/>
              <a:t>原始需要保护的数据为</a:t>
            </a:r>
            <a:r>
              <a:rPr kumimoji="1" lang="en-US" altLang="zh-CN" sz="2200" dirty="0"/>
              <a:t>514</a:t>
            </a:r>
            <a:r>
              <a:rPr kumimoji="1" lang="zh-CN" altLang="en-US" sz="2200" dirty="0"/>
              <a:t>个</a:t>
            </a:r>
            <a:r>
              <a:rPr kumimoji="1" lang="en-US" altLang="zh-CN" sz="2200" dirty="0"/>
              <a:t>symbols (</a:t>
            </a:r>
            <a:r>
              <a:rPr kumimoji="1" lang="en-US" altLang="zh-CN" sz="2200" dirty="0">
                <a:solidFill>
                  <a:srgbClr val="C00000"/>
                </a:solidFill>
              </a:rPr>
              <a:t>k=514</a:t>
            </a:r>
            <a:r>
              <a:rPr kumimoji="1" lang="en-US" altLang="zh-CN" sz="2200" dirty="0"/>
              <a:t>)</a:t>
            </a:r>
          </a:p>
          <a:p>
            <a:pPr lvl="1">
              <a:lnSpc>
                <a:spcPct val="150000"/>
              </a:lnSpc>
            </a:pPr>
            <a:r>
              <a:rPr kumimoji="1" lang="zh-CN" altLang="en-US" sz="2200" dirty="0"/>
              <a:t>校验数据为</a:t>
            </a:r>
            <a:r>
              <a:rPr kumimoji="1" lang="en-US" altLang="zh-CN" sz="2200" dirty="0"/>
              <a:t>30</a:t>
            </a:r>
            <a:r>
              <a:rPr kumimoji="1" lang="zh-CN" altLang="en-US" sz="2200" dirty="0"/>
              <a:t>个</a:t>
            </a:r>
            <a:r>
              <a:rPr kumimoji="1" lang="en-US" altLang="zh-CN" sz="2200" dirty="0"/>
              <a:t>symbols (</a:t>
            </a:r>
            <a:r>
              <a:rPr kumimoji="1" lang="en-US" altLang="zh-CN" sz="2200" dirty="0">
                <a:solidFill>
                  <a:srgbClr val="C00000"/>
                </a:solidFill>
              </a:rPr>
              <a:t>2t=30</a:t>
            </a:r>
            <a:r>
              <a:rPr kumimoji="1" lang="en-US" altLang="zh-CN" sz="2200" dirty="0"/>
              <a:t>)</a:t>
            </a:r>
          </a:p>
          <a:p>
            <a:pPr lvl="1">
              <a:lnSpc>
                <a:spcPct val="150000"/>
              </a:lnSpc>
            </a:pPr>
            <a:r>
              <a:rPr kumimoji="1" lang="zh-CN" altLang="en-US" sz="2200" dirty="0"/>
              <a:t>最终完成的编码为</a:t>
            </a:r>
            <a:r>
              <a:rPr kumimoji="1" lang="en-US" altLang="zh-CN" sz="2200" dirty="0"/>
              <a:t>544</a:t>
            </a:r>
            <a:r>
              <a:rPr kumimoji="1" lang="zh-CN" altLang="en-US" sz="2200" dirty="0"/>
              <a:t>个</a:t>
            </a:r>
            <a:r>
              <a:rPr kumimoji="1" lang="en-US" altLang="zh-CN" sz="2200" dirty="0"/>
              <a:t>symbols (</a:t>
            </a:r>
            <a:r>
              <a:rPr kumimoji="1" lang="en-US" altLang="zh-CN" sz="2200" dirty="0">
                <a:solidFill>
                  <a:srgbClr val="C00000"/>
                </a:solidFill>
              </a:rPr>
              <a:t>n=544</a:t>
            </a:r>
            <a:r>
              <a:rPr kumimoji="1" lang="en-US" altLang="zh-CN" sz="2200" dirty="0"/>
              <a:t>)</a:t>
            </a:r>
          </a:p>
          <a:p>
            <a:pPr lvl="1">
              <a:lnSpc>
                <a:spcPct val="150000"/>
              </a:lnSpc>
            </a:pPr>
            <a:r>
              <a:rPr kumimoji="1" lang="zh-CN" altLang="en-US" sz="2200" dirty="0"/>
              <a:t>可以纠正</a:t>
            </a:r>
            <a:r>
              <a:rPr kumimoji="1" lang="en-US" altLang="zh-CN" sz="2200" dirty="0"/>
              <a:t>15</a:t>
            </a:r>
            <a:r>
              <a:rPr kumimoji="1" lang="zh-CN" altLang="en-US" sz="2200" dirty="0"/>
              <a:t>个</a:t>
            </a:r>
            <a:r>
              <a:rPr kumimoji="1" lang="en-US" altLang="zh-CN" sz="2200" dirty="0"/>
              <a:t>symbols</a:t>
            </a:r>
            <a:r>
              <a:rPr kumimoji="1" lang="zh-CN" altLang="en-US" sz="2200" dirty="0"/>
              <a:t>的错误</a:t>
            </a: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Tree>
    <p:extLst>
      <p:ext uri="{BB962C8B-B14F-4D97-AF65-F5344CB8AC3E}">
        <p14:creationId xmlns:p14="http://schemas.microsoft.com/office/powerpoint/2010/main" val="73521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199" y="1292340"/>
            <a:ext cx="10783957" cy="4736320"/>
          </a:xfrm>
        </p:spPr>
        <p:txBody>
          <a:bodyPr vert="horz" lIns="91440" tIns="45720" rIns="91440" bIns="45720" rtlCol="0">
            <a:noAutofit/>
          </a:bodyPr>
          <a:lstStyle/>
          <a:p>
            <a:pPr>
              <a:lnSpc>
                <a:spcPct val="150000"/>
              </a:lnSpc>
            </a:pPr>
            <a:r>
              <a:rPr lang="en-US" altLang="zh-CN" sz="2400" dirty="0"/>
              <a:t>IEEE 802.3 119.2.4.6</a:t>
            </a:r>
            <a:r>
              <a:rPr lang="zh-CN" altLang="en-US" sz="2400" dirty="0"/>
              <a:t>中定义的</a:t>
            </a:r>
            <a:r>
              <a:rPr lang="en-US" altLang="zh-CN" sz="2400" dirty="0"/>
              <a:t>RS</a:t>
            </a:r>
            <a:r>
              <a:rPr lang="zh-CN" altLang="en-US" sz="2400" dirty="0"/>
              <a:t>编码算法</a:t>
            </a:r>
            <a:r>
              <a:rPr lang="en-US" altLang="zh-CN" sz="2400" dirty="0"/>
              <a:t>:</a:t>
            </a:r>
            <a:endParaRPr kumimoji="1" lang="en-US" altLang="zh-CN" sz="22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564" y="2089387"/>
            <a:ext cx="9206330" cy="4070641"/>
          </a:xfrm>
          <a:prstGeom prst="rect">
            <a:avLst/>
          </a:prstGeom>
        </p:spPr>
      </p:pic>
      <p:sp>
        <p:nvSpPr>
          <p:cNvPr id="11" name="框架 10"/>
          <p:cNvSpPr/>
          <p:nvPr/>
        </p:nvSpPr>
        <p:spPr>
          <a:xfrm>
            <a:off x="7153835" y="2041259"/>
            <a:ext cx="2151530" cy="903647"/>
          </a:xfrm>
          <a:prstGeom prst="frame">
            <a:avLst>
              <a:gd name="adj1" fmla="val 30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p:cNvSpPr txBox="1"/>
          <p:nvPr/>
        </p:nvSpPr>
        <p:spPr>
          <a:xfrm>
            <a:off x="7560186" y="1630024"/>
            <a:ext cx="1338828" cy="369332"/>
          </a:xfrm>
          <a:prstGeom prst="rect">
            <a:avLst/>
          </a:prstGeom>
          <a:noFill/>
        </p:spPr>
        <p:txBody>
          <a:bodyPr wrap="none" rtlCol="0">
            <a:spAutoFit/>
          </a:bodyPr>
          <a:lstStyle/>
          <a:p>
            <a:r>
              <a:rPr kumimoji="1" lang="zh-CN" altLang="en-US">
                <a:solidFill>
                  <a:srgbClr val="FF0000"/>
                </a:solidFill>
              </a:rPr>
              <a:t>生成多项式</a:t>
            </a:r>
          </a:p>
        </p:txBody>
      </p:sp>
    </p:spTree>
    <p:extLst>
      <p:ext uri="{BB962C8B-B14F-4D97-AF65-F5344CB8AC3E}">
        <p14:creationId xmlns:p14="http://schemas.microsoft.com/office/powerpoint/2010/main" val="596392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766900" y="1230552"/>
            <a:ext cx="10984689" cy="4744046"/>
          </a:xfrm>
        </p:spPr>
        <p:txBody>
          <a:bodyPr>
            <a:noAutofit/>
          </a:bodyPr>
          <a:lstStyle/>
          <a:p>
            <a:pPr>
              <a:lnSpc>
                <a:spcPct val="150000"/>
              </a:lnSpc>
            </a:pPr>
            <a:r>
              <a:rPr kumimoji="1" lang="zh-CN" altLang="en-US" sz="2600" dirty="0"/>
              <a:t>以 </a:t>
            </a:r>
            <a:r>
              <a:rPr kumimoji="1" lang="en-US" altLang="zh-CN" sz="2600" dirty="0"/>
              <a:t>(15, 11) RS</a:t>
            </a:r>
            <a:r>
              <a:rPr kumimoji="1" lang="zh-CN" altLang="en-US" sz="2600" dirty="0"/>
              <a:t>码为例，理解</a:t>
            </a:r>
            <a:r>
              <a:rPr kumimoji="1" lang="en-US" altLang="zh-CN" sz="2600" dirty="0">
                <a:solidFill>
                  <a:srgbClr val="C00000"/>
                </a:solidFill>
              </a:rPr>
              <a:t>RS</a:t>
            </a:r>
            <a:r>
              <a:rPr kumimoji="1" lang="zh-CN" altLang="en-US" sz="2600" dirty="0">
                <a:solidFill>
                  <a:srgbClr val="C00000"/>
                </a:solidFill>
              </a:rPr>
              <a:t>码</a:t>
            </a:r>
            <a:r>
              <a:rPr kumimoji="1" lang="zh-CN" altLang="en-US" sz="2600" dirty="0"/>
              <a:t>的编码过程</a:t>
            </a:r>
            <a:endParaRPr kumimoji="1" lang="en-US" altLang="zh-CN" sz="2600" dirty="0"/>
          </a:p>
          <a:p>
            <a:pPr lvl="1">
              <a:lnSpc>
                <a:spcPts val="3000"/>
              </a:lnSpc>
            </a:pPr>
            <a:r>
              <a:rPr kumimoji="1" lang="zh-CN" altLang="en-US" sz="2000" dirty="0"/>
              <a:t>每个</a:t>
            </a:r>
            <a:r>
              <a:rPr kumimoji="1" lang="en-US" altLang="zh-CN" sz="2000" dirty="0"/>
              <a:t>Symbol</a:t>
            </a:r>
            <a:r>
              <a:rPr kumimoji="1" lang="zh-CN" altLang="en-US" sz="2000" dirty="0"/>
              <a:t>为</a:t>
            </a:r>
            <a:r>
              <a:rPr kumimoji="1" lang="en-US" altLang="zh-CN" sz="2000" dirty="0"/>
              <a:t>4</a:t>
            </a:r>
            <a:r>
              <a:rPr kumimoji="1" lang="zh-CN" altLang="en-US" sz="2000" dirty="0"/>
              <a:t>位二进制数 </a:t>
            </a:r>
            <a:r>
              <a:rPr kumimoji="1" lang="en-US" altLang="zh-CN" sz="2000" dirty="0"/>
              <a:t>(</a:t>
            </a:r>
            <a:r>
              <a:rPr kumimoji="1" lang="en-US" altLang="zh-CN" sz="2000" dirty="0">
                <a:solidFill>
                  <a:srgbClr val="C00000"/>
                </a:solidFill>
              </a:rPr>
              <a:t>m=4</a:t>
            </a:r>
            <a:r>
              <a:rPr kumimoji="1" lang="zh-CN" altLang="en-US" sz="2000" dirty="0">
                <a:solidFill>
                  <a:srgbClr val="C00000"/>
                </a:solidFill>
              </a:rPr>
              <a:t>，相当一个</a:t>
            </a:r>
            <a:r>
              <a:rPr kumimoji="1" lang="en-US" altLang="zh-CN" sz="2000" dirty="0">
                <a:solidFill>
                  <a:srgbClr val="C00000"/>
                </a:solidFill>
              </a:rPr>
              <a:t>16</a:t>
            </a:r>
            <a:r>
              <a:rPr kumimoji="1" lang="zh-CN" altLang="en-US" sz="2000" dirty="0">
                <a:solidFill>
                  <a:srgbClr val="C00000"/>
                </a:solidFill>
              </a:rPr>
              <a:t>进制值</a:t>
            </a:r>
            <a:r>
              <a:rPr kumimoji="1" lang="en-US" altLang="zh-CN" sz="2000" dirty="0"/>
              <a:t>)</a:t>
            </a:r>
          </a:p>
          <a:p>
            <a:pPr lvl="1">
              <a:lnSpc>
                <a:spcPts val="3000"/>
              </a:lnSpc>
            </a:pPr>
            <a:r>
              <a:rPr lang="zh-CN" altLang="en-US" sz="2000" dirty="0">
                <a:solidFill>
                  <a:srgbClr val="121212"/>
                </a:solidFill>
                <a:latin typeface="Microsoft YaHei" charset="0"/>
                <a:ea typeface="Microsoft YaHei" charset="0"/>
                <a:cs typeface="Microsoft YaHei" charset="0"/>
              </a:rPr>
              <a:t>原始数据为</a:t>
            </a:r>
            <a:r>
              <a:rPr lang="en-US" altLang="zh-CN" sz="2000" dirty="0">
                <a:solidFill>
                  <a:srgbClr val="121212"/>
                </a:solidFill>
                <a:latin typeface="Microsoft YaHei" charset="0"/>
                <a:ea typeface="Microsoft YaHei" charset="0"/>
                <a:cs typeface="Microsoft YaHei" charset="0"/>
              </a:rPr>
              <a:t>11</a:t>
            </a:r>
            <a:r>
              <a:rPr lang="zh-CN" altLang="en-US" sz="2000" dirty="0">
                <a:solidFill>
                  <a:srgbClr val="121212"/>
                </a:solidFill>
                <a:latin typeface="Microsoft YaHei" charset="0"/>
                <a:ea typeface="Microsoft YaHei" charset="0"/>
                <a:cs typeface="Microsoft YaHei" charset="0"/>
              </a:rPr>
              <a:t>个</a:t>
            </a:r>
            <a:r>
              <a:rPr kumimoji="1" lang="en-US" altLang="zh-CN" sz="2000" dirty="0"/>
              <a:t>Symbol (</a:t>
            </a:r>
            <a:r>
              <a:rPr kumimoji="1" lang="en-US" altLang="zh-CN" sz="2000" dirty="0">
                <a:solidFill>
                  <a:srgbClr val="C00000"/>
                </a:solidFill>
              </a:rPr>
              <a:t>k=11</a:t>
            </a:r>
            <a:r>
              <a:rPr kumimoji="1" lang="en-US" altLang="zh-CN" sz="2000" dirty="0"/>
              <a:t>) </a:t>
            </a:r>
            <a:r>
              <a:rPr kumimoji="1" lang="zh-CN" altLang="en-US" sz="2000" dirty="0"/>
              <a:t>，校验数据为</a:t>
            </a:r>
            <a:r>
              <a:rPr kumimoji="1" lang="en-US" altLang="zh-CN" sz="2000" dirty="0"/>
              <a:t>4</a:t>
            </a:r>
            <a:r>
              <a:rPr kumimoji="1" lang="zh-CN" altLang="en-US" sz="2000" dirty="0"/>
              <a:t>个</a:t>
            </a:r>
            <a:r>
              <a:rPr kumimoji="1" lang="en-US" altLang="zh-CN" sz="2000" dirty="0"/>
              <a:t>symbols (</a:t>
            </a:r>
            <a:r>
              <a:rPr kumimoji="1" lang="en-US" altLang="zh-CN" sz="2000" dirty="0">
                <a:solidFill>
                  <a:srgbClr val="C00000"/>
                </a:solidFill>
              </a:rPr>
              <a:t>2t=4</a:t>
            </a:r>
            <a:r>
              <a:rPr kumimoji="1" lang="en-US" altLang="zh-CN" sz="2000" dirty="0"/>
              <a:t>)</a:t>
            </a:r>
            <a:r>
              <a:rPr kumimoji="1" lang="zh-CN" altLang="en-US" sz="2000" dirty="0"/>
              <a:t>，</a:t>
            </a:r>
            <a:endParaRPr kumimoji="1" lang="en-US" altLang="zh-CN" sz="2000" dirty="0"/>
          </a:p>
          <a:p>
            <a:pPr lvl="1">
              <a:lnSpc>
                <a:spcPts val="3000"/>
              </a:lnSpc>
            </a:pPr>
            <a:r>
              <a:rPr kumimoji="1" lang="zh-CN" altLang="en-US" sz="2000" dirty="0"/>
              <a:t>完成的编码为</a:t>
            </a:r>
            <a:r>
              <a:rPr kumimoji="1" lang="en-US" altLang="zh-CN" sz="2000" dirty="0"/>
              <a:t>15</a:t>
            </a:r>
            <a:r>
              <a:rPr kumimoji="1" lang="zh-CN" altLang="en-US" sz="2000" dirty="0"/>
              <a:t>个</a:t>
            </a:r>
            <a:r>
              <a:rPr kumimoji="1" lang="en-US" altLang="zh-CN" sz="2000" dirty="0"/>
              <a:t>symbols (</a:t>
            </a:r>
            <a:r>
              <a:rPr kumimoji="1" lang="en-US" altLang="zh-CN" sz="2000" dirty="0">
                <a:solidFill>
                  <a:srgbClr val="C00000"/>
                </a:solidFill>
              </a:rPr>
              <a:t>n=15</a:t>
            </a:r>
            <a:r>
              <a:rPr kumimoji="1" lang="en-US" altLang="zh-CN" sz="2000" dirty="0"/>
              <a:t>)</a:t>
            </a:r>
          </a:p>
          <a:p>
            <a:pPr lvl="1">
              <a:lnSpc>
                <a:spcPts val="3000"/>
              </a:lnSpc>
            </a:pPr>
            <a:r>
              <a:rPr lang="zh-CN" altLang="en-US" sz="2000" dirty="0">
                <a:solidFill>
                  <a:srgbClr val="121212"/>
                </a:solidFill>
                <a:latin typeface="Microsoft YaHei" charset="0"/>
                <a:ea typeface="Microsoft YaHei" charset="0"/>
                <a:cs typeface="Microsoft YaHei" charset="0"/>
              </a:rPr>
              <a:t>假设</a:t>
            </a:r>
            <a:r>
              <a:rPr lang="zh-CN" altLang="zh-CN" sz="2000" dirty="0">
                <a:solidFill>
                  <a:srgbClr val="121212"/>
                </a:solidFill>
                <a:latin typeface="Microsoft YaHei" charset="0"/>
                <a:ea typeface="Microsoft YaHei" charset="0"/>
                <a:cs typeface="Microsoft YaHei" charset="0"/>
              </a:rPr>
              <a:t>原始数据为</a:t>
            </a:r>
            <a:r>
              <a:rPr lang="en-US" altLang="zh-CN" sz="2000" dirty="0">
                <a:solidFill>
                  <a:srgbClr val="121212"/>
                </a:solidFill>
                <a:latin typeface="Microsoft YaHei" charset="0"/>
                <a:ea typeface="Microsoft YaHei" charset="0"/>
                <a:cs typeface="Microsoft YaHei" charset="0"/>
              </a:rPr>
              <a:t>[1, 2, 3, 4, 5, 6, 7, 8, 9, 10, 11]</a:t>
            </a:r>
            <a:r>
              <a:rPr lang="zh-CN" altLang="zh-CN" sz="2000" dirty="0">
                <a:solidFill>
                  <a:srgbClr val="121212"/>
                </a:solidFill>
                <a:latin typeface="Microsoft YaHei" charset="0"/>
                <a:ea typeface="Microsoft YaHei" charset="0"/>
                <a:cs typeface="Microsoft YaHei" charset="0"/>
              </a:rPr>
              <a:t>（每个为一个symbol）</a:t>
            </a:r>
          </a:p>
          <a:p>
            <a:pPr lvl="1">
              <a:lnSpc>
                <a:spcPts val="3000"/>
              </a:lnSpc>
            </a:pPr>
            <a:r>
              <a:rPr lang="zh-CN" altLang="zh-CN" sz="2000" dirty="0">
                <a:solidFill>
                  <a:srgbClr val="121212"/>
                </a:solidFill>
                <a:latin typeface="Microsoft YaHei" charset="0"/>
                <a:ea typeface="Microsoft YaHei" charset="0"/>
              </a:rPr>
              <a:t>后面补</a:t>
            </a:r>
            <a:r>
              <a:rPr lang="en-US" altLang="zh-CN" sz="2000" dirty="0">
                <a:solidFill>
                  <a:srgbClr val="121212"/>
                </a:solidFill>
                <a:latin typeface="Microsoft YaHei" charset="0"/>
                <a:ea typeface="Microsoft YaHei" charset="0"/>
              </a:rPr>
              <a:t>4</a:t>
            </a:r>
            <a:r>
              <a:rPr lang="zh-CN" altLang="en-US" sz="2000" dirty="0">
                <a:solidFill>
                  <a:srgbClr val="121212"/>
                </a:solidFill>
                <a:latin typeface="Microsoft YaHei" charset="0"/>
                <a:ea typeface="Microsoft YaHei" charset="0"/>
              </a:rPr>
              <a:t>个</a:t>
            </a:r>
            <a:r>
              <a:rPr lang="zh-CN" altLang="zh-CN" sz="2000" dirty="0">
                <a:solidFill>
                  <a:srgbClr val="121212"/>
                </a:solidFill>
                <a:latin typeface="Microsoft YaHei" charset="0"/>
                <a:ea typeface="Microsoft YaHei" charset="0"/>
              </a:rPr>
              <a:t>0</a:t>
            </a:r>
            <a:r>
              <a:rPr lang="zh-CN" altLang="en-US" sz="2000" dirty="0">
                <a:solidFill>
                  <a:srgbClr val="121212"/>
                </a:solidFill>
                <a:latin typeface="Microsoft YaHei" charset="0"/>
                <a:ea typeface="Microsoft YaHei" charset="0"/>
              </a:rPr>
              <a:t>，即</a:t>
            </a:r>
            <a:r>
              <a:rPr lang="en-US" altLang="zh-CN" sz="2000" dirty="0">
                <a:solidFill>
                  <a:srgbClr val="121212"/>
                </a:solidFill>
                <a:latin typeface="Microsoft YaHei" charset="0"/>
                <a:ea typeface="Microsoft YaHei" charset="0"/>
              </a:rPr>
              <a:t>[1, 2, 3, 4, 5, 6, 7, 8, 9, 10,11, 0, 0, 0, 0]</a:t>
            </a:r>
            <a:r>
              <a:rPr lang="zh-CN" altLang="en-US" sz="2000" dirty="0">
                <a:solidFill>
                  <a:srgbClr val="121212"/>
                </a:solidFill>
                <a:latin typeface="Microsoft YaHei" charset="0"/>
                <a:ea typeface="Microsoft YaHei" charset="0"/>
              </a:rPr>
              <a:t>，</a:t>
            </a:r>
            <a:r>
              <a:rPr lang="en-US" altLang="zh-CN" sz="2000" dirty="0">
                <a:solidFill>
                  <a:srgbClr val="121212"/>
                </a:solidFill>
                <a:latin typeface="Microsoft YaHei" charset="0"/>
                <a:ea typeface="Microsoft YaHei" charset="0"/>
              </a:rPr>
              <a:t> </a:t>
            </a:r>
            <a:r>
              <a:rPr lang="zh-CN" altLang="zh-CN" sz="2000" dirty="0">
                <a:solidFill>
                  <a:srgbClr val="121212"/>
                </a:solidFill>
                <a:latin typeface="Microsoft YaHei" charset="0"/>
                <a:ea typeface="Microsoft YaHei" charset="0"/>
              </a:rPr>
              <a:t>并以多项式形式表示</a:t>
            </a:r>
          </a:p>
          <a:p>
            <a:pPr lvl="1">
              <a:lnSpc>
                <a:spcPct val="150000"/>
              </a:lnSpc>
            </a:pPr>
            <a:r>
              <a:rPr lang="zh-CN" altLang="en-US" sz="2000" dirty="0">
                <a:solidFill>
                  <a:srgbClr val="121212"/>
                </a:solidFill>
                <a:latin typeface="Microsoft YaHei" charset="0"/>
                <a:ea typeface="Microsoft YaHei" charset="0"/>
              </a:rPr>
              <a:t>除以生成多项式：                                                                         </a:t>
            </a:r>
            <a:r>
              <a:rPr lang="en-US" altLang="zh-CN" sz="2000" dirty="0">
                <a:solidFill>
                  <a:srgbClr val="121212"/>
                </a:solidFill>
                <a:latin typeface="Microsoft YaHei" charset="0"/>
                <a:ea typeface="Microsoft YaHei" charset="0"/>
              </a:rPr>
              <a:t>=</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4</a:t>
            </a:r>
            <a:r>
              <a:rPr lang="en-US" altLang="zh-CN" sz="2000" dirty="0">
                <a:solidFill>
                  <a:srgbClr val="121212"/>
                </a:solidFill>
                <a:latin typeface="Microsoft YaHei" charset="0"/>
                <a:ea typeface="Microsoft YaHei" charset="0"/>
                <a:cs typeface="Microsoft YaHei" charset="0"/>
              </a:rPr>
              <a:t>+</a:t>
            </a:r>
            <a:r>
              <a:rPr lang="en-US" altLang="zh-CN" sz="1600" dirty="0">
                <a:solidFill>
                  <a:srgbClr val="121212"/>
                </a:solidFill>
                <a:latin typeface="Microsoft YaHei" charset="0"/>
                <a:ea typeface="Microsoft YaHei" charset="0"/>
                <a:cs typeface="Microsoft YaHei" charset="0"/>
              </a:rPr>
              <a:t>15</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3</a:t>
            </a:r>
            <a:r>
              <a:rPr lang="en-US" altLang="zh-CN" sz="2000" dirty="0">
                <a:solidFill>
                  <a:srgbClr val="121212"/>
                </a:solidFill>
                <a:latin typeface="Microsoft YaHei" charset="0"/>
                <a:ea typeface="Microsoft YaHei" charset="0"/>
                <a:cs typeface="Microsoft YaHei" charset="0"/>
              </a:rPr>
              <a:t>+</a:t>
            </a:r>
            <a:r>
              <a:rPr lang="en-US" altLang="zh-CN" sz="1600" dirty="0">
                <a:solidFill>
                  <a:srgbClr val="121212"/>
                </a:solidFill>
                <a:latin typeface="Microsoft YaHei" charset="0"/>
                <a:ea typeface="Microsoft YaHei" charset="0"/>
                <a:cs typeface="Microsoft YaHei" charset="0"/>
              </a:rPr>
              <a:t>3</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2</a:t>
            </a:r>
            <a:r>
              <a:rPr lang="en-US" altLang="zh-CN" sz="2000" dirty="0">
                <a:solidFill>
                  <a:srgbClr val="121212"/>
                </a:solidFill>
                <a:latin typeface="Microsoft YaHei" charset="0"/>
                <a:ea typeface="Microsoft YaHei" charset="0"/>
                <a:cs typeface="Microsoft YaHei" charset="0"/>
              </a:rPr>
              <a:t>+x+</a:t>
            </a:r>
            <a:r>
              <a:rPr lang="en-US" altLang="zh-CN" sz="1600" dirty="0">
                <a:solidFill>
                  <a:srgbClr val="121212"/>
                </a:solidFill>
                <a:latin typeface="Microsoft YaHei" charset="0"/>
                <a:ea typeface="Microsoft YaHei" charset="0"/>
                <a:cs typeface="Microsoft YaHei" charset="0"/>
              </a:rPr>
              <a:t>12</a:t>
            </a:r>
          </a:p>
          <a:p>
            <a:pPr lvl="1">
              <a:lnSpc>
                <a:spcPct val="150000"/>
              </a:lnSpc>
              <a:spcBef>
                <a:spcPts val="1800"/>
              </a:spcBef>
            </a:pPr>
            <a:r>
              <a:rPr lang="zh-CN" altLang="zh-CN" sz="2000" dirty="0">
                <a:solidFill>
                  <a:srgbClr val="121212"/>
                </a:solidFill>
                <a:latin typeface="Microsoft YaHei" charset="0"/>
                <a:ea typeface="Microsoft YaHei" charset="0"/>
                <a:cs typeface="Microsoft YaHei" charset="0"/>
              </a:rPr>
              <a:t>取最终余数</a:t>
            </a:r>
            <a:r>
              <a:rPr lang="en-US" altLang="zh-CN" sz="2000" dirty="0">
                <a:solidFill>
                  <a:srgbClr val="121212"/>
                </a:solidFill>
                <a:latin typeface="Microsoft YaHei" charset="0"/>
                <a:ea typeface="Microsoft YaHei" charset="0"/>
                <a:cs typeface="Microsoft YaHei" charset="0"/>
              </a:rPr>
              <a:t>[3, 3, 12, 12]</a:t>
            </a:r>
            <a:r>
              <a:rPr lang="zh-CN" altLang="zh-CN" sz="2000" dirty="0">
                <a:solidFill>
                  <a:srgbClr val="121212"/>
                </a:solidFill>
                <a:latin typeface="Microsoft YaHei" charset="0"/>
                <a:ea typeface="Microsoft YaHei" charset="0"/>
                <a:cs typeface="Microsoft YaHei" charset="0"/>
              </a:rPr>
              <a:t>加到补过0的原始数据中</a:t>
            </a:r>
            <a:endParaRPr lang="en-US" altLang="zh-CN" sz="2000" dirty="0">
              <a:solidFill>
                <a:srgbClr val="121212"/>
              </a:solidFill>
              <a:latin typeface="Microsoft YaHei" charset="0"/>
              <a:ea typeface="Microsoft YaHei" charset="0"/>
              <a:cs typeface="Microsoft YaHei" charset="0"/>
            </a:endParaRPr>
          </a:p>
          <a:p>
            <a:pPr lvl="1">
              <a:lnSpc>
                <a:spcPct val="150000"/>
              </a:lnSpc>
            </a:pPr>
            <a:r>
              <a:rPr lang="zh-CN" altLang="zh-CN" sz="2000" dirty="0">
                <a:solidFill>
                  <a:srgbClr val="121212"/>
                </a:solidFill>
                <a:latin typeface="Microsoft YaHei" charset="0"/>
                <a:ea typeface="Microsoft YaHei" charset="0"/>
                <a:cs typeface="Microsoft YaHei" charset="0"/>
              </a:rPr>
              <a:t>生成最终编码</a:t>
            </a:r>
            <a:r>
              <a:rPr lang="en-US" altLang="zh-CN" sz="2000" dirty="0">
                <a:solidFill>
                  <a:srgbClr val="121212"/>
                </a:solidFill>
                <a:latin typeface="Microsoft YaHei" charset="0"/>
                <a:ea typeface="Microsoft YaHei" charset="0"/>
                <a:cs typeface="Microsoft YaHei" charset="0"/>
              </a:rPr>
              <a:t>[1, 2, 3, 4, 5, 6, 7, 8, 9,10,11, </a:t>
            </a:r>
            <a:r>
              <a:rPr lang="en-US" altLang="zh-CN" sz="2000" dirty="0">
                <a:solidFill>
                  <a:srgbClr val="C00000"/>
                </a:solidFill>
                <a:latin typeface="Microsoft YaHei" charset="0"/>
                <a:ea typeface="Microsoft YaHei" charset="0"/>
                <a:cs typeface="Microsoft YaHei" charset="0"/>
              </a:rPr>
              <a:t>3, 3,12,12</a:t>
            </a:r>
            <a:r>
              <a:rPr lang="en-US" altLang="zh-CN" sz="2000" dirty="0">
                <a:solidFill>
                  <a:srgbClr val="121212"/>
                </a:solidFill>
                <a:latin typeface="Microsoft YaHei" charset="0"/>
                <a:ea typeface="Microsoft YaHei" charset="0"/>
                <a:cs typeface="Microsoft YaHei" charset="0"/>
              </a:rPr>
              <a:t>]</a:t>
            </a:r>
            <a:r>
              <a:rPr lang="zh-CN" altLang="en-US" sz="2000" dirty="0">
                <a:solidFill>
                  <a:srgbClr val="121212"/>
                </a:solidFill>
                <a:latin typeface="Microsoft YaHei" charset="0"/>
                <a:ea typeface="Microsoft YaHei" charset="0"/>
                <a:cs typeface="Microsoft YaHei" charset="0"/>
              </a:rPr>
              <a:t>，可以用多项式表达，记为</a:t>
            </a:r>
            <a:r>
              <a:rPr lang="en-US" altLang="zh-CN" sz="2000" dirty="0">
                <a:solidFill>
                  <a:srgbClr val="121212"/>
                </a:solidFill>
                <a:latin typeface="Microsoft YaHei" charset="0"/>
                <a:ea typeface="Microsoft YaHei" charset="0"/>
                <a:cs typeface="Microsoft YaHei" charset="0"/>
              </a:rPr>
              <a:t>C(x)</a:t>
            </a:r>
            <a:endParaRPr lang="zh-CN" altLang="zh-CN" sz="2000" dirty="0">
              <a:solidFill>
                <a:srgbClr val="121212"/>
              </a:solidFill>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pic>
        <p:nvPicPr>
          <p:cNvPr id="8" name="图片 7">
            <a:extLst>
              <a:ext uri="{FF2B5EF4-FFF2-40B4-BE49-F238E27FC236}">
                <a16:creationId xmlns:a16="http://schemas.microsoft.com/office/drawing/2014/main" id="{E4CB4F98-63EC-4643-AE25-282115103576}"/>
              </a:ext>
            </a:extLst>
          </p:cNvPr>
          <p:cNvPicPr>
            <a:picLocks noChangeAspect="1"/>
          </p:cNvPicPr>
          <p:nvPr/>
        </p:nvPicPr>
        <p:blipFill>
          <a:blip r:embed="rId3"/>
          <a:stretch>
            <a:fillRect/>
          </a:stretch>
        </p:blipFill>
        <p:spPr>
          <a:xfrm>
            <a:off x="3487585" y="4083629"/>
            <a:ext cx="5543318" cy="879085"/>
          </a:xfrm>
          <a:prstGeom prst="rect">
            <a:avLst/>
          </a:prstGeom>
        </p:spPr>
      </p:pic>
      <p:sp>
        <p:nvSpPr>
          <p:cNvPr id="9" name="矩形 8">
            <a:extLst>
              <a:ext uri="{FF2B5EF4-FFF2-40B4-BE49-F238E27FC236}">
                <a16:creationId xmlns:a16="http://schemas.microsoft.com/office/drawing/2014/main" id="{40E68815-35D1-4F83-9E4D-C3EF7C9E8D48}"/>
              </a:ext>
            </a:extLst>
          </p:cNvPr>
          <p:cNvSpPr/>
          <p:nvPr/>
        </p:nvSpPr>
        <p:spPr>
          <a:xfrm>
            <a:off x="2858146" y="6135069"/>
            <a:ext cx="8122404" cy="422680"/>
          </a:xfrm>
          <a:prstGeom prst="rect">
            <a:avLst/>
          </a:prstGeom>
          <a:solidFill>
            <a:schemeClr val="bg2"/>
          </a:solidFill>
          <a:ln>
            <a:solidFill>
              <a:srgbClr val="C00000"/>
            </a:solidFill>
          </a:ln>
        </p:spPr>
        <p:txBody>
          <a:bodyPr wrap="square">
            <a:spAutoFit/>
          </a:bodyPr>
          <a:lstStyle/>
          <a:p>
            <a:pPr marL="325437" lvl="1" indent="0" eaLnBrk="0" fontAlgn="base" hangingPunct="0">
              <a:lnSpc>
                <a:spcPts val="2800"/>
              </a:lnSpc>
              <a:spcBef>
                <a:spcPct val="0"/>
              </a:spcBef>
              <a:spcAft>
                <a:spcPct val="0"/>
              </a:spcAft>
              <a:buNone/>
            </a:pPr>
            <a:r>
              <a:rPr lang="zh-CN" altLang="zh-CN" sz="2000" dirty="0">
                <a:solidFill>
                  <a:srgbClr val="121212"/>
                </a:solidFill>
                <a:latin typeface="Microsoft YaHei" charset="0"/>
                <a:ea typeface="Microsoft YaHei" charset="0"/>
                <a:cs typeface="Microsoft YaHei" charset="0"/>
              </a:rPr>
              <a:t>注意以上运算均为有限域</a:t>
            </a:r>
            <a:r>
              <a:rPr lang="en-US" altLang="zh-CN" sz="2000" dirty="0">
                <a:solidFill>
                  <a:srgbClr val="121212"/>
                </a:solidFill>
                <a:latin typeface="Microsoft YaHei" charset="0"/>
                <a:ea typeface="Microsoft YaHei" charset="0"/>
                <a:cs typeface="Microsoft YaHei" charset="0"/>
              </a:rPr>
              <a:t>GF(2</a:t>
            </a:r>
            <a:r>
              <a:rPr lang="en-US" altLang="zh-CN" sz="2000" baseline="30000" dirty="0">
                <a:solidFill>
                  <a:srgbClr val="121212"/>
                </a:solidFill>
                <a:latin typeface="Microsoft YaHei" charset="0"/>
                <a:ea typeface="Microsoft YaHei" charset="0"/>
                <a:cs typeface="Microsoft YaHei" charset="0"/>
              </a:rPr>
              <a:t>4</a:t>
            </a:r>
            <a:r>
              <a:rPr lang="en-US" altLang="zh-CN" sz="2000" dirty="0">
                <a:solidFill>
                  <a:srgbClr val="121212"/>
                </a:solidFill>
                <a:latin typeface="Microsoft YaHei" charset="0"/>
                <a:ea typeface="Microsoft YaHei" charset="0"/>
                <a:cs typeface="Microsoft YaHei" charset="0"/>
              </a:rPr>
              <a:t>)</a:t>
            </a:r>
            <a:r>
              <a:rPr lang="zh-CN" altLang="zh-CN" sz="2000" dirty="0">
                <a:solidFill>
                  <a:srgbClr val="121212"/>
                </a:solidFill>
                <a:latin typeface="Microsoft YaHei" charset="0"/>
                <a:ea typeface="Microsoft YaHei" charset="0"/>
                <a:cs typeface="Microsoft YaHei" charset="0"/>
              </a:rPr>
              <a:t>中的运算，</a:t>
            </a:r>
            <a:r>
              <a:rPr lang="zh-CN" altLang="en-US" sz="2000" dirty="0">
                <a:solidFill>
                  <a:srgbClr val="121212"/>
                </a:solidFill>
                <a:latin typeface="Microsoft YaHei" charset="0"/>
                <a:ea typeface="Microsoft YaHei" charset="0"/>
                <a:cs typeface="Microsoft YaHei" charset="0"/>
              </a:rPr>
              <a:t>本原多项式</a:t>
            </a:r>
            <a:r>
              <a:rPr lang="zh-CN" altLang="zh-CN" sz="2000" dirty="0">
                <a:solidFill>
                  <a:srgbClr val="121212"/>
                </a:solidFill>
                <a:latin typeface="Microsoft YaHei" charset="0"/>
                <a:ea typeface="Microsoft YaHei" charset="0"/>
                <a:cs typeface="Microsoft YaHei" charset="0"/>
              </a:rPr>
              <a:t>为 </a:t>
            </a:r>
            <a:r>
              <a:rPr lang="en-US" altLang="zh-CN" sz="2000" dirty="0">
                <a:solidFill>
                  <a:srgbClr val="121212"/>
                </a:solidFill>
                <a:latin typeface="Microsoft YaHei" charset="0"/>
                <a:ea typeface="Microsoft YaHei" charset="0"/>
                <a:cs typeface="Microsoft YaHei" charset="0"/>
              </a:rPr>
              <a:t>x</a:t>
            </a:r>
            <a:r>
              <a:rPr lang="en-US" altLang="zh-CN" sz="2000" baseline="30000" dirty="0">
                <a:solidFill>
                  <a:srgbClr val="121212"/>
                </a:solidFill>
                <a:latin typeface="Microsoft YaHei" charset="0"/>
                <a:ea typeface="Microsoft YaHei" charset="0"/>
                <a:cs typeface="Microsoft YaHei" charset="0"/>
              </a:rPr>
              <a:t>4</a:t>
            </a:r>
            <a:r>
              <a:rPr lang="en-US" altLang="zh-CN" sz="2000" dirty="0">
                <a:solidFill>
                  <a:srgbClr val="121212"/>
                </a:solidFill>
                <a:latin typeface="Microsoft YaHei" charset="0"/>
                <a:ea typeface="Microsoft YaHei" charset="0"/>
                <a:cs typeface="Microsoft YaHei" charset="0"/>
              </a:rPr>
              <a:t>+x+1</a:t>
            </a:r>
            <a:r>
              <a:rPr lang="zh-CN" altLang="zh-CN" sz="2000" dirty="0">
                <a:solidFill>
                  <a:srgbClr val="121212"/>
                </a:solidFill>
                <a:latin typeface="Microsoft YaHei" charset="0"/>
                <a:ea typeface="Microsoft YaHei" charset="0"/>
                <a:cs typeface="Microsoft YaHei" charset="0"/>
              </a:rPr>
              <a:t>  </a:t>
            </a:r>
          </a:p>
        </p:txBody>
      </p:sp>
    </p:spTree>
    <p:extLst>
      <p:ext uri="{BB962C8B-B14F-4D97-AF65-F5344CB8AC3E}">
        <p14:creationId xmlns:p14="http://schemas.microsoft.com/office/powerpoint/2010/main" val="28604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第三章 数据据链路层基础</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extLst>
              <p:ext uri="{D42A27DB-BD31-4B8C-83A1-F6EECF244321}">
                <p14:modId xmlns:p14="http://schemas.microsoft.com/office/powerpoint/2010/main" val="955600240"/>
              </p:ext>
            </p:extLst>
          </p:nvPr>
        </p:nvGraphicFramePr>
        <p:xfrm>
          <a:off x="7640249" y="5051341"/>
          <a:ext cx="4462796" cy="1676400"/>
        </p:xfrm>
        <a:graphic>
          <a:graphicData uri="http://schemas.openxmlformats.org/drawingml/2006/table">
            <a:tbl>
              <a:tblPr bandRow="1">
                <a:tableStyleId>{5C22544A-7EE6-4342-B048-85BDC9FD1C3A}</a:tableStyleId>
              </a:tblPr>
              <a:tblGrid>
                <a:gridCol w="2178368">
                  <a:extLst>
                    <a:ext uri="{9D8B030D-6E8A-4147-A177-3AD203B41FA5}">
                      <a16:colId xmlns:a16="http://schemas.microsoft.com/office/drawing/2014/main" val="305215917"/>
                    </a:ext>
                  </a:extLst>
                </a:gridCol>
                <a:gridCol w="2284428">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安徽大学 </a:t>
                      </a:r>
                      <a:r>
                        <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rPr>
                        <a:t> </a:t>
                      </a: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王贵竹</a:t>
                      </a:r>
                      <a:endPar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华北科技学院  陈振国</a:t>
                      </a:r>
                      <a:endPar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华东交通大学 </a:t>
                      </a:r>
                      <a:r>
                        <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rPr>
                        <a:t> </a:t>
                      </a:r>
                      <a:r>
                        <a:rPr kumimoji="1" lang="zh-CN" altLang="zh-CN" sz="1600" kern="1200" dirty="0">
                          <a:solidFill>
                            <a:schemeClr val="dk1"/>
                          </a:solidFill>
                          <a:latin typeface="Microsoft YaHei" panose="020B0503020204020204" pitchFamily="34" charset="-122"/>
                          <a:ea typeface="Microsoft YaHei" panose="020B0503020204020204" pitchFamily="34" charset="-122"/>
                          <a:cs typeface="+mn-cs"/>
                        </a:rPr>
                        <a:t>王艳</a:t>
                      </a:r>
                      <a:endPar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福州大学  张浩</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中国传媒大学 </a:t>
                      </a:r>
                      <a:r>
                        <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rPr>
                        <a:t> </a:t>
                      </a: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林卫国</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枣庄学院  徐涛</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539908853"/>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华南理工大学  王昊翔</a:t>
                      </a:r>
                      <a:endParaRPr kumimoji="1" lang="en-US" altLang="zh-CN" sz="1600" kern="1200" dirty="0">
                        <a:solidFill>
                          <a:schemeClr val="dk1"/>
                        </a:solidFill>
                        <a:latin typeface="Microsoft YaHei" panose="020B0503020204020204" pitchFamily="34" charset="-122"/>
                        <a:ea typeface="Microsoft YaHei" panose="020B0503020204020204" pitchFamily="34" charset="-122"/>
                        <a:cs typeface="+mn-cs"/>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kern="1200" dirty="0">
                          <a:solidFill>
                            <a:schemeClr val="dk1"/>
                          </a:solidFill>
                          <a:latin typeface="Microsoft YaHei" panose="020B0503020204020204" pitchFamily="34" charset="-122"/>
                          <a:ea typeface="Microsoft YaHei" panose="020B0503020204020204" pitchFamily="34" charset="-122"/>
                          <a:cs typeface="+mn-cs"/>
                        </a:rPr>
                        <a:t>南开大学  徐敬东</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453992338"/>
                  </a:ext>
                </a:extLst>
              </a:tr>
            </a:tbl>
          </a:graphicData>
        </a:graphic>
      </p:graphicFrame>
    </p:spTree>
    <p:extLst>
      <p:ext uri="{BB962C8B-B14F-4D97-AF65-F5344CB8AC3E}">
        <p14:creationId xmlns:p14="http://schemas.microsoft.com/office/powerpoint/2010/main" val="736057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200" y="1292340"/>
            <a:ext cx="10515600" cy="5142385"/>
          </a:xfrm>
        </p:spPr>
        <p:txBody>
          <a:bodyPr>
            <a:noAutofit/>
          </a:bodyPr>
          <a:lstStyle/>
          <a:p>
            <a:pPr>
              <a:lnSpc>
                <a:spcPct val="150000"/>
              </a:lnSpc>
            </a:pPr>
            <a:r>
              <a:rPr kumimoji="1" lang="zh-CN" altLang="en-US" sz="2600" dirty="0"/>
              <a:t>校验码的具体计算过程：</a:t>
            </a:r>
          </a:p>
          <a:p>
            <a:pPr lvl="1">
              <a:lnSpc>
                <a:spcPct val="150000"/>
              </a:lnSpc>
            </a:pPr>
            <a:r>
              <a:rPr lang="zh-CN" altLang="en-US" sz="1800" dirty="0">
                <a:solidFill>
                  <a:srgbClr val="121212"/>
                </a:solidFill>
                <a:latin typeface="Microsoft YaHei" charset="0"/>
                <a:ea typeface="Microsoft YaHei" charset="0"/>
                <a:cs typeface="Microsoft YaHei" charset="0"/>
              </a:rPr>
              <a:t>类似于</a:t>
            </a:r>
            <a:r>
              <a:rPr lang="en-US" altLang="zh-CN" sz="1800" dirty="0">
                <a:solidFill>
                  <a:srgbClr val="121212"/>
                </a:solidFill>
                <a:latin typeface="Microsoft YaHei" charset="0"/>
                <a:ea typeface="Microsoft YaHei" charset="0"/>
                <a:cs typeface="Microsoft YaHei" charset="0"/>
              </a:rPr>
              <a:t>CRC</a:t>
            </a:r>
            <a:r>
              <a:rPr lang="zh-CN" altLang="en-US" sz="1800" dirty="0">
                <a:solidFill>
                  <a:srgbClr val="121212"/>
                </a:solidFill>
                <a:latin typeface="Microsoft YaHei" charset="0"/>
                <a:ea typeface="Microsoft YaHei" charset="0"/>
                <a:cs typeface="Microsoft YaHei" charset="0"/>
              </a:rPr>
              <a:t>校验码的生成过程</a:t>
            </a:r>
          </a:p>
          <a:p>
            <a:pPr lvl="1">
              <a:lnSpc>
                <a:spcPct val="150000"/>
              </a:lnSpc>
            </a:pPr>
            <a:r>
              <a:rPr lang="zh-CN" altLang="zh-CN" sz="1800" dirty="0">
                <a:solidFill>
                  <a:srgbClr val="121212"/>
                </a:solidFill>
                <a:latin typeface="Microsoft YaHei" charset="0"/>
                <a:ea typeface="Microsoft YaHei" charset="0"/>
                <a:cs typeface="Microsoft YaHei" charset="0"/>
              </a:rPr>
              <a:t>运算</a:t>
            </a:r>
            <a:r>
              <a:rPr lang="zh-CN" altLang="en-US" sz="1800" dirty="0">
                <a:solidFill>
                  <a:srgbClr val="121212"/>
                </a:solidFill>
                <a:latin typeface="Microsoft YaHei" charset="0"/>
                <a:ea typeface="Microsoft YaHei" charset="0"/>
                <a:cs typeface="Microsoft YaHei" charset="0"/>
              </a:rPr>
              <a:t>为</a:t>
            </a:r>
            <a:r>
              <a:rPr lang="zh-CN" altLang="zh-CN" sz="1800" dirty="0">
                <a:solidFill>
                  <a:srgbClr val="121212"/>
                </a:solidFill>
                <a:latin typeface="Microsoft YaHei" charset="0"/>
                <a:ea typeface="Microsoft YaHei" charset="0"/>
                <a:cs typeface="Microsoft YaHei" charset="0"/>
              </a:rPr>
              <a:t>有限域</a:t>
            </a:r>
            <a:r>
              <a:rPr lang="en-US" altLang="zh-CN" sz="1800" dirty="0">
                <a:solidFill>
                  <a:srgbClr val="121212"/>
                </a:solidFill>
                <a:latin typeface="Microsoft YaHei" charset="0"/>
                <a:ea typeface="Microsoft YaHei" charset="0"/>
                <a:cs typeface="Microsoft YaHei" charset="0"/>
              </a:rPr>
              <a:t>GF(2</a:t>
            </a:r>
            <a:r>
              <a:rPr lang="en-US" altLang="zh-CN" sz="1800" baseline="30000" dirty="0">
                <a:solidFill>
                  <a:srgbClr val="121212"/>
                </a:solidFill>
                <a:latin typeface="Microsoft YaHei" charset="0"/>
                <a:ea typeface="Microsoft YaHei" charset="0"/>
                <a:cs typeface="Microsoft YaHei" charset="0"/>
              </a:rPr>
              <a:t>4</a:t>
            </a:r>
            <a:r>
              <a:rPr lang="en-US" altLang="zh-CN" sz="1800" dirty="0">
                <a:solidFill>
                  <a:srgbClr val="121212"/>
                </a:solidFill>
                <a:latin typeface="Microsoft YaHei" charset="0"/>
                <a:ea typeface="Microsoft YaHei" charset="0"/>
                <a:cs typeface="Microsoft YaHei" charset="0"/>
              </a:rPr>
              <a:t>)</a:t>
            </a:r>
            <a:r>
              <a:rPr lang="zh-CN" altLang="zh-CN" sz="1800" dirty="0">
                <a:solidFill>
                  <a:srgbClr val="121212"/>
                </a:solidFill>
                <a:latin typeface="Microsoft YaHei" charset="0"/>
                <a:ea typeface="Microsoft YaHei" charset="0"/>
                <a:cs typeface="Microsoft YaHei" charset="0"/>
              </a:rPr>
              <a:t>中的运算</a:t>
            </a:r>
            <a:endParaRPr lang="zh-CN" altLang="en-US" sz="1800" dirty="0">
              <a:solidFill>
                <a:srgbClr val="121212"/>
              </a:solidFill>
              <a:latin typeface="Microsoft YaHei" charset="0"/>
              <a:ea typeface="Microsoft YaHei" charset="0"/>
              <a:cs typeface="Microsoft YaHei" charset="0"/>
            </a:endParaRPr>
          </a:p>
          <a:p>
            <a:pPr lvl="1">
              <a:lnSpc>
                <a:spcPct val="150000"/>
              </a:lnSpc>
            </a:pPr>
            <a:endParaRPr kumimoji="1" lang="en-US" altLang="zh-CN" sz="18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pic>
        <p:nvPicPr>
          <p:cNvPr id="7" name="图片 6">
            <a:extLst>
              <a:ext uri="{FF2B5EF4-FFF2-40B4-BE49-F238E27FC236}">
                <a16:creationId xmlns:a16="http://schemas.microsoft.com/office/drawing/2014/main" id="{41222ED2-46AD-4710-82C6-4FA5F4A0B870}"/>
              </a:ext>
            </a:extLst>
          </p:cNvPr>
          <p:cNvPicPr>
            <a:picLocks noChangeAspect="1"/>
          </p:cNvPicPr>
          <p:nvPr/>
        </p:nvPicPr>
        <p:blipFill>
          <a:blip r:embed="rId3"/>
          <a:stretch>
            <a:fillRect/>
          </a:stretch>
        </p:blipFill>
        <p:spPr>
          <a:xfrm>
            <a:off x="4969126" y="1355474"/>
            <a:ext cx="6197178" cy="5349285"/>
          </a:xfrm>
          <a:prstGeom prst="rect">
            <a:avLst/>
          </a:prstGeom>
        </p:spPr>
      </p:pic>
    </p:spTree>
    <p:extLst>
      <p:ext uri="{BB962C8B-B14F-4D97-AF65-F5344CB8AC3E}">
        <p14:creationId xmlns:p14="http://schemas.microsoft.com/office/powerpoint/2010/main" val="1784143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05073"/>
                <a:ext cx="10515600" cy="5021194"/>
              </a:xfrm>
            </p:spPr>
            <p:txBody>
              <a:bodyPr>
                <a:noAutofit/>
              </a:bodyPr>
              <a:lstStyle/>
              <a:p>
                <a:pPr>
                  <a:lnSpc>
                    <a:spcPct val="150000"/>
                  </a:lnSpc>
                </a:pPr>
                <a:r>
                  <a:rPr kumimoji="1" lang="zh-CN" altLang="en-US" sz="2400" dirty="0"/>
                  <a:t>理解</a:t>
                </a:r>
                <a:r>
                  <a:rPr kumimoji="1" lang="en-US" altLang="zh-CN" sz="2400" dirty="0">
                    <a:solidFill>
                      <a:srgbClr val="C00000"/>
                    </a:solidFill>
                  </a:rPr>
                  <a:t>RS</a:t>
                </a:r>
                <a:r>
                  <a:rPr kumimoji="1" lang="zh-CN" altLang="en-US" sz="2400" dirty="0">
                    <a:solidFill>
                      <a:srgbClr val="C00000"/>
                    </a:solidFill>
                  </a:rPr>
                  <a:t>码</a:t>
                </a:r>
                <a:r>
                  <a:rPr kumimoji="1" lang="zh-CN" altLang="en-US" sz="2400" dirty="0"/>
                  <a:t>的解码过程</a:t>
                </a:r>
                <a:endParaRPr kumimoji="1" lang="en-US" altLang="zh-CN" sz="2400" dirty="0"/>
              </a:p>
              <a:p>
                <a:pPr lvl="1">
                  <a:lnSpc>
                    <a:spcPct val="150000"/>
                  </a:lnSpc>
                  <a:spcBef>
                    <a:spcPts val="0"/>
                  </a:spcBef>
                </a:pPr>
                <a:r>
                  <a:rPr kumimoji="1" lang="zh-CN" altLang="en-US" sz="2000" dirty="0"/>
                  <a:t>根据编码的生成过程可知，若传输过程中没有任何错误，那么接收到的编码数据块去除生成多项式 </a:t>
                </a:r>
                <a:r>
                  <a:rPr kumimoji="1" lang="en-US" altLang="zh-CN" sz="2000" dirty="0"/>
                  <a:t>g(x) </a:t>
                </a:r>
                <a:r>
                  <a:rPr kumimoji="1" lang="zh-CN" altLang="en-US" sz="2000" dirty="0"/>
                  <a:t>是可以整除的，没有余数的，</a:t>
                </a:r>
                <a14:m>
                  <m:oMath xmlns:m="http://schemas.openxmlformats.org/officeDocument/2006/math">
                    <m:r>
                      <a:rPr kumimoji="1" lang="en-US" altLang="zh-CN" sz="2000" b="0" i="1" smtClean="0">
                        <a:latin typeface="Cambria Math" panose="02040503050406030204" pitchFamily="18" charset="0"/>
                      </a:rPr>
                      <m:t>𝐶</m:t>
                    </m:r>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zh-CN" altLang="en-US" sz="2000" i="1">
                                <a:latin typeface="Cambria Math" panose="02040503050406030204" pitchFamily="18" charset="0"/>
                              </a:rPr>
                              <m:t>𝛼</m:t>
                            </m:r>
                          </m:e>
                          <m:sup>
                            <m:r>
                              <a:rPr kumimoji="1" lang="en-US" altLang="zh-CN" sz="2000" b="0" i="1" smtClean="0">
                                <a:latin typeface="Cambria Math" panose="02040503050406030204" pitchFamily="18" charset="0"/>
                              </a:rPr>
                              <m:t>𝑖</m:t>
                            </m:r>
                          </m:sup>
                        </m:sSup>
                      </m:e>
                    </m:d>
                    <m:r>
                      <a:rPr kumimoji="1" lang="en-US" altLang="zh-CN" sz="2000" b="0" i="1" smtClean="0">
                        <a:latin typeface="Cambria Math" panose="02040503050406030204" pitchFamily="18" charset="0"/>
                      </a:rPr>
                      <m:t>=0</m:t>
                    </m:r>
                  </m:oMath>
                </a14:m>
                <a:endParaRPr kumimoji="1" lang="en-US" altLang="zh-CN" sz="2000" dirty="0"/>
              </a:p>
              <a:p>
                <a:pPr lvl="1">
                  <a:lnSpc>
                    <a:spcPct val="150000"/>
                  </a:lnSpc>
                </a:pPr>
                <a:endParaRPr kumimoji="1" lang="en-US" altLang="zh-CN" sz="2000" dirty="0"/>
              </a:p>
              <a:p>
                <a:pPr lvl="1">
                  <a:lnSpc>
                    <a:spcPct val="150000"/>
                  </a:lnSpc>
                </a:pPr>
                <a:endParaRPr kumimoji="1" lang="en-US" altLang="zh-CN" sz="2000" dirty="0"/>
              </a:p>
              <a:p>
                <a:pPr lvl="1">
                  <a:lnSpc>
                    <a:spcPct val="150000"/>
                  </a:lnSpc>
                </a:pPr>
                <a:endParaRPr kumimoji="1" lang="en-US" altLang="zh-CN" sz="2000" dirty="0"/>
              </a:p>
              <a:p>
                <a:pPr lvl="1">
                  <a:lnSpc>
                    <a:spcPct val="150000"/>
                  </a:lnSpc>
                </a:pPr>
                <a:endParaRPr kumimoji="1" lang="en-US" altLang="zh-CN" sz="2000" dirty="0"/>
              </a:p>
              <a:p>
                <a:pPr lvl="1">
                  <a:lnSpc>
                    <a:spcPct val="150000"/>
                  </a:lnSpc>
                  <a:spcBef>
                    <a:spcPts val="0"/>
                  </a:spcBef>
                </a:pPr>
                <a:r>
                  <a:rPr kumimoji="1" lang="zh-CN" altLang="en-US" sz="2000" dirty="0"/>
                  <a:t>如果传输过程中有错误，接收数据是原始编码数据叠加上错误数据，这时将 </a:t>
                </a:r>
                <a14:m>
                  <m:oMath xmlns:m="http://schemas.openxmlformats.org/officeDocument/2006/math">
                    <m:sSup>
                      <m:sSupPr>
                        <m:ctrlPr>
                          <a:rPr kumimoji="1" lang="en-US" altLang="zh-CN" sz="2000" i="1">
                            <a:latin typeface="Cambria Math" panose="02040503050406030204" pitchFamily="18" charset="0"/>
                          </a:rPr>
                        </m:ctrlPr>
                      </m:sSupPr>
                      <m:e>
                        <m:r>
                          <a:rPr kumimoji="1" lang="zh-CN" altLang="en-US" sz="2000" i="1">
                            <a:latin typeface="Cambria Math" panose="02040503050406030204" pitchFamily="18" charset="0"/>
                          </a:rPr>
                          <m:t>𝛼</m:t>
                        </m:r>
                      </m:e>
                      <m:sup>
                        <m:r>
                          <a:rPr kumimoji="1" lang="en-US" altLang="zh-CN" sz="2000" b="0" i="1" smtClean="0">
                            <a:latin typeface="Cambria Math" panose="02040503050406030204" pitchFamily="18" charset="0"/>
                          </a:rPr>
                          <m:t>𝑖</m:t>
                        </m:r>
                      </m:sup>
                    </m:sSup>
                  </m:oMath>
                </a14:m>
                <a:r>
                  <a:rPr kumimoji="1" lang="en-US" altLang="zh-CN" sz="2000" dirty="0"/>
                  <a:t> </a:t>
                </a:r>
                <a:r>
                  <a:rPr kumimoji="1" lang="zh-CN" altLang="en-US" sz="2000" dirty="0"/>
                  <a:t>代入，结果不为</a:t>
                </a:r>
                <a:r>
                  <a:rPr kumimoji="1" lang="en-US" altLang="zh-CN" sz="2000" dirty="0"/>
                  <a:t>0</a:t>
                </a:r>
                <a:r>
                  <a:rPr kumimoji="1" lang="zh-CN" altLang="en-US" sz="2000" dirty="0"/>
                  <a:t>，这个结果被称作</a:t>
                </a:r>
                <a:r>
                  <a:rPr kumimoji="1" lang="zh-CN" altLang="en-US" sz="2000" dirty="0">
                    <a:solidFill>
                      <a:srgbClr val="C00000"/>
                    </a:solidFill>
                  </a:rPr>
                  <a:t>「</a:t>
                </a:r>
                <a:r>
                  <a:rPr kumimoji="1" lang="en-US" altLang="zh-CN" sz="2000" dirty="0">
                    <a:solidFill>
                      <a:srgbClr val="C00000"/>
                    </a:solidFill>
                  </a:rPr>
                  <a:t>Syndrome</a:t>
                </a:r>
                <a:r>
                  <a:rPr kumimoji="1" lang="zh-CN" altLang="en-US" sz="2000" dirty="0">
                    <a:solidFill>
                      <a:srgbClr val="C00000"/>
                    </a:solidFill>
                  </a:rPr>
                  <a:t>」</a:t>
                </a:r>
                <a:r>
                  <a:rPr kumimoji="1" lang="zh-CN" altLang="en-US" sz="2000" dirty="0"/>
                  <a:t>，该结果只与引入的错误有关，如果能获取错误出现的位置和值，就可以纠正错误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05073"/>
                <a:ext cx="10515600" cy="5021194"/>
              </a:xfrm>
              <a:blipFill>
                <a:blip r:embed="rId3"/>
                <a:stretch>
                  <a:fillRect l="-812" b="-3402"/>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pSp>
        <p:nvGrpSpPr>
          <p:cNvPr id="6" name="组合 5">
            <a:extLst>
              <a:ext uri="{FF2B5EF4-FFF2-40B4-BE49-F238E27FC236}">
                <a16:creationId xmlns:a16="http://schemas.microsoft.com/office/drawing/2014/main" id="{DE74A64D-AE1F-478D-ADF0-F322513CF664}"/>
              </a:ext>
            </a:extLst>
          </p:cNvPr>
          <p:cNvGrpSpPr/>
          <p:nvPr/>
        </p:nvGrpSpPr>
        <p:grpSpPr>
          <a:xfrm>
            <a:off x="1166403" y="2829196"/>
            <a:ext cx="10058395" cy="1812087"/>
            <a:chOff x="1066802" y="2513776"/>
            <a:chExt cx="10058395" cy="1812087"/>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2" y="2513776"/>
              <a:ext cx="10058395" cy="1812087"/>
            </a:xfrm>
            <a:prstGeom prst="rect">
              <a:avLst/>
            </a:prstGeom>
          </p:spPr>
        </p:pic>
        <p:sp>
          <p:nvSpPr>
            <p:cNvPr id="7" name="框架 6"/>
            <p:cNvSpPr/>
            <p:nvPr/>
          </p:nvSpPr>
          <p:spPr>
            <a:xfrm>
              <a:off x="2681847" y="3671888"/>
              <a:ext cx="3690378" cy="653975"/>
            </a:xfrm>
            <a:prstGeom prst="frame">
              <a:avLst>
                <a:gd name="adj1" fmla="val 30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6438975" y="3814209"/>
              <a:ext cx="2492990" cy="369332"/>
            </a:xfrm>
            <a:prstGeom prst="rect">
              <a:avLst/>
            </a:prstGeom>
            <a:noFill/>
          </p:spPr>
          <p:txBody>
            <a:bodyPr wrap="none" rtlCol="0">
              <a:spAutoFit/>
            </a:bodyPr>
            <a:lstStyle/>
            <a:p>
              <a:r>
                <a:rPr kumimoji="1" lang="zh-CN" altLang="en-US" dirty="0">
                  <a:solidFill>
                    <a:srgbClr val="FF0000"/>
                  </a:solidFill>
                  <a:latin typeface="微软雅黑" panose="020B0503020204020204" pitchFamily="34" charset="-122"/>
                  <a:ea typeface="微软雅黑" panose="020B0503020204020204" pitchFamily="34" charset="-122"/>
                </a:rPr>
                <a:t>编码数据的多项式表示</a:t>
              </a:r>
            </a:p>
          </p:txBody>
        </p:sp>
      </p:grpSp>
    </p:spTree>
    <p:extLst>
      <p:ext uri="{BB962C8B-B14F-4D97-AF65-F5344CB8AC3E}">
        <p14:creationId xmlns:p14="http://schemas.microsoft.com/office/powerpoint/2010/main" val="170572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5E3D53-34D8-41E1-85C4-E4DAB3357D9A}"/>
              </a:ext>
            </a:extLst>
          </p:cNvPr>
          <p:cNvPicPr>
            <a:picLocks noChangeAspect="1"/>
          </p:cNvPicPr>
          <p:nvPr/>
        </p:nvPicPr>
        <p:blipFill>
          <a:blip r:embed="rId3"/>
          <a:stretch>
            <a:fillRect/>
          </a:stretch>
        </p:blipFill>
        <p:spPr>
          <a:xfrm>
            <a:off x="5156681" y="2955680"/>
            <a:ext cx="5898572" cy="3294506"/>
          </a:xfrm>
          <a:prstGeom prst="rect">
            <a:avLst/>
          </a:prstGeom>
        </p:spPr>
      </p:pic>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785081" y="1155955"/>
            <a:ext cx="10919998" cy="1932516"/>
          </a:xfrm>
        </p:spPr>
        <p:txBody>
          <a:bodyPr>
            <a:noAutofit/>
          </a:bodyPr>
          <a:lstStyle/>
          <a:p>
            <a:pPr>
              <a:lnSpc>
                <a:spcPct val="150000"/>
              </a:lnSpc>
            </a:pPr>
            <a:r>
              <a:rPr lang="zh-CN" altLang="en-US" sz="2400" dirty="0">
                <a:latin typeface="Microsoft YaHei" charset="0"/>
                <a:ea typeface="Microsoft YaHei" charset="0"/>
                <a:cs typeface="Microsoft YaHei" charset="0"/>
              </a:rPr>
              <a:t>第</a:t>
            </a:r>
            <a:r>
              <a:rPr lang="en-US" altLang="zh-CN" sz="2400" dirty="0">
                <a:latin typeface="Microsoft YaHei" charset="0"/>
                <a:ea typeface="Microsoft YaHei" charset="0"/>
                <a:cs typeface="Microsoft YaHei" charset="0"/>
              </a:rPr>
              <a:t>1</a:t>
            </a:r>
            <a:r>
              <a:rPr lang="zh-CN" altLang="en-US" sz="2400" dirty="0">
                <a:latin typeface="Microsoft YaHei" charset="0"/>
                <a:ea typeface="Microsoft YaHei" charset="0"/>
                <a:cs typeface="Microsoft YaHei" charset="0"/>
              </a:rPr>
              <a:t>步：根据收到的码字，</a:t>
            </a:r>
            <a:r>
              <a:rPr lang="zh-CN" altLang="en-US" sz="2400" dirty="0">
                <a:solidFill>
                  <a:srgbClr val="121212"/>
                </a:solidFill>
                <a:latin typeface="Microsoft YaHei" charset="0"/>
                <a:ea typeface="Microsoft YaHei" charset="0"/>
                <a:cs typeface="Microsoft YaHei" charset="0"/>
              </a:rPr>
              <a:t>计算</a:t>
            </a:r>
            <a:r>
              <a:rPr lang="en-US" altLang="zh-CN" sz="2400" dirty="0">
                <a:solidFill>
                  <a:srgbClr val="C00000"/>
                </a:solidFill>
                <a:latin typeface="Microsoft YaHei" charset="0"/>
                <a:ea typeface="Microsoft YaHei" charset="0"/>
                <a:cs typeface="Microsoft YaHei" charset="0"/>
              </a:rPr>
              <a:t>Syndromes</a:t>
            </a:r>
            <a:r>
              <a:rPr lang="zh-CN" altLang="en-US" sz="2400" dirty="0">
                <a:solidFill>
                  <a:srgbClr val="121212"/>
                </a:solidFill>
                <a:latin typeface="Microsoft YaHei" charset="0"/>
                <a:ea typeface="Microsoft YaHei" charset="0"/>
                <a:cs typeface="Microsoft YaHei" charset="0"/>
              </a:rPr>
              <a:t>值</a:t>
            </a:r>
          </a:p>
          <a:p>
            <a:pPr lvl="1"/>
            <a:r>
              <a:rPr lang="zh-CN" altLang="en-US" sz="2000" dirty="0">
                <a:solidFill>
                  <a:srgbClr val="121212"/>
                </a:solidFill>
                <a:latin typeface="Microsoft YaHei" charset="0"/>
                <a:ea typeface="Microsoft YaHei" charset="0"/>
                <a:cs typeface="Microsoft YaHei" charset="0"/>
              </a:rPr>
              <a:t>若计算出的</a:t>
            </a:r>
            <a:r>
              <a:rPr lang="en-US" altLang="zh-CN" sz="2000" dirty="0">
                <a:solidFill>
                  <a:srgbClr val="121212"/>
                </a:solidFill>
                <a:latin typeface="Microsoft YaHei" charset="0"/>
                <a:ea typeface="Microsoft YaHei" charset="0"/>
                <a:cs typeface="Microsoft YaHei" charset="0"/>
              </a:rPr>
              <a:t>Syndromes</a:t>
            </a:r>
            <a:r>
              <a:rPr lang="zh-CN" altLang="en-US" sz="2000" dirty="0">
                <a:solidFill>
                  <a:srgbClr val="121212"/>
                </a:solidFill>
                <a:latin typeface="Microsoft YaHei" charset="0"/>
                <a:ea typeface="Microsoft YaHei" charset="0"/>
                <a:cs typeface="Microsoft YaHei" charset="0"/>
              </a:rPr>
              <a:t>全为</a:t>
            </a:r>
            <a:r>
              <a:rPr lang="en-US" altLang="zh-CN" sz="2000" dirty="0">
                <a:solidFill>
                  <a:srgbClr val="121212"/>
                </a:solidFill>
                <a:latin typeface="Microsoft YaHei" charset="0"/>
                <a:ea typeface="Microsoft YaHei" charset="0"/>
                <a:cs typeface="Microsoft YaHei" charset="0"/>
              </a:rPr>
              <a:t>0</a:t>
            </a:r>
            <a:r>
              <a:rPr lang="zh-CN" altLang="en-US" sz="2000" dirty="0">
                <a:solidFill>
                  <a:srgbClr val="121212"/>
                </a:solidFill>
                <a:latin typeface="Microsoft YaHei" charset="0"/>
                <a:ea typeface="Microsoft YaHei" charset="0"/>
                <a:cs typeface="Microsoft YaHei" charset="0"/>
              </a:rPr>
              <a:t>，则判断码字没有发生错误，直接提取</a:t>
            </a:r>
            <a:r>
              <a:rPr lang="en-US" altLang="zh-CN" sz="2000" dirty="0">
                <a:solidFill>
                  <a:srgbClr val="121212"/>
                </a:solidFill>
                <a:latin typeface="Microsoft YaHei" charset="0"/>
                <a:ea typeface="Microsoft YaHei" charset="0"/>
                <a:cs typeface="Microsoft YaHei" charset="0"/>
              </a:rPr>
              <a:t>message</a:t>
            </a:r>
            <a:r>
              <a:rPr lang="zh-CN" altLang="en-US" sz="2000" dirty="0">
                <a:solidFill>
                  <a:srgbClr val="121212"/>
                </a:solidFill>
                <a:latin typeface="Microsoft YaHei" charset="0"/>
                <a:ea typeface="Microsoft YaHei" charset="0"/>
                <a:cs typeface="Microsoft YaHei" charset="0"/>
              </a:rPr>
              <a:t> </a:t>
            </a:r>
            <a:r>
              <a:rPr lang="en-US" altLang="zh-CN" sz="2000" dirty="0">
                <a:solidFill>
                  <a:srgbClr val="121212"/>
                </a:solidFill>
                <a:latin typeface="Microsoft YaHei" charset="0"/>
                <a:ea typeface="Microsoft YaHei" charset="0"/>
                <a:cs typeface="Microsoft YaHei" charset="0"/>
              </a:rPr>
              <a:t>symbols</a:t>
            </a:r>
            <a:endParaRPr lang="zh-CN" altLang="en-US" sz="2000" dirty="0">
              <a:solidFill>
                <a:srgbClr val="121212"/>
              </a:solidFill>
              <a:latin typeface="Microsoft YaHei" charset="0"/>
              <a:ea typeface="Microsoft YaHei" charset="0"/>
              <a:cs typeface="Microsoft YaHei" charset="0"/>
            </a:endParaRPr>
          </a:p>
          <a:p>
            <a:pPr lvl="1"/>
            <a:r>
              <a:rPr lang="zh-CN" altLang="en-US" sz="2000" dirty="0">
                <a:solidFill>
                  <a:srgbClr val="121212"/>
                </a:solidFill>
                <a:latin typeface="Microsoft YaHei" charset="0"/>
                <a:ea typeface="Microsoft YaHei" charset="0"/>
                <a:cs typeface="Microsoft YaHei" charset="0"/>
              </a:rPr>
              <a:t>若计算出的</a:t>
            </a:r>
            <a:r>
              <a:rPr lang="en-US" altLang="zh-CN" sz="2000" dirty="0">
                <a:solidFill>
                  <a:srgbClr val="121212"/>
                </a:solidFill>
                <a:latin typeface="Microsoft YaHei" charset="0"/>
                <a:ea typeface="Microsoft YaHei" charset="0"/>
                <a:cs typeface="Microsoft YaHei" charset="0"/>
              </a:rPr>
              <a:t>Syndromes</a:t>
            </a:r>
            <a:r>
              <a:rPr lang="zh-CN" altLang="en-US" sz="2000" dirty="0">
                <a:solidFill>
                  <a:srgbClr val="121212"/>
                </a:solidFill>
                <a:latin typeface="Microsoft YaHei" charset="0"/>
                <a:ea typeface="Microsoft YaHei" charset="0"/>
                <a:cs typeface="Microsoft YaHei" charset="0"/>
              </a:rPr>
              <a:t>不为</a:t>
            </a:r>
            <a:r>
              <a:rPr lang="en-US" altLang="zh-CN" sz="2000" dirty="0">
                <a:solidFill>
                  <a:srgbClr val="121212"/>
                </a:solidFill>
                <a:latin typeface="Microsoft YaHei" charset="0"/>
                <a:ea typeface="Microsoft YaHei" charset="0"/>
                <a:cs typeface="Microsoft YaHei" charset="0"/>
              </a:rPr>
              <a:t>0</a:t>
            </a:r>
            <a:r>
              <a:rPr lang="zh-CN" altLang="en-US" sz="2000" dirty="0">
                <a:solidFill>
                  <a:srgbClr val="121212"/>
                </a:solidFill>
                <a:latin typeface="Microsoft YaHei" charset="0"/>
                <a:ea typeface="Microsoft YaHei" charset="0"/>
                <a:cs typeface="Microsoft YaHei" charset="0"/>
              </a:rPr>
              <a:t>，则表示收到的码字发生了错误</a:t>
            </a:r>
          </a:p>
          <a:p>
            <a:pPr lvl="1">
              <a:spcBef>
                <a:spcPts val="1600"/>
              </a:spcBef>
            </a:pPr>
            <a:r>
              <a:rPr lang="zh-CN" altLang="en-US" sz="2000" dirty="0">
                <a:solidFill>
                  <a:srgbClr val="121212"/>
                </a:solidFill>
                <a:latin typeface="Microsoft YaHei" charset="0"/>
                <a:ea typeface="Microsoft YaHei" charset="0"/>
                <a:cs typeface="Microsoft YaHei" charset="0"/>
              </a:rPr>
              <a:t>本例中                                                                    </a:t>
            </a:r>
            <a:r>
              <a:rPr lang="en-US" altLang="zh-CN" sz="2000" dirty="0">
                <a:solidFill>
                  <a:srgbClr val="121212"/>
                </a:solidFill>
                <a:latin typeface="Microsoft YaHei" charset="0"/>
                <a:ea typeface="Microsoft YaHei" charset="0"/>
                <a:cs typeface="Microsoft YaHei" charset="0"/>
              </a:rPr>
              <a:t>=</a:t>
            </a:r>
            <a:r>
              <a:rPr lang="en-US" altLang="zh-CN" sz="1800" dirty="0">
                <a:solidFill>
                  <a:srgbClr val="121212"/>
                </a:solidFill>
                <a:latin typeface="Microsoft YaHei" charset="0"/>
                <a:ea typeface="Microsoft YaHei" charset="0"/>
                <a:cs typeface="Microsoft YaHei" charset="0"/>
              </a:rPr>
              <a:t> x</a:t>
            </a:r>
            <a:r>
              <a:rPr lang="en-US" altLang="zh-CN" sz="1800" baseline="30000" dirty="0">
                <a:solidFill>
                  <a:srgbClr val="121212"/>
                </a:solidFill>
                <a:latin typeface="Microsoft YaHei" charset="0"/>
                <a:ea typeface="Microsoft YaHei" charset="0"/>
                <a:cs typeface="Microsoft YaHei" charset="0"/>
              </a:rPr>
              <a:t>4</a:t>
            </a:r>
            <a:r>
              <a:rPr lang="en-US" altLang="zh-CN" sz="1800" dirty="0">
                <a:solidFill>
                  <a:srgbClr val="121212"/>
                </a:solidFill>
                <a:latin typeface="Microsoft YaHei" charset="0"/>
                <a:ea typeface="Microsoft YaHei" charset="0"/>
                <a:cs typeface="Microsoft YaHei" charset="0"/>
              </a:rPr>
              <a:t>+</a:t>
            </a:r>
            <a:r>
              <a:rPr lang="en-US" altLang="zh-CN" sz="1400" dirty="0">
                <a:solidFill>
                  <a:srgbClr val="121212"/>
                </a:solidFill>
                <a:latin typeface="Microsoft YaHei" charset="0"/>
                <a:ea typeface="Microsoft YaHei" charset="0"/>
                <a:cs typeface="Microsoft YaHei" charset="0"/>
              </a:rPr>
              <a:t>15</a:t>
            </a:r>
            <a:r>
              <a:rPr lang="en-US" altLang="zh-CN" sz="1800" dirty="0">
                <a:solidFill>
                  <a:srgbClr val="121212"/>
                </a:solidFill>
                <a:latin typeface="Microsoft YaHei" charset="0"/>
                <a:ea typeface="Microsoft YaHei" charset="0"/>
                <a:cs typeface="Microsoft YaHei" charset="0"/>
              </a:rPr>
              <a:t>x</a:t>
            </a:r>
            <a:r>
              <a:rPr lang="en-US" altLang="zh-CN" sz="1800" baseline="30000" dirty="0">
                <a:solidFill>
                  <a:srgbClr val="121212"/>
                </a:solidFill>
                <a:latin typeface="Microsoft YaHei" charset="0"/>
                <a:ea typeface="Microsoft YaHei" charset="0"/>
                <a:cs typeface="Microsoft YaHei" charset="0"/>
              </a:rPr>
              <a:t>3</a:t>
            </a:r>
            <a:r>
              <a:rPr lang="en-US" altLang="zh-CN" sz="1800" dirty="0">
                <a:solidFill>
                  <a:srgbClr val="121212"/>
                </a:solidFill>
                <a:latin typeface="Microsoft YaHei" charset="0"/>
                <a:ea typeface="Microsoft YaHei" charset="0"/>
                <a:cs typeface="Microsoft YaHei" charset="0"/>
              </a:rPr>
              <a:t>+</a:t>
            </a:r>
            <a:r>
              <a:rPr lang="en-US" altLang="zh-CN" sz="1400" dirty="0">
                <a:solidFill>
                  <a:srgbClr val="121212"/>
                </a:solidFill>
                <a:latin typeface="Microsoft YaHei" charset="0"/>
                <a:ea typeface="Microsoft YaHei" charset="0"/>
                <a:cs typeface="Microsoft YaHei" charset="0"/>
              </a:rPr>
              <a:t>3</a:t>
            </a:r>
            <a:r>
              <a:rPr lang="en-US" altLang="zh-CN" sz="1800" dirty="0">
                <a:solidFill>
                  <a:srgbClr val="121212"/>
                </a:solidFill>
                <a:latin typeface="Microsoft YaHei" charset="0"/>
                <a:ea typeface="Microsoft YaHei" charset="0"/>
                <a:cs typeface="Microsoft YaHei" charset="0"/>
              </a:rPr>
              <a:t>x</a:t>
            </a:r>
            <a:r>
              <a:rPr lang="en-US" altLang="zh-CN" sz="1800" baseline="30000" dirty="0">
                <a:solidFill>
                  <a:srgbClr val="121212"/>
                </a:solidFill>
                <a:latin typeface="Microsoft YaHei" charset="0"/>
                <a:ea typeface="Microsoft YaHei" charset="0"/>
                <a:cs typeface="Microsoft YaHei" charset="0"/>
              </a:rPr>
              <a:t>2</a:t>
            </a:r>
            <a:r>
              <a:rPr lang="en-US" altLang="zh-CN" sz="1800" dirty="0">
                <a:solidFill>
                  <a:srgbClr val="121212"/>
                </a:solidFill>
                <a:latin typeface="Microsoft YaHei" charset="0"/>
                <a:ea typeface="Microsoft YaHei" charset="0"/>
                <a:cs typeface="Microsoft YaHei" charset="0"/>
              </a:rPr>
              <a:t>+x+</a:t>
            </a:r>
            <a:r>
              <a:rPr lang="en-US" altLang="zh-CN" sz="1400" dirty="0">
                <a:solidFill>
                  <a:srgbClr val="121212"/>
                </a:solidFill>
                <a:latin typeface="Microsoft YaHei" charset="0"/>
                <a:ea typeface="Microsoft YaHei" charset="0"/>
                <a:cs typeface="Microsoft YaHei" charset="0"/>
              </a:rPr>
              <a:t>12</a:t>
            </a:r>
            <a:endParaRPr kumimoji="1" lang="en-US" altLang="zh-CN" sz="18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cxnSp>
        <p:nvCxnSpPr>
          <p:cNvPr id="11" name="直线箭头连接符 10"/>
          <p:cNvCxnSpPr/>
          <p:nvPr/>
        </p:nvCxnSpPr>
        <p:spPr>
          <a:xfrm flipH="1" flipV="1">
            <a:off x="4598396" y="5499097"/>
            <a:ext cx="3886522" cy="6915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1113355" y="3494064"/>
            <a:ext cx="4304787" cy="2555512"/>
            <a:chOff x="2134226" y="4203573"/>
            <a:chExt cx="4304787" cy="2555512"/>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54" y="4203573"/>
              <a:ext cx="2889543" cy="2311634"/>
            </a:xfrm>
            <a:prstGeom prst="rect">
              <a:avLst/>
            </a:prstGeom>
          </p:spPr>
        </p:pic>
        <p:sp>
          <p:nvSpPr>
            <p:cNvPr id="16" name="文本框 15"/>
            <p:cNvSpPr txBox="1"/>
            <p:nvPr/>
          </p:nvSpPr>
          <p:spPr>
            <a:xfrm>
              <a:off x="2134226" y="6389753"/>
              <a:ext cx="4304787" cy="369332"/>
            </a:xfrm>
            <a:prstGeom prst="rect">
              <a:avLst/>
            </a:prstGeom>
            <a:noFill/>
          </p:spPr>
          <p:txBody>
            <a:bodyPr wrap="squar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所有运算均为有限域</a:t>
              </a:r>
              <a:r>
                <a:rPr kumimoji="1" lang="en-US" altLang="zh-CN" dirty="0">
                  <a:solidFill>
                    <a:srgbClr val="C00000"/>
                  </a:solidFill>
                  <a:latin typeface="微软雅黑" panose="020B0503020204020204" pitchFamily="34" charset="-122"/>
                  <a:ea typeface="微软雅黑" panose="020B0503020204020204" pitchFamily="34" charset="-122"/>
                </a:rPr>
                <a:t>GF(2</a:t>
              </a:r>
              <a:r>
                <a:rPr kumimoji="1" lang="en-US" altLang="zh-CN" baseline="30000" dirty="0">
                  <a:solidFill>
                    <a:srgbClr val="C00000"/>
                  </a:solidFill>
                  <a:latin typeface="微软雅黑" panose="020B0503020204020204" pitchFamily="34" charset="-122"/>
                  <a:ea typeface="微软雅黑" panose="020B0503020204020204" pitchFamily="34" charset="-122"/>
                </a:rPr>
                <a:t>4</a:t>
              </a:r>
              <a:r>
                <a:rPr kumimoji="1" lang="en-US" altLang="zh-CN" dirty="0">
                  <a:solidFill>
                    <a:srgbClr val="C00000"/>
                  </a:solidFill>
                  <a:latin typeface="微软雅黑" panose="020B0503020204020204" pitchFamily="34" charset="-122"/>
                  <a:ea typeface="微软雅黑" panose="020B0503020204020204" pitchFamily="34" charset="-122"/>
                </a:rPr>
                <a:t>)</a:t>
              </a:r>
              <a:r>
                <a:rPr kumimoji="1" lang="zh-CN" altLang="en-US" dirty="0">
                  <a:solidFill>
                    <a:srgbClr val="C00000"/>
                  </a:solidFill>
                  <a:latin typeface="微软雅黑" panose="020B0503020204020204" pitchFamily="34" charset="-122"/>
                  <a:ea typeface="微软雅黑" panose="020B0503020204020204" pitchFamily="34" charset="-122"/>
                </a:rPr>
                <a:t>中的运算</a:t>
              </a:r>
            </a:p>
          </p:txBody>
        </p:sp>
      </p:grpSp>
      <p:sp>
        <p:nvSpPr>
          <p:cNvPr id="9" name="矩形 8">
            <a:extLst>
              <a:ext uri="{FF2B5EF4-FFF2-40B4-BE49-F238E27FC236}">
                <a16:creationId xmlns:a16="http://schemas.microsoft.com/office/drawing/2014/main" id="{7FBDE80A-400F-45EB-8980-30482972729B}"/>
              </a:ext>
            </a:extLst>
          </p:cNvPr>
          <p:cNvSpPr/>
          <p:nvPr/>
        </p:nvSpPr>
        <p:spPr>
          <a:xfrm>
            <a:off x="3212588" y="6352143"/>
            <a:ext cx="6026267" cy="369332"/>
          </a:xfrm>
          <a:prstGeom prst="rect">
            <a:avLst/>
          </a:prstGeom>
          <a:solidFill>
            <a:schemeClr val="bg2"/>
          </a:solidFill>
          <a:ln>
            <a:solidFill>
              <a:srgbClr val="C00000"/>
            </a:solidFill>
          </a:ln>
        </p:spPr>
        <p:txBody>
          <a:bodyPr wrap="square">
            <a:spAutoFit/>
          </a:bodyPr>
          <a:lstStyle/>
          <a:p>
            <a:pPr algn="ctr"/>
            <a:r>
              <a:rPr lang="zh-CN" altLang="en-US" dirty="0">
                <a:latin typeface="微软雅黑" panose="020B0503020204020204" pitchFamily="34" charset="-122"/>
                <a:ea typeface="微软雅黑" panose="020B0503020204020204" pitchFamily="34" charset="-122"/>
              </a:rPr>
              <a:t>计算中使用的</a:t>
            </a:r>
            <a:r>
              <a:rPr lang="en-US" altLang="zh-CN" dirty="0">
                <a:latin typeface="微软雅黑" panose="020B0503020204020204" pitchFamily="34" charset="-122"/>
                <a:ea typeface="微软雅黑" panose="020B0503020204020204" pitchFamily="34" charset="-122"/>
              </a:rPr>
              <a:t>parity check matrix</a:t>
            </a:r>
            <a:r>
              <a:rPr lang="zh-CN" altLang="en-US" dirty="0">
                <a:latin typeface="微软雅黑" panose="020B0503020204020204" pitchFamily="34" charset="-122"/>
                <a:ea typeface="微软雅黑" panose="020B0503020204020204" pitchFamily="34" charset="-122"/>
              </a:rPr>
              <a:t>，与除</a:t>
            </a:r>
            <a:r>
              <a:rPr lang="en-US" altLang="zh-CN" dirty="0">
                <a:latin typeface="微软雅黑" panose="020B0503020204020204" pitchFamily="34" charset="-122"/>
                <a:ea typeface="微软雅黑" panose="020B0503020204020204" pitchFamily="34" charset="-122"/>
              </a:rPr>
              <a:t>g(x)</a:t>
            </a:r>
            <a:r>
              <a:rPr lang="zh-CN" altLang="en-US" dirty="0">
                <a:latin typeface="微软雅黑" panose="020B0503020204020204" pitchFamily="34" charset="-122"/>
                <a:ea typeface="微软雅黑" panose="020B0503020204020204" pitchFamily="34" charset="-122"/>
              </a:rPr>
              <a:t>效果相同</a:t>
            </a:r>
          </a:p>
        </p:txBody>
      </p:sp>
      <p:pic>
        <p:nvPicPr>
          <p:cNvPr id="13" name="图片 12">
            <a:extLst>
              <a:ext uri="{FF2B5EF4-FFF2-40B4-BE49-F238E27FC236}">
                <a16:creationId xmlns:a16="http://schemas.microsoft.com/office/drawing/2014/main" id="{858EED1F-370F-4DEB-81C6-3C5847276BC5}"/>
              </a:ext>
            </a:extLst>
          </p:cNvPr>
          <p:cNvPicPr>
            <a:picLocks noChangeAspect="1"/>
          </p:cNvPicPr>
          <p:nvPr/>
        </p:nvPicPr>
        <p:blipFill>
          <a:blip r:embed="rId5"/>
          <a:stretch>
            <a:fillRect/>
          </a:stretch>
        </p:blipFill>
        <p:spPr>
          <a:xfrm>
            <a:off x="2305344" y="2501442"/>
            <a:ext cx="5085740" cy="806520"/>
          </a:xfrm>
          <a:prstGeom prst="rect">
            <a:avLst/>
          </a:prstGeom>
        </p:spPr>
      </p:pic>
    </p:spTree>
    <p:extLst>
      <p:ext uri="{BB962C8B-B14F-4D97-AF65-F5344CB8AC3E}">
        <p14:creationId xmlns:p14="http://schemas.microsoft.com/office/powerpoint/2010/main" val="11330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200" y="1292340"/>
            <a:ext cx="10661542" cy="498518"/>
          </a:xfrm>
        </p:spPr>
        <p:txBody>
          <a:bodyPr>
            <a:noAutofit/>
          </a:bodyPr>
          <a:lstStyle/>
          <a:p>
            <a:pPr>
              <a:lnSpc>
                <a:spcPct val="150000"/>
              </a:lnSpc>
            </a:pPr>
            <a:r>
              <a:rPr lang="en-US" altLang="zh-CN" sz="1600" dirty="0"/>
              <a:t>GF(2</a:t>
            </a:r>
            <a:r>
              <a:rPr lang="en-US" altLang="zh-CN" sz="1600" baseline="30000" dirty="0"/>
              <a:t>4</a:t>
            </a:r>
            <a:r>
              <a:rPr lang="en-US" altLang="zh-CN" sz="1600" dirty="0"/>
              <a:t>)</a:t>
            </a:r>
            <a:r>
              <a:rPr lang="zh-CN" altLang="en-US" sz="1600" dirty="0"/>
              <a:t>含有</a:t>
            </a:r>
            <a:r>
              <a:rPr lang="en-US" altLang="zh-CN" sz="1600" dirty="0"/>
              <a:t>16</a:t>
            </a:r>
            <a:r>
              <a:rPr lang="zh-CN" altLang="en-US" sz="1600" dirty="0"/>
              <a:t>个元素，本原多项式为</a:t>
            </a:r>
            <a:r>
              <a:rPr lang="en-US" altLang="zh-CN" sz="1600" dirty="0"/>
              <a:t>P(x)=x</a:t>
            </a:r>
            <a:r>
              <a:rPr lang="en-US" altLang="zh-CN" sz="1600" baseline="30000" dirty="0"/>
              <a:t>4</a:t>
            </a:r>
            <a:r>
              <a:rPr lang="en-US" altLang="zh-CN" sz="1600" dirty="0"/>
              <a:t>+x+1</a:t>
            </a:r>
            <a:r>
              <a:rPr lang="zh-CN" altLang="en-US" sz="1600" dirty="0"/>
              <a:t>，除了  </a:t>
            </a:r>
            <a:r>
              <a:rPr lang="en-US" altLang="zh-CN" sz="1600" dirty="0"/>
              <a:t>0</a:t>
            </a:r>
            <a:r>
              <a:rPr lang="zh-CN" altLang="en-US" sz="1600" dirty="0"/>
              <a:t> 、</a:t>
            </a:r>
            <a:r>
              <a:rPr lang="en-US" altLang="zh-CN" sz="1600" dirty="0"/>
              <a:t>1</a:t>
            </a:r>
            <a:r>
              <a:rPr lang="zh-CN" altLang="en-US" sz="1600" dirty="0"/>
              <a:t>外，另外</a:t>
            </a:r>
            <a:r>
              <a:rPr lang="en-US" altLang="zh-CN" sz="1600" dirty="0"/>
              <a:t>14</a:t>
            </a:r>
            <a:r>
              <a:rPr lang="zh-CN" altLang="en-US" sz="1600" dirty="0"/>
              <a:t>个符号均由本原多项式生成</a:t>
            </a:r>
            <a:r>
              <a:rPr kumimoji="1" lang="zh-CN" altLang="en-US" sz="1600" dirty="0"/>
              <a:t>：</a:t>
            </a:r>
          </a:p>
          <a:p>
            <a:pPr lvl="1"/>
            <a:endParaRPr lang="zh-CN" altLang="en-US" sz="1600" b="0" dirty="0">
              <a:solidFill>
                <a:srgbClr val="121212"/>
              </a:solidFill>
              <a:latin typeface="Microsoft YaHei" charset="0"/>
              <a:ea typeface="Microsoft YaHei" charset="0"/>
              <a:cs typeface="Microsoft YaHei" charset="0"/>
            </a:endParaRPr>
          </a:p>
          <a:p>
            <a:pPr marL="457200" lvl="1" indent="0">
              <a:lnSpc>
                <a:spcPct val="150000"/>
              </a:lnSpc>
              <a:buNone/>
            </a:pPr>
            <a:endParaRPr kumimoji="1" lang="en-US" altLang="zh-CN" sz="16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9" name="表格 8"/>
          <p:cNvGraphicFramePr>
            <a:graphicFrameLocks noGrp="1"/>
          </p:cNvGraphicFramePr>
          <p:nvPr>
            <p:extLst>
              <p:ext uri="{D42A27DB-BD31-4B8C-83A1-F6EECF244321}">
                <p14:modId xmlns:p14="http://schemas.microsoft.com/office/powerpoint/2010/main" val="2390027893"/>
              </p:ext>
            </p:extLst>
          </p:nvPr>
        </p:nvGraphicFramePr>
        <p:xfrm>
          <a:off x="1307508" y="1905636"/>
          <a:ext cx="9479377" cy="4257561"/>
        </p:xfrm>
        <a:graphic>
          <a:graphicData uri="http://schemas.openxmlformats.org/drawingml/2006/table">
            <a:tbl>
              <a:tblPr>
                <a:tableStyleId>{5940675A-B579-460E-94D1-54222C63F5DA}</a:tableStyleId>
              </a:tblPr>
              <a:tblGrid>
                <a:gridCol w="741355">
                  <a:extLst>
                    <a:ext uri="{9D8B030D-6E8A-4147-A177-3AD203B41FA5}">
                      <a16:colId xmlns:a16="http://schemas.microsoft.com/office/drawing/2014/main" val="20000"/>
                    </a:ext>
                  </a:extLst>
                </a:gridCol>
                <a:gridCol w="1198964">
                  <a:extLst>
                    <a:ext uri="{9D8B030D-6E8A-4147-A177-3AD203B41FA5}">
                      <a16:colId xmlns:a16="http://schemas.microsoft.com/office/drawing/2014/main" val="20001"/>
                    </a:ext>
                  </a:extLst>
                </a:gridCol>
                <a:gridCol w="986490">
                  <a:extLst>
                    <a:ext uri="{9D8B030D-6E8A-4147-A177-3AD203B41FA5}">
                      <a16:colId xmlns:a16="http://schemas.microsoft.com/office/drawing/2014/main" val="20002"/>
                    </a:ext>
                  </a:extLst>
                </a:gridCol>
                <a:gridCol w="959930">
                  <a:extLst>
                    <a:ext uri="{9D8B030D-6E8A-4147-A177-3AD203B41FA5}">
                      <a16:colId xmlns:a16="http://schemas.microsoft.com/office/drawing/2014/main" val="20003"/>
                    </a:ext>
                  </a:extLst>
                </a:gridCol>
                <a:gridCol w="5592638">
                  <a:extLst>
                    <a:ext uri="{9D8B030D-6E8A-4147-A177-3AD203B41FA5}">
                      <a16:colId xmlns:a16="http://schemas.microsoft.com/office/drawing/2014/main" val="20004"/>
                    </a:ext>
                  </a:extLst>
                </a:gridCol>
              </a:tblGrid>
              <a:tr h="260045">
                <a:tc>
                  <a:txBody>
                    <a:bodyPr/>
                    <a:lstStyle/>
                    <a:p>
                      <a:pPr algn="l" fontAlgn="b"/>
                      <a:r>
                        <a:rPr lang="zh-CN" altLang="en-US" sz="1400" u="none" strike="noStrike" dirty="0">
                          <a:effectLst/>
                        </a:rPr>
                        <a:t>生成元素</a:t>
                      </a:r>
                      <a:endParaRPr lang="zh-CN" altLang="en-US" sz="1400" b="0" i="0" u="none" strike="noStrike" dirty="0">
                        <a:solidFill>
                          <a:srgbClr val="4F4F4F"/>
                        </a:solidFill>
                        <a:effectLst/>
                        <a:latin typeface="Tahoma" charset="0"/>
                      </a:endParaRPr>
                    </a:p>
                  </a:txBody>
                  <a:tcPr marL="12700" marR="12700" marT="12700" marB="0" anchor="b"/>
                </a:tc>
                <a:tc>
                  <a:txBody>
                    <a:bodyPr/>
                    <a:lstStyle/>
                    <a:p>
                      <a:pPr algn="l" fontAlgn="b"/>
                      <a:r>
                        <a:rPr lang="zh-CN" altLang="en-US" sz="1400" u="none" strike="noStrike" dirty="0">
                          <a:effectLst/>
                        </a:rPr>
                        <a:t>多项式表示</a:t>
                      </a:r>
                      <a:endParaRPr lang="zh-CN" altLang="en-US" sz="1400" b="0" i="0" u="none" strike="noStrike" dirty="0">
                        <a:solidFill>
                          <a:srgbClr val="4F4F4F"/>
                        </a:solidFill>
                        <a:effectLst/>
                        <a:latin typeface="Tahoma" charset="0"/>
                      </a:endParaRPr>
                    </a:p>
                  </a:txBody>
                  <a:tcPr marL="12700" marR="12700" marT="12700" marB="0" anchor="b"/>
                </a:tc>
                <a:tc>
                  <a:txBody>
                    <a:bodyPr/>
                    <a:lstStyle/>
                    <a:p>
                      <a:pPr algn="l" fontAlgn="b"/>
                      <a:r>
                        <a:rPr lang="zh-CN" altLang="en-US" sz="1400" u="none" strike="noStrike">
                          <a:effectLst/>
                        </a:rPr>
                        <a:t>二进制表示</a:t>
                      </a:r>
                      <a:endParaRPr lang="zh-CN" altLang="en-US" sz="1400" b="0" i="0" u="none" strike="noStrike">
                        <a:solidFill>
                          <a:srgbClr val="4F4F4F"/>
                        </a:solidFill>
                        <a:effectLst/>
                        <a:latin typeface="Tahoma" charset="0"/>
                      </a:endParaRPr>
                    </a:p>
                  </a:txBody>
                  <a:tcPr marL="12700" marR="12700" marT="12700" marB="0" anchor="b"/>
                </a:tc>
                <a:tc>
                  <a:txBody>
                    <a:bodyPr/>
                    <a:lstStyle/>
                    <a:p>
                      <a:pPr algn="l" fontAlgn="b"/>
                      <a:r>
                        <a:rPr lang="zh-CN" altLang="en-US" sz="1400" u="none" strike="noStrike">
                          <a:effectLst/>
                        </a:rPr>
                        <a:t>数值表示</a:t>
                      </a:r>
                      <a:endParaRPr lang="zh-CN" altLang="en-US" sz="1400" b="0" i="0" u="none" strike="noStrike">
                        <a:solidFill>
                          <a:srgbClr val="4F4F4F"/>
                        </a:solidFill>
                        <a:effectLst/>
                        <a:latin typeface="Tahoma" charset="0"/>
                      </a:endParaRPr>
                    </a:p>
                  </a:txBody>
                  <a:tcPr marL="12700" marR="12700" marT="12700" marB="0" anchor="b"/>
                </a:tc>
                <a:tc>
                  <a:txBody>
                    <a:bodyPr/>
                    <a:lstStyle/>
                    <a:p>
                      <a:pPr algn="l" fontAlgn="b"/>
                      <a:r>
                        <a:rPr lang="zh-CN" altLang="en-US" sz="1400" u="none" strike="noStrike" dirty="0">
                          <a:effectLst/>
                        </a:rPr>
                        <a:t>推导过程</a:t>
                      </a:r>
                      <a:endParaRPr lang="zh-CN" altLang="en-US" sz="1400" b="0" i="0" u="none" strike="noStrike" dirty="0">
                        <a:solidFill>
                          <a:srgbClr val="4F4F4F"/>
                        </a:solidFill>
                        <a:effectLst/>
                        <a:latin typeface="Tahoma" charset="0"/>
                      </a:endParaRPr>
                    </a:p>
                  </a:txBody>
                  <a:tcPr marL="12700" marR="12700" marT="12700" marB="0" anchor="b"/>
                </a:tc>
                <a:extLst>
                  <a:ext uri="{0D108BD9-81ED-4DB2-BD59-A6C34878D82A}">
                    <a16:rowId xmlns:a16="http://schemas.microsoft.com/office/drawing/2014/main" val="10000"/>
                  </a:ext>
                </a:extLst>
              </a:tr>
              <a:tr h="235148">
                <a:tc>
                  <a:txBody>
                    <a:bodyPr/>
                    <a:lstStyle/>
                    <a:p>
                      <a:pPr algn="l" fontAlgn="b"/>
                      <a:r>
                        <a:rPr lang="en-US" altLang="zh-CN" sz="1400" u="none" strike="noStrike" dirty="0">
                          <a:effectLst/>
                        </a:rPr>
                        <a:t>0</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altLang="zh-CN" sz="1400" u="none" strike="noStrike">
                          <a:effectLst/>
                        </a:rPr>
                        <a:t>0</a:t>
                      </a:r>
                      <a:endParaRPr lang="en-US" altLang="zh-CN" sz="1400" b="0" i="0" u="none" strike="noStrike">
                        <a:solidFill>
                          <a:srgbClr val="4F4F4F"/>
                        </a:solidFill>
                        <a:effectLst/>
                        <a:latin typeface="Tahoma" charset="0"/>
                      </a:endParaRPr>
                    </a:p>
                  </a:txBody>
                  <a:tcPr marL="12700" marR="12700" marT="12700" marB="0" anchor="b"/>
                </a:tc>
                <a:tc>
                  <a:txBody>
                    <a:bodyPr/>
                    <a:lstStyle/>
                    <a:p>
                      <a:pPr algn="ctr" fontAlgn="b"/>
                      <a:r>
                        <a:rPr lang="is-IS" sz="1400" u="none" strike="noStrike" dirty="0">
                          <a:effectLst/>
                        </a:rPr>
                        <a:t>0000</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0</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1"/>
                  </a:ext>
                </a:extLst>
              </a:tr>
              <a:tr h="235148">
                <a:tc>
                  <a:txBody>
                    <a:bodyPr/>
                    <a:lstStyle/>
                    <a:p>
                      <a:pPr algn="l" fontAlgn="b"/>
                      <a:r>
                        <a:rPr lang="en-US" altLang="zh-CN" sz="1400" u="none" strike="noStrike" dirty="0">
                          <a:effectLst/>
                        </a:rPr>
                        <a:t>x^0</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altLang="zh-CN" sz="1400" u="none" strike="noStrike" dirty="0">
                          <a:effectLst/>
                        </a:rPr>
                        <a:t>x^0</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0001</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1</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2"/>
                  </a:ext>
                </a:extLst>
              </a:tr>
              <a:tr h="235148">
                <a:tc>
                  <a:txBody>
                    <a:bodyPr/>
                    <a:lstStyle/>
                    <a:p>
                      <a:pPr algn="l" fontAlgn="b"/>
                      <a:r>
                        <a:rPr lang="en-US" altLang="zh-CN" sz="1400" u="none" strike="noStrike" dirty="0">
                          <a:effectLst/>
                        </a:rPr>
                        <a:t>x^1</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altLang="zh-CN" sz="1400" u="none" strike="noStrike" dirty="0">
                          <a:effectLst/>
                        </a:rPr>
                        <a:t>x^1</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0010</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is-IS" sz="1400" u="none" strike="noStrike" dirty="0">
                          <a:effectLst/>
                        </a:rPr>
                        <a:t>2</a:t>
                      </a:r>
                      <a:endParaRPr lang="is-IS"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3"/>
                  </a:ext>
                </a:extLst>
              </a:tr>
              <a:tr h="235148">
                <a:tc>
                  <a:txBody>
                    <a:bodyPr/>
                    <a:lstStyle/>
                    <a:p>
                      <a:pPr algn="l" fontAlgn="b"/>
                      <a:r>
                        <a:rPr lang="is-IS" sz="1400" u="none" strike="noStrike" dirty="0">
                          <a:effectLst/>
                        </a:rPr>
                        <a:t>x^2</a:t>
                      </a:r>
                      <a:endParaRPr lang="is-IS" sz="1400" b="0" i="0" u="none" strike="noStrike" dirty="0">
                        <a:solidFill>
                          <a:srgbClr val="4F4F4F"/>
                        </a:solidFill>
                        <a:effectLst/>
                        <a:latin typeface="Tahoma" charset="0"/>
                      </a:endParaRPr>
                    </a:p>
                  </a:txBody>
                  <a:tcPr marL="12700" marR="12700" marT="12700" marB="0" anchor="b"/>
                </a:tc>
                <a:tc>
                  <a:txBody>
                    <a:bodyPr/>
                    <a:lstStyle/>
                    <a:p>
                      <a:pPr algn="l" fontAlgn="b"/>
                      <a:r>
                        <a:rPr lang="is-IS" sz="1400" u="none" strike="noStrike" dirty="0">
                          <a:effectLst/>
                        </a:rPr>
                        <a:t>x^2</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dirty="0">
                          <a:effectLst/>
                        </a:rPr>
                        <a:t>0100</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4</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4"/>
                  </a:ext>
                </a:extLst>
              </a:tr>
              <a:tr h="235148">
                <a:tc>
                  <a:txBody>
                    <a:bodyPr/>
                    <a:lstStyle/>
                    <a:p>
                      <a:pPr algn="l" fontAlgn="b"/>
                      <a:r>
                        <a:rPr lang="en-US" altLang="zh-CN" sz="1400" u="none" strike="noStrike" dirty="0">
                          <a:effectLst/>
                        </a:rPr>
                        <a:t>x^3</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altLang="zh-CN" sz="1400" u="none" strike="noStrike" dirty="0">
                          <a:effectLst/>
                        </a:rPr>
                        <a:t>x^3</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1000</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8</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5"/>
                  </a:ext>
                </a:extLst>
              </a:tr>
              <a:tr h="235148">
                <a:tc>
                  <a:txBody>
                    <a:bodyPr/>
                    <a:lstStyle/>
                    <a:p>
                      <a:pPr algn="l" fontAlgn="b"/>
                      <a:r>
                        <a:rPr lang="en-US" altLang="zh-CN" sz="1400" u="none" strike="noStrike">
                          <a:effectLst/>
                        </a:rPr>
                        <a:t>x^4</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0011</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3</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ro-RO" sz="1400" u="none" strike="noStrike">
                          <a:effectLst/>
                        </a:rPr>
                        <a:t>x^3*x = x^4 mod P(x) = x+1</a:t>
                      </a:r>
                      <a:endParaRPr lang="ro-RO"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6"/>
                  </a:ext>
                </a:extLst>
              </a:tr>
              <a:tr h="235148">
                <a:tc>
                  <a:txBody>
                    <a:bodyPr/>
                    <a:lstStyle/>
                    <a:p>
                      <a:pPr algn="l" fontAlgn="b"/>
                      <a:r>
                        <a:rPr lang="en-US" altLang="zh-CN" sz="1400" u="none" strike="noStrike">
                          <a:effectLst/>
                        </a:rPr>
                        <a:t>x^5</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is-IS" sz="1400" u="none" strike="noStrike" dirty="0">
                          <a:effectLst/>
                        </a:rPr>
                        <a:t>x^2+x</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0110</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6</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is-IS" sz="1400" u="none" strike="noStrike">
                          <a:effectLst/>
                        </a:rPr>
                        <a:t>x^4*x = (x+1)*x = x^2+x</a:t>
                      </a:r>
                      <a:endParaRPr lang="is-I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7"/>
                  </a:ext>
                </a:extLst>
              </a:tr>
              <a:tr h="235148">
                <a:tc>
                  <a:txBody>
                    <a:bodyPr/>
                    <a:lstStyle/>
                    <a:p>
                      <a:pPr algn="l" fontAlgn="b"/>
                      <a:r>
                        <a:rPr lang="en-US" altLang="zh-CN" sz="1400" u="none" strike="noStrike">
                          <a:effectLst/>
                        </a:rPr>
                        <a:t>x^6</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is-IS" sz="1400" u="none" strike="noStrike" dirty="0">
                          <a:effectLst/>
                        </a:rPr>
                        <a:t>x^3+x^2</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1100</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is-IS" sz="1400" u="none" strike="noStrike" dirty="0">
                          <a:effectLst/>
                        </a:rPr>
                        <a:t>12</a:t>
                      </a:r>
                      <a:endParaRPr lang="is-IS"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8"/>
                  </a:ext>
                </a:extLst>
              </a:tr>
              <a:tr h="235148">
                <a:tc>
                  <a:txBody>
                    <a:bodyPr/>
                    <a:lstStyle/>
                    <a:p>
                      <a:pPr algn="l" fontAlgn="b"/>
                      <a:r>
                        <a:rPr lang="en-US" altLang="zh-CN" sz="1400" u="none" strike="noStrike">
                          <a:effectLst/>
                        </a:rPr>
                        <a:t>x^7</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x^3+x+1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fi-FI" sz="1400" u="none" strike="noStrike">
                          <a:effectLst/>
                        </a:rPr>
                        <a:t>1011</a:t>
                      </a:r>
                      <a:endParaRPr lang="fi-FI" sz="1400" b="0" i="0" u="none" strike="noStrike">
                        <a:solidFill>
                          <a:srgbClr val="4F4F4F"/>
                        </a:solidFill>
                        <a:effectLst/>
                        <a:latin typeface="Tahoma" charset="0"/>
                      </a:endParaRPr>
                    </a:p>
                  </a:txBody>
                  <a:tcPr marL="12700" marR="12700" marT="12700" marB="0" anchor="b"/>
                </a:tc>
                <a:tc>
                  <a:txBody>
                    <a:bodyPr/>
                    <a:lstStyle/>
                    <a:p>
                      <a:pPr algn="ctr" fontAlgn="b"/>
                      <a:r>
                        <a:rPr lang="cs-CZ" sz="1400" u="none" strike="noStrike" dirty="0">
                          <a:effectLst/>
                        </a:rPr>
                        <a:t>11</a:t>
                      </a:r>
                      <a:endParaRPr lang="cs-CZ" sz="1400" b="0" i="0" u="none" strike="noStrike" dirty="0">
                        <a:solidFill>
                          <a:srgbClr val="4F4F4F"/>
                        </a:solidFill>
                        <a:effectLst/>
                        <a:latin typeface="Tahoma" charset="0"/>
                      </a:endParaRPr>
                    </a:p>
                  </a:txBody>
                  <a:tcPr marL="12700" marR="12700" marT="12700" marB="0" anchor="b"/>
                </a:tc>
                <a:tc>
                  <a:txBody>
                    <a:bodyPr/>
                    <a:lstStyle/>
                    <a:p>
                      <a:pPr algn="l" fontAlgn="b"/>
                      <a:r>
                        <a:rPr lang="is-IS" sz="1400" u="none" strike="noStrike">
                          <a:effectLst/>
                        </a:rPr>
                        <a:t>x^6*x = (x^3+x^2)*x = x^4 +x^3 mod P(x) = x^3+x+1</a:t>
                      </a:r>
                      <a:endParaRPr lang="is-I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09"/>
                  </a:ext>
                </a:extLst>
              </a:tr>
              <a:tr h="235148">
                <a:tc>
                  <a:txBody>
                    <a:bodyPr/>
                    <a:lstStyle/>
                    <a:p>
                      <a:pPr algn="l" fontAlgn="b"/>
                      <a:r>
                        <a:rPr lang="en-US" altLang="zh-CN" sz="1400" u="none" strike="noStrike">
                          <a:effectLst/>
                        </a:rPr>
                        <a:t>x^8</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x^2+1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fi-FI" sz="1400" u="none" strike="noStrike">
                          <a:effectLst/>
                        </a:rPr>
                        <a:t>0101</a:t>
                      </a:r>
                      <a:endParaRPr lang="fi-FI"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5</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0"/>
                  </a:ext>
                </a:extLst>
              </a:tr>
              <a:tr h="235148">
                <a:tc>
                  <a:txBody>
                    <a:bodyPr/>
                    <a:lstStyle/>
                    <a:p>
                      <a:pPr algn="l" fontAlgn="b"/>
                      <a:r>
                        <a:rPr lang="en-US" altLang="zh-CN" sz="1400" u="none" strike="noStrike">
                          <a:effectLst/>
                        </a:rPr>
                        <a:t>x^9</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en-US" altLang="zh-CN" sz="1400" u="none" strike="noStrike" dirty="0">
                          <a:effectLst/>
                        </a:rPr>
                        <a:t>x^3+x</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ctr" fontAlgn="b"/>
                      <a:r>
                        <a:rPr lang="fi-FI" sz="1400" u="none" strike="noStrike">
                          <a:effectLst/>
                        </a:rPr>
                        <a:t>1010</a:t>
                      </a:r>
                      <a:endParaRPr lang="fi-FI"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10</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1"/>
                  </a:ext>
                </a:extLst>
              </a:tr>
              <a:tr h="235148">
                <a:tc>
                  <a:txBody>
                    <a:bodyPr/>
                    <a:lstStyle/>
                    <a:p>
                      <a:pPr algn="l" fontAlgn="b"/>
                      <a:r>
                        <a:rPr lang="en-US" altLang="zh-CN" sz="1400" u="none" strike="noStrike">
                          <a:effectLst/>
                        </a:rPr>
                        <a:t>x^10</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x^2+x+1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cs-CZ" sz="1400" u="none" strike="noStrike">
                          <a:effectLst/>
                        </a:rPr>
                        <a:t>0111</a:t>
                      </a:r>
                      <a:endParaRPr lang="cs-CZ"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7</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ro-RO" sz="1400" u="none" strike="noStrike">
                          <a:effectLst/>
                        </a:rPr>
                        <a:t>x^9*x=(x^3+x)*x = x^4+x^2 mod P(x) = x^2+x+1</a:t>
                      </a:r>
                      <a:endParaRPr lang="ro-RO"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2"/>
                  </a:ext>
                </a:extLst>
              </a:tr>
              <a:tr h="235148">
                <a:tc>
                  <a:txBody>
                    <a:bodyPr/>
                    <a:lstStyle/>
                    <a:p>
                      <a:pPr algn="l" fontAlgn="b"/>
                      <a:r>
                        <a:rPr lang="cs-CZ" sz="1400" u="none" strike="noStrike">
                          <a:effectLst/>
                        </a:rPr>
                        <a:t>x^11</a:t>
                      </a:r>
                      <a:endParaRPr lang="cs-CZ" sz="1400" b="0" i="0" u="none" strike="noStrike">
                        <a:solidFill>
                          <a:srgbClr val="4F4F4F"/>
                        </a:solidFill>
                        <a:effectLst/>
                        <a:latin typeface="Tahoma" charset="0"/>
                      </a:endParaRPr>
                    </a:p>
                  </a:txBody>
                  <a:tcPr marL="12700" marR="12700" marT="12700" marB="0" anchor="b"/>
                </a:tc>
                <a:tc>
                  <a:txBody>
                    <a:bodyPr/>
                    <a:lstStyle/>
                    <a:p>
                      <a:pPr algn="l" fontAlgn="b"/>
                      <a:r>
                        <a:rPr lang="is-IS" sz="1400" u="none" strike="noStrike" dirty="0">
                          <a:effectLst/>
                        </a:rPr>
                        <a:t>x^3+x^2+x</a:t>
                      </a:r>
                      <a:endParaRPr lang="is-IS" sz="1400" b="0" i="0" u="none" strike="noStrike" dirty="0">
                        <a:solidFill>
                          <a:srgbClr val="4F4F4F"/>
                        </a:solidFill>
                        <a:effectLst/>
                        <a:latin typeface="Tahoma" charset="0"/>
                      </a:endParaRPr>
                    </a:p>
                  </a:txBody>
                  <a:tcPr marL="12700" marR="12700" marT="12700" marB="0" anchor="b"/>
                </a:tc>
                <a:tc>
                  <a:txBody>
                    <a:bodyPr/>
                    <a:lstStyle/>
                    <a:p>
                      <a:pPr algn="ctr" fontAlgn="b"/>
                      <a:r>
                        <a:rPr lang="cs-CZ" sz="1400" u="none" strike="noStrike">
                          <a:effectLst/>
                        </a:rPr>
                        <a:t>1110</a:t>
                      </a:r>
                      <a:endParaRPr lang="cs-CZ"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14</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endParaRPr lang="zh-CN" alt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3"/>
                  </a:ext>
                </a:extLst>
              </a:tr>
              <a:tr h="235148">
                <a:tc>
                  <a:txBody>
                    <a:bodyPr/>
                    <a:lstStyle/>
                    <a:p>
                      <a:pPr algn="l" fontAlgn="b"/>
                      <a:r>
                        <a:rPr lang="is-IS" sz="1400" u="none" strike="noStrike">
                          <a:effectLst/>
                        </a:rPr>
                        <a:t>x^12</a:t>
                      </a:r>
                      <a:endParaRPr lang="is-IS"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x^3+x^2+x+1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cs-CZ" sz="1400" u="none" strike="noStrike">
                          <a:effectLst/>
                        </a:rPr>
                        <a:t>1111</a:t>
                      </a:r>
                      <a:endParaRPr lang="cs-CZ"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15</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ro-RO" sz="1400" u="none" strike="noStrike">
                          <a:effectLst/>
                        </a:rPr>
                        <a:t>x^11*x=(x^3+x^2+x)*x = x^4+x^3+x^2 mod P(x) = x^3+x^2+x+1</a:t>
                      </a:r>
                      <a:endParaRPr lang="ro-RO"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4"/>
                  </a:ext>
                </a:extLst>
              </a:tr>
              <a:tr h="235148">
                <a:tc>
                  <a:txBody>
                    <a:bodyPr/>
                    <a:lstStyle/>
                    <a:p>
                      <a:pPr algn="l" fontAlgn="b"/>
                      <a:r>
                        <a:rPr lang="is-IS" sz="1400" u="none" strike="noStrike">
                          <a:effectLst/>
                        </a:rPr>
                        <a:t>x^13</a:t>
                      </a:r>
                      <a:endParaRPr lang="is-IS"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x^3+x^2+1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fi-FI" sz="1400" u="none" strike="noStrike">
                          <a:effectLst/>
                        </a:rPr>
                        <a:t>1101</a:t>
                      </a:r>
                      <a:endParaRPr lang="fi-FI" sz="1400" b="0" i="0" u="none" strike="noStrike">
                        <a:solidFill>
                          <a:srgbClr val="4F4F4F"/>
                        </a:solidFill>
                        <a:effectLst/>
                        <a:latin typeface="Tahoma" charset="0"/>
                      </a:endParaRPr>
                    </a:p>
                  </a:txBody>
                  <a:tcPr marL="12700" marR="12700" marT="12700" marB="0" anchor="b"/>
                </a:tc>
                <a:tc>
                  <a:txBody>
                    <a:bodyPr/>
                    <a:lstStyle/>
                    <a:p>
                      <a:pPr algn="ctr" fontAlgn="b"/>
                      <a:r>
                        <a:rPr lang="is-IS" sz="1400" u="none" strike="noStrike" dirty="0">
                          <a:effectLst/>
                        </a:rPr>
                        <a:t>13</a:t>
                      </a:r>
                      <a:endParaRPr lang="is-IS" sz="1400" b="0" i="0" u="none" strike="noStrike" dirty="0">
                        <a:solidFill>
                          <a:srgbClr val="4F4F4F"/>
                        </a:solidFill>
                        <a:effectLst/>
                        <a:latin typeface="Tahoma" charset="0"/>
                      </a:endParaRPr>
                    </a:p>
                  </a:txBody>
                  <a:tcPr marL="12700" marR="12700" marT="12700" marB="0" anchor="b"/>
                </a:tc>
                <a:tc>
                  <a:txBody>
                    <a:bodyPr/>
                    <a:lstStyle/>
                    <a:p>
                      <a:pPr algn="l" fontAlgn="b"/>
                      <a:r>
                        <a:rPr lang="ro-RO" sz="1400" u="none" strike="noStrike">
                          <a:effectLst/>
                        </a:rPr>
                        <a:t>x^12*x=(x^3+x^2+1  )*x = x^4+x^3+x mod P(x)= x^3+1</a:t>
                      </a:r>
                      <a:endParaRPr lang="ro-RO"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5"/>
                  </a:ext>
                </a:extLst>
              </a:tr>
              <a:tr h="235148">
                <a:tc>
                  <a:txBody>
                    <a:bodyPr/>
                    <a:lstStyle/>
                    <a:p>
                      <a:pPr algn="l" fontAlgn="b"/>
                      <a:r>
                        <a:rPr lang="en-US" altLang="zh-CN" sz="1400" u="none" strike="noStrike">
                          <a:effectLst/>
                        </a:rPr>
                        <a:t>x^14</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fi-FI" sz="1400" u="none" strike="noStrike" dirty="0">
                          <a:effectLst/>
                        </a:rPr>
                        <a:t>x^3+1</a:t>
                      </a:r>
                      <a:endParaRPr lang="fi-FI"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1001</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9</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sz="1400" u="none" strike="noStrike">
                          <a:effectLst/>
                        </a:rPr>
                        <a:t>x^13*x=(x^3+x^2+1)*x = x^4+x^3+x mod P(x) = x^3+1</a:t>
                      </a:r>
                      <a:endParaRPr lang="en-US" sz="1400" b="0" i="0" u="none" strike="noStrike">
                        <a:solidFill>
                          <a:srgbClr val="4F4F4F"/>
                        </a:solidFill>
                        <a:effectLst/>
                        <a:latin typeface="Tahoma" charset="0"/>
                      </a:endParaRPr>
                    </a:p>
                  </a:txBody>
                  <a:tcPr marL="12700" marR="12700" marT="12700" marB="0" anchor="b"/>
                </a:tc>
                <a:extLst>
                  <a:ext uri="{0D108BD9-81ED-4DB2-BD59-A6C34878D82A}">
                    <a16:rowId xmlns:a16="http://schemas.microsoft.com/office/drawing/2014/main" val="10016"/>
                  </a:ext>
                </a:extLst>
              </a:tr>
              <a:tr h="235148">
                <a:tc>
                  <a:txBody>
                    <a:bodyPr/>
                    <a:lstStyle/>
                    <a:p>
                      <a:pPr algn="l" fontAlgn="b"/>
                      <a:r>
                        <a:rPr lang="en-US" altLang="zh-CN" sz="1400" u="none" strike="noStrike">
                          <a:effectLst/>
                        </a:rPr>
                        <a:t>x^15</a:t>
                      </a:r>
                      <a:endParaRPr lang="en-US" altLang="zh-CN" sz="1400" b="0" i="0" u="none" strike="noStrike">
                        <a:solidFill>
                          <a:srgbClr val="4F4F4F"/>
                        </a:solidFill>
                        <a:effectLst/>
                        <a:latin typeface="Tahoma" charset="0"/>
                      </a:endParaRPr>
                    </a:p>
                  </a:txBody>
                  <a:tcPr marL="12700" marR="12700" marT="12700" marB="0" anchor="b"/>
                </a:tc>
                <a:tc>
                  <a:txBody>
                    <a:bodyPr/>
                    <a:lstStyle/>
                    <a:p>
                      <a:pPr algn="l" fontAlgn="b"/>
                      <a:r>
                        <a:rPr lang="en-US" altLang="zh-CN" sz="1400" u="none" strike="noStrike" dirty="0">
                          <a:effectLst/>
                        </a:rPr>
                        <a:t>1</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ctr" fontAlgn="b"/>
                      <a:r>
                        <a:rPr lang="is-IS" sz="1400" u="none" strike="noStrike">
                          <a:effectLst/>
                        </a:rPr>
                        <a:t>0001</a:t>
                      </a:r>
                      <a:endParaRPr lang="is-IS" sz="1400" b="0" i="0" u="none" strike="noStrike">
                        <a:solidFill>
                          <a:srgbClr val="4F4F4F"/>
                        </a:solidFill>
                        <a:effectLst/>
                        <a:latin typeface="Tahoma" charset="0"/>
                      </a:endParaRPr>
                    </a:p>
                  </a:txBody>
                  <a:tcPr marL="12700" marR="12700" marT="12700" marB="0" anchor="b"/>
                </a:tc>
                <a:tc>
                  <a:txBody>
                    <a:bodyPr/>
                    <a:lstStyle/>
                    <a:p>
                      <a:pPr algn="ctr" fontAlgn="b"/>
                      <a:r>
                        <a:rPr lang="en-US" altLang="zh-CN" sz="1400" u="none" strike="noStrike" dirty="0">
                          <a:effectLst/>
                        </a:rPr>
                        <a:t>1</a:t>
                      </a:r>
                      <a:endParaRPr lang="en-US" altLang="zh-CN" sz="1400" b="0" i="0" u="none" strike="noStrike" dirty="0">
                        <a:solidFill>
                          <a:srgbClr val="4F4F4F"/>
                        </a:solidFill>
                        <a:effectLst/>
                        <a:latin typeface="Tahoma" charset="0"/>
                      </a:endParaRPr>
                    </a:p>
                  </a:txBody>
                  <a:tcPr marL="12700" marR="12700" marT="12700" marB="0" anchor="b"/>
                </a:tc>
                <a:tc>
                  <a:txBody>
                    <a:bodyPr/>
                    <a:lstStyle/>
                    <a:p>
                      <a:pPr algn="l" fontAlgn="b"/>
                      <a:r>
                        <a:rPr lang="en-US" sz="1400" u="none" strike="noStrike" dirty="0">
                          <a:effectLst/>
                        </a:rPr>
                        <a:t>x^14*x = (x^3+1)*x = x^4+x mod P(x) = 1</a:t>
                      </a:r>
                      <a:endParaRPr lang="en-US" sz="1400" b="0" i="0" u="none" strike="noStrike" dirty="0">
                        <a:solidFill>
                          <a:srgbClr val="4F4F4F"/>
                        </a:solidFill>
                        <a:effectLst/>
                        <a:latin typeface="Tahoma" charset="0"/>
                      </a:endParaRPr>
                    </a:p>
                  </a:txBody>
                  <a:tcPr marL="12700" marR="12700" marT="12700" marB="0" anchor="b"/>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113511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838200" y="1292340"/>
            <a:ext cx="10661542" cy="604755"/>
          </a:xfrm>
        </p:spPr>
        <p:txBody>
          <a:bodyPr>
            <a:noAutofit/>
          </a:bodyPr>
          <a:lstStyle/>
          <a:p>
            <a:pPr>
              <a:lnSpc>
                <a:spcPct val="150000"/>
              </a:lnSpc>
            </a:pPr>
            <a:r>
              <a:rPr lang="en-US" altLang="zh-CN" sz="2400" dirty="0"/>
              <a:t>GF(2</a:t>
            </a:r>
            <a:r>
              <a:rPr lang="en-US" altLang="zh-CN" sz="2400" baseline="30000" dirty="0"/>
              <a:t>4</a:t>
            </a:r>
            <a:r>
              <a:rPr lang="en-US" altLang="zh-CN" sz="2400" dirty="0"/>
              <a:t>)</a:t>
            </a:r>
            <a:r>
              <a:rPr kumimoji="1" lang="zh-CN" altLang="en-US" sz="2400" dirty="0"/>
              <a:t>的乘法表：</a:t>
            </a:r>
          </a:p>
          <a:p>
            <a:pPr lvl="1"/>
            <a:endParaRPr lang="zh-CN" altLang="en-US" sz="1800" b="0" dirty="0">
              <a:solidFill>
                <a:srgbClr val="121212"/>
              </a:solidFill>
              <a:latin typeface="Microsoft YaHei" charset="0"/>
              <a:ea typeface="Microsoft YaHei" charset="0"/>
              <a:cs typeface="Microsoft YaHei" charset="0"/>
            </a:endParaRPr>
          </a:p>
          <a:p>
            <a:pPr marL="457200" lvl="1" indent="0">
              <a:lnSpc>
                <a:spcPct val="150000"/>
              </a:lnSpc>
              <a:buNone/>
            </a:pPr>
            <a:endParaRPr kumimoji="1" lang="en-US" altLang="zh-CN" sz="18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aphicFrame>
        <p:nvGraphicFramePr>
          <p:cNvPr id="8" name="表格 7"/>
          <p:cNvGraphicFramePr>
            <a:graphicFrameLocks noGrp="1"/>
          </p:cNvGraphicFramePr>
          <p:nvPr>
            <p:extLst>
              <p:ext uri="{D42A27DB-BD31-4B8C-83A1-F6EECF244321}">
                <p14:modId xmlns:p14="http://schemas.microsoft.com/office/powerpoint/2010/main" val="1520254952"/>
              </p:ext>
            </p:extLst>
          </p:nvPr>
        </p:nvGraphicFramePr>
        <p:xfrm>
          <a:off x="3006259" y="1945223"/>
          <a:ext cx="6077568" cy="4514016"/>
        </p:xfrm>
        <a:graphic>
          <a:graphicData uri="http://schemas.openxmlformats.org/drawingml/2006/table">
            <a:tbl>
              <a:tblPr firstRow="1" bandRow="1">
                <a:tableStyleId>{5940675A-B579-460E-94D1-54222C63F5DA}</a:tableStyleId>
              </a:tblPr>
              <a:tblGrid>
                <a:gridCol w="379848">
                  <a:extLst>
                    <a:ext uri="{9D8B030D-6E8A-4147-A177-3AD203B41FA5}">
                      <a16:colId xmlns:a16="http://schemas.microsoft.com/office/drawing/2014/main" val="20000"/>
                    </a:ext>
                  </a:extLst>
                </a:gridCol>
                <a:gridCol w="379848">
                  <a:extLst>
                    <a:ext uri="{9D8B030D-6E8A-4147-A177-3AD203B41FA5}">
                      <a16:colId xmlns:a16="http://schemas.microsoft.com/office/drawing/2014/main" val="20001"/>
                    </a:ext>
                  </a:extLst>
                </a:gridCol>
                <a:gridCol w="379848">
                  <a:extLst>
                    <a:ext uri="{9D8B030D-6E8A-4147-A177-3AD203B41FA5}">
                      <a16:colId xmlns:a16="http://schemas.microsoft.com/office/drawing/2014/main" val="20002"/>
                    </a:ext>
                  </a:extLst>
                </a:gridCol>
                <a:gridCol w="379848">
                  <a:extLst>
                    <a:ext uri="{9D8B030D-6E8A-4147-A177-3AD203B41FA5}">
                      <a16:colId xmlns:a16="http://schemas.microsoft.com/office/drawing/2014/main" val="20003"/>
                    </a:ext>
                  </a:extLst>
                </a:gridCol>
                <a:gridCol w="379848">
                  <a:extLst>
                    <a:ext uri="{9D8B030D-6E8A-4147-A177-3AD203B41FA5}">
                      <a16:colId xmlns:a16="http://schemas.microsoft.com/office/drawing/2014/main" val="20004"/>
                    </a:ext>
                  </a:extLst>
                </a:gridCol>
                <a:gridCol w="379848">
                  <a:extLst>
                    <a:ext uri="{9D8B030D-6E8A-4147-A177-3AD203B41FA5}">
                      <a16:colId xmlns:a16="http://schemas.microsoft.com/office/drawing/2014/main" val="20005"/>
                    </a:ext>
                  </a:extLst>
                </a:gridCol>
                <a:gridCol w="379848">
                  <a:extLst>
                    <a:ext uri="{9D8B030D-6E8A-4147-A177-3AD203B41FA5}">
                      <a16:colId xmlns:a16="http://schemas.microsoft.com/office/drawing/2014/main" val="20006"/>
                    </a:ext>
                  </a:extLst>
                </a:gridCol>
                <a:gridCol w="379848">
                  <a:extLst>
                    <a:ext uri="{9D8B030D-6E8A-4147-A177-3AD203B41FA5}">
                      <a16:colId xmlns:a16="http://schemas.microsoft.com/office/drawing/2014/main" val="20007"/>
                    </a:ext>
                  </a:extLst>
                </a:gridCol>
                <a:gridCol w="379848">
                  <a:extLst>
                    <a:ext uri="{9D8B030D-6E8A-4147-A177-3AD203B41FA5}">
                      <a16:colId xmlns:a16="http://schemas.microsoft.com/office/drawing/2014/main" val="20008"/>
                    </a:ext>
                  </a:extLst>
                </a:gridCol>
                <a:gridCol w="379848">
                  <a:extLst>
                    <a:ext uri="{9D8B030D-6E8A-4147-A177-3AD203B41FA5}">
                      <a16:colId xmlns:a16="http://schemas.microsoft.com/office/drawing/2014/main" val="20009"/>
                    </a:ext>
                  </a:extLst>
                </a:gridCol>
                <a:gridCol w="379848">
                  <a:extLst>
                    <a:ext uri="{9D8B030D-6E8A-4147-A177-3AD203B41FA5}">
                      <a16:colId xmlns:a16="http://schemas.microsoft.com/office/drawing/2014/main" val="20010"/>
                    </a:ext>
                  </a:extLst>
                </a:gridCol>
                <a:gridCol w="379848">
                  <a:extLst>
                    <a:ext uri="{9D8B030D-6E8A-4147-A177-3AD203B41FA5}">
                      <a16:colId xmlns:a16="http://schemas.microsoft.com/office/drawing/2014/main" val="20011"/>
                    </a:ext>
                  </a:extLst>
                </a:gridCol>
                <a:gridCol w="379848">
                  <a:extLst>
                    <a:ext uri="{9D8B030D-6E8A-4147-A177-3AD203B41FA5}">
                      <a16:colId xmlns:a16="http://schemas.microsoft.com/office/drawing/2014/main" val="20012"/>
                    </a:ext>
                  </a:extLst>
                </a:gridCol>
                <a:gridCol w="379848">
                  <a:extLst>
                    <a:ext uri="{9D8B030D-6E8A-4147-A177-3AD203B41FA5}">
                      <a16:colId xmlns:a16="http://schemas.microsoft.com/office/drawing/2014/main" val="20013"/>
                    </a:ext>
                  </a:extLst>
                </a:gridCol>
                <a:gridCol w="379848">
                  <a:extLst>
                    <a:ext uri="{9D8B030D-6E8A-4147-A177-3AD203B41FA5}">
                      <a16:colId xmlns:a16="http://schemas.microsoft.com/office/drawing/2014/main" val="20014"/>
                    </a:ext>
                  </a:extLst>
                </a:gridCol>
                <a:gridCol w="379848">
                  <a:extLst>
                    <a:ext uri="{9D8B030D-6E8A-4147-A177-3AD203B41FA5}">
                      <a16:colId xmlns:a16="http://schemas.microsoft.com/office/drawing/2014/main" val="20015"/>
                    </a:ext>
                  </a:extLst>
                </a:gridCol>
              </a:tblGrid>
              <a:tr h="282126">
                <a:tc>
                  <a:txBody>
                    <a:bodyPr/>
                    <a:lstStyle/>
                    <a:p>
                      <a:r>
                        <a:rPr lang="zh-CN" altLang="en-US" sz="1200" dirty="0"/>
                        <a:t>*</a:t>
                      </a:r>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extLst>
                  <a:ext uri="{0D108BD9-81ED-4DB2-BD59-A6C34878D82A}">
                    <a16:rowId xmlns:a16="http://schemas.microsoft.com/office/drawing/2014/main" val="10000"/>
                  </a:ext>
                </a:extLst>
              </a:tr>
              <a:tr h="282126">
                <a:tc>
                  <a:txBody>
                    <a:bodyPr/>
                    <a:lstStyle/>
                    <a:p>
                      <a:r>
                        <a:rPr lang="en-US" altLang="zh-CN" sz="1200" dirty="0"/>
                        <a:t>1</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extLst>
                  <a:ext uri="{0D108BD9-81ED-4DB2-BD59-A6C34878D82A}">
                    <a16:rowId xmlns:a16="http://schemas.microsoft.com/office/drawing/2014/main" val="10001"/>
                  </a:ext>
                </a:extLst>
              </a:tr>
              <a:tr h="282126">
                <a:tc>
                  <a:txBody>
                    <a:bodyPr/>
                    <a:lstStyle/>
                    <a:p>
                      <a:r>
                        <a:rPr lang="en-US" altLang="zh-CN" sz="1200" dirty="0"/>
                        <a:t>2</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13</a:t>
                      </a:r>
                      <a:endParaRPr lang="zh-CN" altLang="en-US" sz="1200" dirty="0"/>
                    </a:p>
                  </a:txBody>
                  <a:tcPr/>
                </a:tc>
                <a:extLst>
                  <a:ext uri="{0D108BD9-81ED-4DB2-BD59-A6C34878D82A}">
                    <a16:rowId xmlns:a16="http://schemas.microsoft.com/office/drawing/2014/main" val="10002"/>
                  </a:ext>
                </a:extLst>
              </a:tr>
              <a:tr h="282126">
                <a:tc>
                  <a:txBody>
                    <a:bodyPr/>
                    <a:lstStyle/>
                    <a:p>
                      <a:r>
                        <a:rPr lang="en-US" altLang="zh-CN" sz="1200" dirty="0"/>
                        <a:t>3</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2</a:t>
                      </a:r>
                      <a:endParaRPr lang="zh-CN" altLang="en-US" sz="1200" dirty="0"/>
                    </a:p>
                  </a:txBody>
                  <a:tcPr/>
                </a:tc>
                <a:extLst>
                  <a:ext uri="{0D108BD9-81ED-4DB2-BD59-A6C34878D82A}">
                    <a16:rowId xmlns:a16="http://schemas.microsoft.com/office/drawing/2014/main" val="10003"/>
                  </a:ext>
                </a:extLst>
              </a:tr>
              <a:tr h="282126">
                <a:tc>
                  <a:txBody>
                    <a:bodyPr/>
                    <a:lstStyle/>
                    <a:p>
                      <a:r>
                        <a:rPr lang="en-US" altLang="zh-CN" sz="1200" dirty="0"/>
                        <a:t>4</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9</a:t>
                      </a:r>
                      <a:endParaRPr lang="zh-CN" altLang="en-US" sz="1200" dirty="0"/>
                    </a:p>
                  </a:txBody>
                  <a:tcPr/>
                </a:tc>
                <a:extLst>
                  <a:ext uri="{0D108BD9-81ED-4DB2-BD59-A6C34878D82A}">
                    <a16:rowId xmlns:a16="http://schemas.microsoft.com/office/drawing/2014/main" val="10004"/>
                  </a:ext>
                </a:extLst>
              </a:tr>
              <a:tr h="282126">
                <a:tc>
                  <a:txBody>
                    <a:bodyPr/>
                    <a:lstStyle/>
                    <a:p>
                      <a:r>
                        <a:rPr lang="en-US" altLang="zh-CN" sz="1200" dirty="0"/>
                        <a:t>5</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6</a:t>
                      </a:r>
                      <a:endParaRPr lang="zh-CN" altLang="en-US" sz="1200" dirty="0"/>
                    </a:p>
                  </a:txBody>
                  <a:tcPr/>
                </a:tc>
                <a:extLst>
                  <a:ext uri="{0D108BD9-81ED-4DB2-BD59-A6C34878D82A}">
                    <a16:rowId xmlns:a16="http://schemas.microsoft.com/office/drawing/2014/main" val="10005"/>
                  </a:ext>
                </a:extLst>
              </a:tr>
              <a:tr h="282126">
                <a:tc>
                  <a:txBody>
                    <a:bodyPr/>
                    <a:lstStyle/>
                    <a:p>
                      <a:r>
                        <a:rPr lang="en-US" altLang="zh-CN" sz="1200" dirty="0"/>
                        <a:t>6</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4</a:t>
                      </a:r>
                      <a:endParaRPr lang="zh-CN" altLang="en-US" sz="1200" dirty="0"/>
                    </a:p>
                  </a:txBody>
                  <a:tcPr/>
                </a:tc>
                <a:extLst>
                  <a:ext uri="{0D108BD9-81ED-4DB2-BD59-A6C34878D82A}">
                    <a16:rowId xmlns:a16="http://schemas.microsoft.com/office/drawing/2014/main" val="10006"/>
                  </a:ext>
                </a:extLst>
              </a:tr>
              <a:tr h="282126">
                <a:tc>
                  <a:txBody>
                    <a:bodyPr/>
                    <a:lstStyle/>
                    <a:p>
                      <a:r>
                        <a:rPr lang="en-US" altLang="zh-CN" sz="1200" dirty="0"/>
                        <a:t>7</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11</a:t>
                      </a:r>
                      <a:endParaRPr lang="zh-CN" altLang="en-US" sz="1200" dirty="0"/>
                    </a:p>
                  </a:txBody>
                  <a:tcPr/>
                </a:tc>
                <a:extLst>
                  <a:ext uri="{0D108BD9-81ED-4DB2-BD59-A6C34878D82A}">
                    <a16:rowId xmlns:a16="http://schemas.microsoft.com/office/drawing/2014/main" val="10007"/>
                  </a:ext>
                </a:extLst>
              </a:tr>
              <a:tr h="282126">
                <a:tc>
                  <a:txBody>
                    <a:bodyPr/>
                    <a:lstStyle/>
                    <a:p>
                      <a:r>
                        <a:rPr lang="en-US" altLang="zh-CN" sz="1200" dirty="0"/>
                        <a:t>8</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extLst>
                  <a:ext uri="{0D108BD9-81ED-4DB2-BD59-A6C34878D82A}">
                    <a16:rowId xmlns:a16="http://schemas.microsoft.com/office/drawing/2014/main" val="10008"/>
                  </a:ext>
                </a:extLst>
              </a:tr>
              <a:tr h="282126">
                <a:tc>
                  <a:txBody>
                    <a:bodyPr/>
                    <a:lstStyle/>
                    <a:p>
                      <a:r>
                        <a:rPr lang="en-US" altLang="zh-CN" sz="1200" dirty="0"/>
                        <a:t>9</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14</a:t>
                      </a:r>
                      <a:endParaRPr lang="zh-CN" altLang="en-US" sz="1200" dirty="0"/>
                    </a:p>
                  </a:txBody>
                  <a:tcPr/>
                </a:tc>
                <a:extLst>
                  <a:ext uri="{0D108BD9-81ED-4DB2-BD59-A6C34878D82A}">
                    <a16:rowId xmlns:a16="http://schemas.microsoft.com/office/drawing/2014/main" val="10009"/>
                  </a:ext>
                </a:extLst>
              </a:tr>
              <a:tr h="282126">
                <a:tc>
                  <a:txBody>
                    <a:bodyPr/>
                    <a:lstStyle/>
                    <a:p>
                      <a:r>
                        <a:rPr lang="en-US" altLang="zh-CN" sz="1200" dirty="0"/>
                        <a:t>10</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12</a:t>
                      </a:r>
                      <a:endParaRPr lang="zh-CN" altLang="en-US" sz="1200" dirty="0"/>
                    </a:p>
                  </a:txBody>
                  <a:tcPr/>
                </a:tc>
                <a:extLst>
                  <a:ext uri="{0D108BD9-81ED-4DB2-BD59-A6C34878D82A}">
                    <a16:rowId xmlns:a16="http://schemas.microsoft.com/office/drawing/2014/main" val="10010"/>
                  </a:ext>
                </a:extLst>
              </a:tr>
              <a:tr h="282126">
                <a:tc>
                  <a:txBody>
                    <a:bodyPr/>
                    <a:lstStyle/>
                    <a:p>
                      <a:r>
                        <a:rPr lang="en-US" altLang="zh-CN" sz="1200" dirty="0"/>
                        <a:t>11</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3</a:t>
                      </a:r>
                      <a:endParaRPr lang="zh-CN" altLang="en-US" sz="1200" dirty="0"/>
                    </a:p>
                  </a:txBody>
                  <a:tcPr/>
                </a:tc>
                <a:extLst>
                  <a:ext uri="{0D108BD9-81ED-4DB2-BD59-A6C34878D82A}">
                    <a16:rowId xmlns:a16="http://schemas.microsoft.com/office/drawing/2014/main" val="10011"/>
                  </a:ext>
                </a:extLst>
              </a:tr>
              <a:tr h="282126">
                <a:tc>
                  <a:txBody>
                    <a:bodyPr/>
                    <a:lstStyle/>
                    <a:p>
                      <a:r>
                        <a:rPr lang="en-US" altLang="zh-CN" sz="1200" dirty="0"/>
                        <a:t>12</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8</a:t>
                      </a:r>
                      <a:endParaRPr lang="zh-CN" altLang="en-US" sz="1200" dirty="0"/>
                    </a:p>
                  </a:txBody>
                  <a:tcPr/>
                </a:tc>
                <a:extLst>
                  <a:ext uri="{0D108BD9-81ED-4DB2-BD59-A6C34878D82A}">
                    <a16:rowId xmlns:a16="http://schemas.microsoft.com/office/drawing/2014/main" val="10012"/>
                  </a:ext>
                </a:extLst>
              </a:tr>
              <a:tr h="282126">
                <a:tc>
                  <a:txBody>
                    <a:bodyPr/>
                    <a:lstStyle/>
                    <a:p>
                      <a:r>
                        <a:rPr lang="en-US" altLang="zh-CN" sz="1200" dirty="0"/>
                        <a:t>13</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7</a:t>
                      </a:r>
                      <a:endParaRPr lang="zh-CN" altLang="en-US" sz="1200" dirty="0"/>
                    </a:p>
                  </a:txBody>
                  <a:tcPr/>
                </a:tc>
                <a:extLst>
                  <a:ext uri="{0D108BD9-81ED-4DB2-BD59-A6C34878D82A}">
                    <a16:rowId xmlns:a16="http://schemas.microsoft.com/office/drawing/2014/main" val="10013"/>
                  </a:ext>
                </a:extLst>
              </a:tr>
              <a:tr h="282126">
                <a:tc>
                  <a:txBody>
                    <a:bodyPr/>
                    <a:lstStyle/>
                    <a:p>
                      <a:r>
                        <a:rPr lang="en-US" altLang="zh-CN" sz="1200" dirty="0"/>
                        <a:t>14</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10</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5</a:t>
                      </a:r>
                      <a:endParaRPr lang="zh-CN" altLang="en-US" sz="1200" dirty="0"/>
                    </a:p>
                  </a:txBody>
                  <a:tcPr/>
                </a:tc>
                <a:extLst>
                  <a:ext uri="{0D108BD9-81ED-4DB2-BD59-A6C34878D82A}">
                    <a16:rowId xmlns:a16="http://schemas.microsoft.com/office/drawing/2014/main" val="10014"/>
                  </a:ext>
                </a:extLst>
              </a:tr>
              <a:tr h="282126">
                <a:tc>
                  <a:txBody>
                    <a:bodyPr/>
                    <a:lstStyle/>
                    <a:p>
                      <a:r>
                        <a:rPr lang="en-US" altLang="zh-CN" sz="1200" dirty="0"/>
                        <a:t>15</a:t>
                      </a:r>
                      <a:endParaRPr lang="zh-CN" altLang="en-US" sz="1200" dirty="0"/>
                    </a:p>
                  </a:txBody>
                  <a:tcPr/>
                </a:tc>
                <a:tc>
                  <a:txBody>
                    <a:bodyPr/>
                    <a:lstStyle/>
                    <a:p>
                      <a:r>
                        <a:rPr lang="en-US" altLang="zh-CN" sz="1200" dirty="0"/>
                        <a:t>15</a:t>
                      </a:r>
                      <a:endParaRPr lang="zh-CN" altLang="en-US" sz="1200" dirty="0"/>
                    </a:p>
                  </a:txBody>
                  <a:tcPr/>
                </a:tc>
                <a:tc>
                  <a:txBody>
                    <a:bodyPr/>
                    <a:lstStyle/>
                    <a:p>
                      <a:r>
                        <a:rPr lang="en-US" altLang="zh-CN" sz="1200" dirty="0"/>
                        <a:t>13</a:t>
                      </a:r>
                      <a:endParaRPr lang="zh-CN" altLang="en-US" sz="1200" dirty="0"/>
                    </a:p>
                  </a:txBody>
                  <a:tcPr/>
                </a:tc>
                <a:tc>
                  <a:txBody>
                    <a:bodyPr/>
                    <a:lstStyle/>
                    <a:p>
                      <a:r>
                        <a:rPr lang="en-US" altLang="zh-CN" sz="1200" dirty="0"/>
                        <a:t>2</a:t>
                      </a:r>
                      <a:endParaRPr lang="zh-CN" altLang="en-US" sz="1200" dirty="0"/>
                    </a:p>
                  </a:txBody>
                  <a:tcPr/>
                </a:tc>
                <a:tc>
                  <a:txBody>
                    <a:bodyPr/>
                    <a:lstStyle/>
                    <a:p>
                      <a:r>
                        <a:rPr lang="en-US" altLang="zh-CN" sz="1200" dirty="0"/>
                        <a:t>9</a:t>
                      </a:r>
                      <a:endParaRPr lang="zh-CN" altLang="en-US" sz="1200" dirty="0"/>
                    </a:p>
                  </a:txBody>
                  <a:tcPr/>
                </a:tc>
                <a:tc>
                  <a:txBody>
                    <a:bodyPr/>
                    <a:lstStyle/>
                    <a:p>
                      <a:r>
                        <a:rPr lang="en-US" altLang="zh-CN" sz="1200" dirty="0"/>
                        <a:t>6</a:t>
                      </a:r>
                      <a:endParaRPr lang="zh-CN" altLang="en-US" sz="1200" dirty="0"/>
                    </a:p>
                  </a:txBody>
                  <a:tcPr/>
                </a:tc>
                <a:tc>
                  <a:txBody>
                    <a:bodyPr/>
                    <a:lstStyle/>
                    <a:p>
                      <a:r>
                        <a:rPr lang="en-US" altLang="zh-CN" sz="1200" dirty="0"/>
                        <a:t>4</a:t>
                      </a:r>
                      <a:endParaRPr lang="zh-CN" altLang="en-US" sz="1200" dirty="0"/>
                    </a:p>
                  </a:txBody>
                  <a:tcPr/>
                </a:tc>
                <a:tc>
                  <a:txBody>
                    <a:bodyPr/>
                    <a:lstStyle/>
                    <a:p>
                      <a:r>
                        <a:rPr lang="en-US" altLang="zh-CN" sz="1200" dirty="0"/>
                        <a:t>11</a:t>
                      </a:r>
                      <a:endParaRPr lang="zh-CN" altLang="en-US" sz="1200" dirty="0"/>
                    </a:p>
                  </a:txBody>
                  <a:tcPr/>
                </a:tc>
                <a:tc>
                  <a:txBody>
                    <a:bodyPr/>
                    <a:lstStyle/>
                    <a:p>
                      <a:r>
                        <a:rPr lang="en-US" altLang="zh-CN" sz="1200" dirty="0"/>
                        <a:t>1</a:t>
                      </a:r>
                      <a:endParaRPr lang="zh-CN" altLang="en-US" sz="1200" dirty="0"/>
                    </a:p>
                  </a:txBody>
                  <a:tcPr/>
                </a:tc>
                <a:tc>
                  <a:txBody>
                    <a:bodyPr/>
                    <a:lstStyle/>
                    <a:p>
                      <a:r>
                        <a:rPr lang="en-US" altLang="zh-CN" sz="1200" dirty="0"/>
                        <a:t>14</a:t>
                      </a:r>
                      <a:endParaRPr lang="zh-CN" altLang="en-US" sz="1200" dirty="0"/>
                    </a:p>
                  </a:txBody>
                  <a:tcPr/>
                </a:tc>
                <a:tc>
                  <a:txBody>
                    <a:bodyPr/>
                    <a:lstStyle/>
                    <a:p>
                      <a:r>
                        <a:rPr lang="en-US" altLang="zh-CN" sz="1200" dirty="0"/>
                        <a:t>12</a:t>
                      </a:r>
                      <a:endParaRPr lang="zh-CN" altLang="en-US" sz="1200" dirty="0"/>
                    </a:p>
                  </a:txBody>
                  <a:tcPr/>
                </a:tc>
                <a:tc>
                  <a:txBody>
                    <a:bodyPr/>
                    <a:lstStyle/>
                    <a:p>
                      <a:r>
                        <a:rPr lang="en-US" altLang="zh-CN" sz="1200" dirty="0"/>
                        <a:t>3</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5</a:t>
                      </a:r>
                      <a:endParaRPr lang="zh-CN" altLang="en-US" sz="1200" dirty="0"/>
                    </a:p>
                  </a:txBody>
                  <a:tcPr/>
                </a:tc>
                <a:tc>
                  <a:txBody>
                    <a:bodyPr/>
                    <a:lstStyle/>
                    <a:p>
                      <a:r>
                        <a:rPr lang="en-US" altLang="zh-CN" sz="1200" dirty="0"/>
                        <a:t>10</a:t>
                      </a:r>
                      <a:endParaRPr lang="zh-CN" altLang="en-US" sz="1200" dirty="0"/>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753070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775" y="2090944"/>
            <a:ext cx="6332149" cy="4265406"/>
          </a:xfrm>
          <a:prstGeom prst="rect">
            <a:avLst/>
          </a:prstGeom>
        </p:spPr>
      </p:pic>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4627" y="1244212"/>
                <a:ext cx="5591373" cy="5248662"/>
              </a:xfrm>
            </p:spPr>
            <p:txBody>
              <a:bodyPr>
                <a:noAutofit/>
              </a:bodyPr>
              <a:lstStyle/>
              <a:p>
                <a:pPr>
                  <a:lnSpc>
                    <a:spcPct val="150000"/>
                  </a:lnSpc>
                </a:pPr>
                <a:r>
                  <a:rPr lang="zh-CN" altLang="en-US" sz="2200" dirty="0">
                    <a:latin typeface="Microsoft YaHei" charset="0"/>
                    <a:ea typeface="Microsoft YaHei" charset="0"/>
                    <a:cs typeface="Microsoft YaHei" charset="0"/>
                  </a:rPr>
                  <a:t>第</a:t>
                </a:r>
                <a:r>
                  <a:rPr lang="en-US" altLang="zh-CN" sz="2200" dirty="0">
                    <a:latin typeface="Microsoft YaHei" charset="0"/>
                    <a:ea typeface="Microsoft YaHei" charset="0"/>
                    <a:cs typeface="Microsoft YaHei" charset="0"/>
                  </a:rPr>
                  <a:t>2</a:t>
                </a:r>
                <a:r>
                  <a:rPr lang="zh-CN" altLang="en-US" sz="2200" dirty="0">
                    <a:latin typeface="Microsoft YaHei" charset="0"/>
                    <a:ea typeface="Microsoft YaHei" charset="0"/>
                    <a:cs typeface="Microsoft YaHei" charset="0"/>
                  </a:rPr>
                  <a:t>步：定位错误的位置和值</a:t>
                </a:r>
              </a:p>
              <a:p>
                <a:pPr lvl="1">
                  <a:lnSpc>
                    <a:spcPts val="2600"/>
                  </a:lnSpc>
                </a:pPr>
                <a:r>
                  <a:rPr lang="zh-CN" altLang="en-US" sz="1800" dirty="0">
                    <a:latin typeface="Microsoft YaHei" charset="0"/>
                    <a:ea typeface="Microsoft YaHei" charset="0"/>
                    <a:cs typeface="Microsoft YaHei" charset="0"/>
                  </a:rPr>
                  <a:t>如果传输过程中有错，则接收数据就是原始数据叠加上错误数据，即</a:t>
                </a:r>
              </a:p>
              <a:p>
                <a:pPr marL="457200" lvl="1" indent="0">
                  <a:lnSpc>
                    <a:spcPts val="2800"/>
                  </a:lnSpc>
                  <a:buNone/>
                </a:pPr>
                <a:r>
                  <a:rPr kumimoji="1" lang="en-US" altLang="zh-CN" sz="1800" b="1" dirty="0"/>
                  <a:t>    </a:t>
                </a:r>
                <a14:m>
                  <m:oMath xmlns:m="http://schemas.openxmlformats.org/officeDocument/2006/math">
                    <m:r>
                      <a:rPr kumimoji="1" lang="en-US" altLang="zh-CN" sz="1600" b="1" i="1">
                        <a:latin typeface="Cambria Math" panose="02040503050406030204" pitchFamily="18" charset="0"/>
                      </a:rPr>
                      <m:t>𝑹</m:t>
                    </m:r>
                    <m:d>
                      <m:dPr>
                        <m:ctrlPr>
                          <a:rPr kumimoji="1" lang="en-US" altLang="zh-CN" sz="1600" b="1" i="1">
                            <a:latin typeface="Cambria Math" panose="02040503050406030204" pitchFamily="18" charset="0"/>
                          </a:rPr>
                        </m:ctrlPr>
                      </m:dPr>
                      <m:e>
                        <m:sSup>
                          <m:sSupPr>
                            <m:ctrlPr>
                              <a:rPr kumimoji="1" lang="en-US" altLang="zh-CN" sz="1600" b="1" i="1">
                                <a:latin typeface="Cambria Math" panose="02040503050406030204" pitchFamily="18" charset="0"/>
                              </a:rPr>
                            </m:ctrlPr>
                          </m:sSupPr>
                          <m:e>
                            <m:r>
                              <a:rPr kumimoji="1" lang="zh-CN" altLang="en-US" sz="1600" b="1" i="1">
                                <a:latin typeface="Cambria Math" panose="02040503050406030204" pitchFamily="18" charset="0"/>
                              </a:rPr>
                              <m:t>𝜶</m:t>
                            </m:r>
                          </m:e>
                          <m:sup>
                            <m:r>
                              <a:rPr kumimoji="1" lang="en-US" altLang="zh-CN" sz="1600" b="1" i="1" smtClean="0">
                                <a:latin typeface="Cambria Math" panose="02040503050406030204" pitchFamily="18" charset="0"/>
                              </a:rPr>
                              <m:t>𝒊</m:t>
                            </m:r>
                          </m:sup>
                        </m:sSup>
                      </m:e>
                    </m:d>
                    <m:r>
                      <a:rPr kumimoji="1" lang="en-US" altLang="zh-CN" sz="1600" b="1" i="1">
                        <a:latin typeface="Cambria Math" panose="02040503050406030204" pitchFamily="18" charset="0"/>
                      </a:rPr>
                      <m:t>=</m:t>
                    </m:r>
                    <m:r>
                      <a:rPr kumimoji="1" lang="en-US" altLang="zh-CN" sz="1600" b="1" i="1">
                        <a:latin typeface="Cambria Math" panose="02040503050406030204" pitchFamily="18" charset="0"/>
                      </a:rPr>
                      <m:t>𝑪</m:t>
                    </m:r>
                    <m:d>
                      <m:dPr>
                        <m:ctrlPr>
                          <a:rPr kumimoji="1" lang="en-US" altLang="zh-CN" sz="1600" b="1" i="1">
                            <a:latin typeface="Cambria Math" panose="02040503050406030204" pitchFamily="18" charset="0"/>
                          </a:rPr>
                        </m:ctrlPr>
                      </m:dPr>
                      <m:e>
                        <m:sSup>
                          <m:sSupPr>
                            <m:ctrlPr>
                              <a:rPr kumimoji="1" lang="en-US" altLang="zh-CN" sz="1600" b="1" i="1">
                                <a:latin typeface="Cambria Math" panose="02040503050406030204" pitchFamily="18" charset="0"/>
                              </a:rPr>
                            </m:ctrlPr>
                          </m:sSupPr>
                          <m:e>
                            <m:r>
                              <a:rPr kumimoji="1" lang="zh-CN" altLang="en-US" sz="1600" b="1" i="1">
                                <a:latin typeface="Cambria Math" panose="02040503050406030204" pitchFamily="18" charset="0"/>
                              </a:rPr>
                              <m:t>𝜶</m:t>
                            </m:r>
                          </m:e>
                          <m:sup>
                            <m:r>
                              <a:rPr kumimoji="1" lang="en-US" altLang="zh-CN" sz="1600" b="1" i="1" smtClean="0">
                                <a:latin typeface="Cambria Math" panose="02040503050406030204" pitchFamily="18" charset="0"/>
                              </a:rPr>
                              <m:t>𝒊</m:t>
                            </m:r>
                          </m:sup>
                        </m:sSup>
                      </m:e>
                    </m:d>
                    <m:r>
                      <a:rPr kumimoji="1" lang="en-US" altLang="zh-CN" sz="1600" b="1" i="1">
                        <a:latin typeface="Cambria Math" panose="02040503050406030204" pitchFamily="18" charset="0"/>
                      </a:rPr>
                      <m:t>+</m:t>
                    </m:r>
                    <m:r>
                      <a:rPr kumimoji="1" lang="en-US" altLang="zh-CN" sz="1600" b="1" i="1">
                        <a:latin typeface="Cambria Math" panose="02040503050406030204" pitchFamily="18" charset="0"/>
                      </a:rPr>
                      <m:t>𝑬</m:t>
                    </m:r>
                    <m:d>
                      <m:dPr>
                        <m:ctrlPr>
                          <a:rPr kumimoji="1" lang="en-US" altLang="zh-CN" sz="1600" b="1" i="1">
                            <a:latin typeface="Cambria Math" panose="02040503050406030204" pitchFamily="18" charset="0"/>
                          </a:rPr>
                        </m:ctrlPr>
                      </m:dPr>
                      <m:e>
                        <m:sSup>
                          <m:sSupPr>
                            <m:ctrlPr>
                              <a:rPr kumimoji="1" lang="en-US" altLang="zh-CN" sz="1600" b="1" i="1" smtClean="0">
                                <a:latin typeface="Cambria Math" panose="02040503050406030204" pitchFamily="18" charset="0"/>
                              </a:rPr>
                            </m:ctrlPr>
                          </m:sSupPr>
                          <m:e>
                            <m:r>
                              <a:rPr kumimoji="1" lang="zh-CN" altLang="en-US" sz="1600" b="1" i="1">
                                <a:latin typeface="Cambria Math" panose="02040503050406030204" pitchFamily="18" charset="0"/>
                              </a:rPr>
                              <m:t>𝜶</m:t>
                            </m:r>
                          </m:e>
                          <m:sup>
                            <m:r>
                              <a:rPr kumimoji="1" lang="en-US" altLang="zh-CN" sz="1600" b="1" i="1" smtClean="0">
                                <a:latin typeface="Cambria Math" panose="02040503050406030204" pitchFamily="18" charset="0"/>
                              </a:rPr>
                              <m:t>𝒊</m:t>
                            </m:r>
                          </m:sup>
                        </m:sSup>
                      </m:e>
                    </m:d>
                    <m:r>
                      <a:rPr kumimoji="1" lang="en-US" altLang="zh-CN" sz="1600" b="1">
                        <a:latin typeface="Cambria Math" panose="02040503050406030204" pitchFamily="18" charset="0"/>
                      </a:rPr>
                      <m:t>=</m:t>
                    </m:r>
                    <m:r>
                      <a:rPr kumimoji="1" lang="en-US" altLang="zh-CN" sz="1600" b="1" i="1">
                        <a:latin typeface="Cambria Math" panose="02040503050406030204" pitchFamily="18" charset="0"/>
                      </a:rPr>
                      <m:t>𝟎</m:t>
                    </m:r>
                    <m:r>
                      <a:rPr kumimoji="1" lang="en-US" altLang="zh-CN" sz="1600" b="1">
                        <a:latin typeface="Cambria Math" panose="02040503050406030204" pitchFamily="18" charset="0"/>
                      </a:rPr>
                      <m:t>+</m:t>
                    </m:r>
                    <m:r>
                      <a:rPr kumimoji="1" lang="en-US" altLang="zh-CN" sz="1600" b="1" i="1">
                        <a:latin typeface="Cambria Math" panose="02040503050406030204" pitchFamily="18" charset="0"/>
                      </a:rPr>
                      <m:t>𝑬</m:t>
                    </m:r>
                    <m:d>
                      <m:dPr>
                        <m:ctrlPr>
                          <a:rPr kumimoji="1" lang="en-US" altLang="zh-CN" sz="1600" b="1" i="1">
                            <a:latin typeface="Cambria Math" panose="02040503050406030204" pitchFamily="18" charset="0"/>
                          </a:rPr>
                        </m:ctrlPr>
                      </m:dPr>
                      <m:e>
                        <m:sSup>
                          <m:sSupPr>
                            <m:ctrlPr>
                              <a:rPr kumimoji="1" lang="en-US" altLang="zh-CN" sz="1600" b="1" i="1">
                                <a:latin typeface="Cambria Math" panose="02040503050406030204" pitchFamily="18" charset="0"/>
                              </a:rPr>
                            </m:ctrlPr>
                          </m:sSupPr>
                          <m:e>
                            <m:r>
                              <a:rPr kumimoji="1" lang="zh-CN" altLang="en-US" sz="1600" b="1" i="1">
                                <a:latin typeface="Cambria Math" panose="02040503050406030204" pitchFamily="18" charset="0"/>
                              </a:rPr>
                              <m:t>𝜶</m:t>
                            </m:r>
                          </m:e>
                          <m:sup>
                            <m:r>
                              <a:rPr kumimoji="1" lang="en-US" altLang="zh-CN" sz="1600" b="1" i="1" smtClean="0">
                                <a:latin typeface="Cambria Math" panose="02040503050406030204" pitchFamily="18" charset="0"/>
                              </a:rPr>
                              <m:t>𝒊</m:t>
                            </m:r>
                          </m:sup>
                        </m:sSup>
                      </m:e>
                    </m:d>
                    <m:r>
                      <a:rPr kumimoji="1" lang="en-US" altLang="zh-CN" sz="1600" b="1" i="1">
                        <a:latin typeface="Cambria Math" panose="02040503050406030204" pitchFamily="18" charset="0"/>
                      </a:rPr>
                      <m:t>=</m:t>
                    </m:r>
                    <m:sSub>
                      <m:sSubPr>
                        <m:ctrlPr>
                          <a:rPr kumimoji="1" lang="en-US" altLang="zh-CN" sz="1600" b="1" i="1">
                            <a:latin typeface="Cambria Math" panose="02040503050406030204" pitchFamily="18" charset="0"/>
                          </a:rPr>
                        </m:ctrlPr>
                      </m:sSubPr>
                      <m:e>
                        <m:r>
                          <a:rPr kumimoji="1" lang="en-US" altLang="zh-CN" sz="1600" b="1" i="1">
                            <a:latin typeface="Cambria Math" panose="02040503050406030204" pitchFamily="18" charset="0"/>
                          </a:rPr>
                          <m:t>𝑺</m:t>
                        </m:r>
                      </m:e>
                      <m:sub>
                        <m:r>
                          <a:rPr kumimoji="1" lang="en-US" altLang="zh-CN" sz="1600" b="1" i="1" smtClean="0">
                            <a:latin typeface="Cambria Math" panose="02040503050406030204" pitchFamily="18" charset="0"/>
                          </a:rPr>
                          <m:t>𝒊</m:t>
                        </m:r>
                      </m:sub>
                    </m:sSub>
                  </m:oMath>
                </a14:m>
                <a:endParaRPr lang="en-US" altLang="zh-CN" sz="1600" b="1" dirty="0">
                  <a:latin typeface="Microsoft YaHei" charset="0"/>
                  <a:ea typeface="Microsoft YaHei" charset="0"/>
                  <a:cs typeface="Microsoft YaHei" charset="0"/>
                </a:endParaRPr>
              </a:p>
              <a:p>
                <a:pPr lvl="1">
                  <a:lnSpc>
                    <a:spcPts val="2800"/>
                  </a:lnSpc>
                </a:pPr>
                <a:r>
                  <a:rPr lang="zh-CN" altLang="en-US" sz="1800" dirty="0">
                    <a:latin typeface="Microsoft YaHei" charset="0"/>
                    <a:ea typeface="Microsoft YaHei" charset="0"/>
                    <a:cs typeface="Microsoft YaHei" charset="0"/>
                  </a:rPr>
                  <a:t>假设有</a:t>
                </a:r>
                <a14:m>
                  <m:oMath xmlns:m="http://schemas.openxmlformats.org/officeDocument/2006/math">
                    <m:r>
                      <a:rPr lang="en-US" altLang="zh-CN" sz="1800" b="1" i="1" dirty="0" smtClean="0">
                        <a:solidFill>
                          <a:srgbClr val="C00000"/>
                        </a:solidFill>
                        <a:latin typeface="Cambria Math" panose="02040503050406030204" pitchFamily="18" charset="0"/>
                        <a:ea typeface="Microsoft YaHei" charset="0"/>
                        <a:cs typeface="Microsoft YaHei" charset="0"/>
                      </a:rPr>
                      <m:t>𝒗</m:t>
                    </m:r>
                    <m:r>
                      <a:rPr lang="en-US" altLang="zh-CN" sz="1800" b="1" i="1" dirty="0" smtClean="0">
                        <a:solidFill>
                          <a:srgbClr val="C00000"/>
                        </a:solidFill>
                        <a:latin typeface="Cambria Math" panose="02040503050406030204" pitchFamily="18" charset="0"/>
                        <a:ea typeface="Microsoft YaHei" charset="0"/>
                        <a:cs typeface="Microsoft YaHei" charset="0"/>
                      </a:rPr>
                      <m:t> </m:t>
                    </m:r>
                  </m:oMath>
                </a14:m>
                <a:r>
                  <a:rPr lang="zh-CN" altLang="en-US" sz="1800" dirty="0">
                    <a:latin typeface="Microsoft YaHei" charset="0"/>
                    <a:ea typeface="Microsoft YaHei" charset="0"/>
                    <a:cs typeface="Microsoft YaHei" charset="0"/>
                  </a:rPr>
                  <a:t>个错误，则</a:t>
                </a:r>
                <a:r>
                  <a:rPr lang="en-US" altLang="zh-CN" sz="1800" dirty="0">
                    <a:latin typeface="Microsoft YaHei" charset="0"/>
                    <a:ea typeface="Microsoft YaHei" charset="0"/>
                    <a:cs typeface="Microsoft YaHei" charset="0"/>
                  </a:rPr>
                  <a:t>syndrome</a:t>
                </a:r>
                <a:r>
                  <a:rPr lang="zh-CN" altLang="en-US" sz="1800" dirty="0">
                    <a:latin typeface="Microsoft YaHei" charset="0"/>
                    <a:ea typeface="Microsoft YaHei" charset="0"/>
                    <a:cs typeface="Microsoft YaHei" charset="0"/>
                  </a:rPr>
                  <a:t>可以重写为：</a:t>
                </a:r>
                <a:endParaRPr lang="en-US" altLang="zh-CN" sz="1800" dirty="0">
                  <a:latin typeface="Microsoft YaHei" charset="0"/>
                  <a:ea typeface="Microsoft YaHei" charset="0"/>
                  <a:cs typeface="Microsoft YaHei" charset="0"/>
                </a:endParaRPr>
              </a:p>
              <a:p>
                <a:pPr lvl="1">
                  <a:lnSpc>
                    <a:spcPts val="2800"/>
                  </a:lnSpc>
                </a:pPr>
                <a:endParaRPr lang="en-US" altLang="zh-CN" sz="1800" dirty="0">
                  <a:latin typeface="Microsoft YaHei" charset="0"/>
                  <a:ea typeface="Microsoft YaHei" charset="0"/>
                  <a:cs typeface="Microsoft YaHei" charset="0"/>
                </a:endParaRPr>
              </a:p>
              <a:p>
                <a:pPr lvl="1">
                  <a:lnSpc>
                    <a:spcPts val="2800"/>
                  </a:lnSpc>
                </a:pPr>
                <a:endParaRPr lang="en-US" altLang="zh-CN" sz="1800" dirty="0">
                  <a:latin typeface="Microsoft YaHei" charset="0"/>
                  <a:ea typeface="Microsoft YaHei" charset="0"/>
                  <a:cs typeface="Microsoft YaHei" charset="0"/>
                </a:endParaRPr>
              </a:p>
              <a:p>
                <a:pPr lvl="1">
                  <a:lnSpc>
                    <a:spcPts val="2800"/>
                  </a:lnSpc>
                </a:pPr>
                <a:endParaRPr lang="en-US" altLang="zh-CN" sz="1800" dirty="0">
                  <a:latin typeface="Microsoft YaHei" charset="0"/>
                  <a:ea typeface="Microsoft YaHei" charset="0"/>
                  <a:cs typeface="Microsoft YaHei" charset="0"/>
                </a:endParaRPr>
              </a:p>
              <a:p>
                <a:pPr lvl="1">
                  <a:lnSpc>
                    <a:spcPts val="2300"/>
                  </a:lnSpc>
                  <a:spcBef>
                    <a:spcPts val="0"/>
                  </a:spcBef>
                </a:pPr>
                <a:r>
                  <a:rPr lang="zh-CN" altLang="en-US" sz="1800" dirty="0">
                    <a:latin typeface="Microsoft YaHei" charset="0"/>
                    <a:ea typeface="Microsoft YaHei" charset="0"/>
                    <a:cs typeface="Microsoft YaHei" charset="0"/>
                  </a:rPr>
                  <a:t>定义一个多项式</a:t>
                </a:r>
                <a:endParaRPr lang="en-US" altLang="zh-CN" sz="1800" dirty="0">
                  <a:latin typeface="Microsoft YaHei" charset="0"/>
                  <a:ea typeface="Microsoft YaHei" charset="0"/>
                  <a:cs typeface="Microsoft YaHei" charset="0"/>
                </a:endParaRPr>
              </a:p>
              <a:p>
                <a:pPr lvl="1">
                  <a:lnSpc>
                    <a:spcPts val="2600"/>
                  </a:lnSpc>
                  <a:spcBef>
                    <a:spcPts val="0"/>
                  </a:spcBef>
                </a:pPr>
                <a:endParaRPr lang="en-US" altLang="zh-CN" sz="1800" dirty="0">
                  <a:latin typeface="Microsoft YaHei" charset="0"/>
                  <a:ea typeface="Microsoft YaHei" charset="0"/>
                  <a:cs typeface="Microsoft YaHei" charset="0"/>
                </a:endParaRPr>
              </a:p>
              <a:p>
                <a:pPr lvl="1">
                  <a:lnSpc>
                    <a:spcPts val="2600"/>
                  </a:lnSpc>
                  <a:spcBef>
                    <a:spcPts val="0"/>
                  </a:spcBef>
                </a:pPr>
                <a:endParaRPr lang="en-US" altLang="zh-CN" sz="1800" dirty="0">
                  <a:latin typeface="Microsoft YaHei" charset="0"/>
                  <a:ea typeface="Microsoft YaHei" charset="0"/>
                  <a:cs typeface="Microsoft YaHei" charset="0"/>
                </a:endParaRPr>
              </a:p>
              <a:p>
                <a:pPr lvl="1">
                  <a:lnSpc>
                    <a:spcPts val="2600"/>
                  </a:lnSpc>
                  <a:spcBef>
                    <a:spcPts val="0"/>
                  </a:spcBef>
                </a:pPr>
                <a:endParaRPr lang="en-US" altLang="zh-CN" sz="1800" dirty="0">
                  <a:latin typeface="Microsoft YaHei" charset="0"/>
                  <a:ea typeface="Microsoft YaHei" charset="0"/>
                  <a:cs typeface="Microsoft YaHei" charset="0"/>
                </a:endParaRPr>
              </a:p>
              <a:p>
                <a:pPr lvl="1">
                  <a:lnSpc>
                    <a:spcPts val="1300"/>
                  </a:lnSpc>
                  <a:spcBef>
                    <a:spcPts val="0"/>
                  </a:spcBef>
                </a:pPr>
                <a:r>
                  <a:rPr lang="zh-CN" altLang="en-US" sz="1800" dirty="0">
                    <a:latin typeface="Microsoft YaHei" charset="0"/>
                    <a:ea typeface="Microsoft YaHei" charset="0"/>
                    <a:cs typeface="Microsoft YaHei" charset="0"/>
                  </a:rPr>
                  <a:t>得到：</a:t>
                </a:r>
                <a:endParaRPr lang="en-US" altLang="zh-CN" sz="1800" dirty="0">
                  <a:latin typeface="Microsoft YaHei" charset="0"/>
                  <a:ea typeface="Microsoft YaHei" charset="0"/>
                  <a:cs typeface="Microsoft YaHei" charset="0"/>
                </a:endParaRPr>
              </a:p>
              <a:p>
                <a:pPr lvl="1">
                  <a:lnSpc>
                    <a:spcPts val="2800"/>
                  </a:lnSpc>
                </a:pPr>
                <a:endParaRPr lang="zh-CN" altLang="en-US" sz="1800" dirty="0">
                  <a:latin typeface="Microsoft YaHei" charset="0"/>
                  <a:ea typeface="Microsoft YaHei" charset="0"/>
                  <a:cs typeface="Microsoft YaHei" charset="0"/>
                </a:endParaRPr>
              </a:p>
              <a:p>
                <a:pPr marL="457200" lvl="1" indent="0">
                  <a:buNone/>
                </a:pPr>
                <a:r>
                  <a:rPr lang="en-US" altLang="zh-CN" sz="1800" dirty="0">
                    <a:ea typeface="Microsoft YaHei" charset="0"/>
                    <a:cs typeface="Microsoft YaHei" charset="0"/>
                  </a:rPr>
                  <a:t>    </a:t>
                </a:r>
                <a:endParaRPr lang="zh-CN" altLang="en-US" sz="1800" baseline="-25000" dirty="0">
                  <a:latin typeface="Microsoft YaHei" charset="0"/>
                  <a:ea typeface="Microsoft YaHei" charset="0"/>
                  <a:cs typeface="Microsoft YaHei" charset="0"/>
                </a:endParaRPr>
              </a:p>
              <a:p>
                <a:pPr marL="457200" lvl="1" indent="0">
                  <a:buNone/>
                </a:pPr>
                <a:endParaRPr lang="zh-CN" altLang="en-US" sz="1800" dirty="0">
                  <a:latin typeface="Microsoft YaHei" charset="0"/>
                  <a:ea typeface="Microsoft YaHei" charset="0"/>
                  <a:cs typeface="Microsoft YaHei" charset="0"/>
                </a:endParaRPr>
              </a:p>
              <a:p>
                <a:pPr lvl="1"/>
                <a:endParaRPr lang="zh-CN" altLang="en-US" sz="1800" b="0" dirty="0">
                  <a:solidFill>
                    <a:srgbClr val="121212"/>
                  </a:solidFill>
                  <a:latin typeface="Microsoft YaHei" charset="0"/>
                  <a:ea typeface="Microsoft YaHei" charset="0"/>
                  <a:cs typeface="Microsoft YaHei" charset="0"/>
                </a:endParaRPr>
              </a:p>
              <a:p>
                <a:pPr marL="457200" lvl="1" indent="0">
                  <a:lnSpc>
                    <a:spcPct val="150000"/>
                  </a:lnSpc>
                  <a:buNone/>
                </a:pPr>
                <a:endParaRPr kumimoji="1"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4627" y="1244212"/>
                <a:ext cx="5591373" cy="5248662"/>
              </a:xfrm>
              <a:blipFill>
                <a:blip r:embed="rId4"/>
                <a:stretch>
                  <a:fillRect l="-120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sp>
        <p:nvSpPr>
          <p:cNvPr id="9" name="文本框 8"/>
          <p:cNvSpPr txBox="1"/>
          <p:nvPr/>
        </p:nvSpPr>
        <p:spPr>
          <a:xfrm>
            <a:off x="8233056" y="6434725"/>
            <a:ext cx="2262158" cy="369332"/>
          </a:xfrm>
          <a:prstGeom prst="rect">
            <a:avLst/>
          </a:prstGeom>
          <a:noFill/>
        </p:spPr>
        <p:txBody>
          <a:bodyPr wrap="none" rtlCol="0">
            <a:spAutoFit/>
          </a:bodyPr>
          <a:lstStyle/>
          <a:p>
            <a:r>
              <a:rPr kumimoji="1" lang="zh-CN" altLang="en-US" dirty="0">
                <a:solidFill>
                  <a:srgbClr val="FF0000"/>
                </a:solidFill>
                <a:latin typeface="微软雅黑" panose="020B0503020204020204" pitchFamily="34" charset="-122"/>
                <a:ea typeface="微软雅黑" panose="020B0503020204020204" pitchFamily="34" charset="-122"/>
              </a:rPr>
              <a:t>红色箭头为运算主线</a:t>
            </a:r>
          </a:p>
        </p:txBody>
      </p:sp>
      <p:sp>
        <p:nvSpPr>
          <p:cNvPr id="14" name="矩形 13"/>
          <p:cNvSpPr/>
          <p:nvPr/>
        </p:nvSpPr>
        <p:spPr>
          <a:xfrm>
            <a:off x="5835775" y="1420549"/>
            <a:ext cx="6096000" cy="646331"/>
          </a:xfrm>
          <a:prstGeom prst="rect">
            <a:avLst/>
          </a:prstGeom>
        </p:spPr>
        <p:txBody>
          <a:bodyPr>
            <a:spAutoFit/>
          </a:bodyPr>
          <a:lstStyle/>
          <a:p>
            <a:pPr lvl="1"/>
            <a:r>
              <a:rPr lang="zh-CN" altLang="en-US" dirty="0">
                <a:solidFill>
                  <a:srgbClr val="67A2D3"/>
                </a:solidFill>
                <a:latin typeface="Microsoft YaHei" charset="0"/>
                <a:ea typeface="Microsoft YaHei" charset="0"/>
                <a:cs typeface="Microsoft YaHei" charset="0"/>
              </a:rPr>
              <a:t>本例中，有</a:t>
            </a:r>
            <a:r>
              <a:rPr lang="en-US" altLang="zh-CN" dirty="0">
                <a:solidFill>
                  <a:srgbClr val="67A2D3"/>
                </a:solidFill>
                <a:latin typeface="Microsoft YaHei" charset="0"/>
                <a:ea typeface="Microsoft YaHei" charset="0"/>
                <a:cs typeface="Microsoft YaHei" charset="0"/>
              </a:rPr>
              <a:t>4</a:t>
            </a:r>
            <a:r>
              <a:rPr lang="zh-CN" altLang="en-US" dirty="0">
                <a:solidFill>
                  <a:srgbClr val="67A2D3"/>
                </a:solidFill>
                <a:latin typeface="Microsoft YaHei" charset="0"/>
                <a:ea typeface="Microsoft YaHei" charset="0"/>
                <a:cs typeface="Microsoft YaHei" charset="0"/>
              </a:rPr>
              <a:t>个校验符号，因此能纠正</a:t>
            </a:r>
            <a:r>
              <a:rPr lang="en-US" altLang="zh-CN" dirty="0">
                <a:solidFill>
                  <a:srgbClr val="67A2D3"/>
                </a:solidFill>
                <a:latin typeface="Microsoft YaHei" charset="0"/>
                <a:ea typeface="Microsoft YaHei" charset="0"/>
                <a:cs typeface="Microsoft YaHei" charset="0"/>
              </a:rPr>
              <a:t>2</a:t>
            </a:r>
            <a:r>
              <a:rPr lang="zh-CN" altLang="en-US" dirty="0">
                <a:solidFill>
                  <a:srgbClr val="67A2D3"/>
                </a:solidFill>
                <a:latin typeface="Microsoft YaHei" charset="0"/>
                <a:ea typeface="Microsoft YaHei" charset="0"/>
                <a:cs typeface="Microsoft YaHei" charset="0"/>
              </a:rPr>
              <a:t>个错误</a:t>
            </a:r>
            <a:r>
              <a:rPr lang="en-US" altLang="zh-CN" dirty="0">
                <a:solidFill>
                  <a:srgbClr val="67A2D3"/>
                </a:solidFill>
                <a:latin typeface="Microsoft YaHei" charset="0"/>
                <a:ea typeface="Microsoft YaHei" charset="0"/>
                <a:cs typeface="Microsoft YaHei" charset="0"/>
              </a:rPr>
              <a:t>, </a:t>
            </a:r>
            <a:r>
              <a:rPr lang="zh-CN" altLang="en-US" dirty="0">
                <a:solidFill>
                  <a:srgbClr val="67A2D3"/>
                </a:solidFill>
                <a:latin typeface="Microsoft YaHei" charset="0"/>
                <a:ea typeface="Microsoft YaHei" charset="0"/>
                <a:cs typeface="Microsoft YaHei" charset="0"/>
              </a:rPr>
              <a:t>其中</a:t>
            </a:r>
            <a:r>
              <a:rPr lang="en-US" altLang="zh-CN" dirty="0">
                <a:solidFill>
                  <a:srgbClr val="67A2D3"/>
                </a:solidFill>
                <a:latin typeface="Microsoft YaHei" charset="0"/>
                <a:ea typeface="Microsoft YaHei" charset="0"/>
                <a:cs typeface="Microsoft YaHei" charset="0"/>
              </a:rPr>
              <a:t>X</a:t>
            </a:r>
            <a:r>
              <a:rPr lang="en-US" altLang="zh-CN" baseline="-25000" dirty="0">
                <a:solidFill>
                  <a:srgbClr val="67A2D3"/>
                </a:solidFill>
                <a:latin typeface="Microsoft YaHei" charset="0"/>
                <a:ea typeface="Microsoft YaHei" charset="0"/>
                <a:cs typeface="Microsoft YaHei" charset="0"/>
              </a:rPr>
              <a:t>1</a:t>
            </a:r>
            <a:r>
              <a:rPr lang="zh-CN" altLang="en-US" dirty="0">
                <a:solidFill>
                  <a:srgbClr val="67A2D3"/>
                </a:solidFill>
                <a:latin typeface="Microsoft YaHei" charset="0"/>
                <a:ea typeface="Microsoft YaHei" charset="0"/>
                <a:cs typeface="Microsoft YaHei" charset="0"/>
              </a:rPr>
              <a:t>，</a:t>
            </a:r>
            <a:r>
              <a:rPr lang="en-US" altLang="zh-CN" dirty="0">
                <a:solidFill>
                  <a:srgbClr val="67A2D3"/>
                </a:solidFill>
                <a:latin typeface="Microsoft YaHei" charset="0"/>
                <a:ea typeface="Microsoft YaHei" charset="0"/>
                <a:cs typeface="Microsoft YaHei" charset="0"/>
              </a:rPr>
              <a:t>X</a:t>
            </a:r>
            <a:r>
              <a:rPr lang="en-US" altLang="zh-CN" baseline="-25000" dirty="0">
                <a:solidFill>
                  <a:srgbClr val="67A2D3"/>
                </a:solidFill>
                <a:latin typeface="Microsoft YaHei" charset="0"/>
                <a:ea typeface="Microsoft YaHei" charset="0"/>
                <a:cs typeface="Microsoft YaHei" charset="0"/>
              </a:rPr>
              <a:t>2</a:t>
            </a:r>
            <a:r>
              <a:rPr lang="zh-CN" altLang="en-US" dirty="0">
                <a:solidFill>
                  <a:srgbClr val="67A2D3"/>
                </a:solidFill>
                <a:latin typeface="Microsoft YaHei" charset="0"/>
                <a:ea typeface="Microsoft YaHei" charset="0"/>
                <a:cs typeface="Microsoft YaHei" charset="0"/>
              </a:rPr>
              <a:t>表示错误的位置，</a:t>
            </a:r>
            <a:r>
              <a:rPr lang="en-US" altLang="zh-CN" dirty="0">
                <a:solidFill>
                  <a:srgbClr val="67A2D3"/>
                </a:solidFill>
                <a:latin typeface="Microsoft YaHei" charset="0"/>
                <a:ea typeface="Microsoft YaHei" charset="0"/>
                <a:cs typeface="Microsoft YaHei" charset="0"/>
              </a:rPr>
              <a:t>Y</a:t>
            </a:r>
            <a:r>
              <a:rPr lang="en-US" altLang="zh-CN" baseline="-25000" dirty="0">
                <a:solidFill>
                  <a:srgbClr val="67A2D3"/>
                </a:solidFill>
                <a:latin typeface="Microsoft YaHei" charset="0"/>
                <a:ea typeface="Microsoft YaHei" charset="0"/>
                <a:cs typeface="Microsoft YaHei" charset="0"/>
              </a:rPr>
              <a:t>1</a:t>
            </a:r>
            <a:r>
              <a:rPr lang="zh-CN" altLang="en-US" dirty="0">
                <a:solidFill>
                  <a:srgbClr val="67A2D3"/>
                </a:solidFill>
                <a:latin typeface="Microsoft YaHei" charset="0"/>
                <a:ea typeface="Microsoft YaHei" charset="0"/>
                <a:cs typeface="Microsoft YaHei" charset="0"/>
              </a:rPr>
              <a:t>，</a:t>
            </a:r>
            <a:r>
              <a:rPr lang="en-US" altLang="zh-CN" dirty="0">
                <a:solidFill>
                  <a:srgbClr val="67A2D3"/>
                </a:solidFill>
                <a:latin typeface="Microsoft YaHei" charset="0"/>
                <a:ea typeface="Microsoft YaHei" charset="0"/>
                <a:cs typeface="Microsoft YaHei" charset="0"/>
              </a:rPr>
              <a:t>Y</a:t>
            </a:r>
            <a:r>
              <a:rPr lang="en-US" altLang="zh-CN" baseline="-25000" dirty="0">
                <a:solidFill>
                  <a:srgbClr val="67A2D3"/>
                </a:solidFill>
                <a:latin typeface="Microsoft YaHei" charset="0"/>
                <a:ea typeface="Microsoft YaHei" charset="0"/>
                <a:cs typeface="Microsoft YaHei" charset="0"/>
              </a:rPr>
              <a:t>2</a:t>
            </a:r>
            <a:r>
              <a:rPr lang="zh-CN" altLang="en-US" dirty="0">
                <a:solidFill>
                  <a:srgbClr val="67A2D3"/>
                </a:solidFill>
                <a:latin typeface="Microsoft YaHei" charset="0"/>
                <a:ea typeface="Microsoft YaHei" charset="0"/>
                <a:cs typeface="Microsoft YaHei" charset="0"/>
              </a:rPr>
              <a:t>表示错误的值</a:t>
            </a:r>
          </a:p>
        </p:txBody>
      </p:sp>
      <p:sp>
        <p:nvSpPr>
          <p:cNvPr id="10" name="幻灯片编号占位符 3">
            <a:extLst>
              <a:ext uri="{FF2B5EF4-FFF2-40B4-BE49-F238E27FC236}">
                <a16:creationId xmlns:a16="http://schemas.microsoft.com/office/drawing/2014/main" id="{EA6F3AC2-2072-434A-BC46-D6635CCCB3EF}"/>
              </a:ext>
            </a:extLst>
          </p:cNvPr>
          <p:cNvSpPr>
            <a:spLocks noGrp="1"/>
          </p:cNvSpPr>
          <p:nvPr>
            <p:ph type="sldNum" sz="quarter" idx="12"/>
          </p:nvPr>
        </p:nvSpPr>
        <p:spPr>
          <a:xfrm>
            <a:off x="8610600" y="6356350"/>
            <a:ext cx="3319670" cy="365125"/>
          </a:xfrm>
        </p:spPr>
        <p:txBody>
          <a:bodyPr/>
          <a:lstStyle/>
          <a:p>
            <a:fld id="{8D4D1E41-7A09-AB4A-A4E1-09765ADA2698}" type="slidenum">
              <a:rPr kumimoji="1" lang="zh-CN" altLang="en-US" smtClean="0"/>
              <a:t>55</a:t>
            </a:fld>
            <a:endParaRPr kumimoji="1" lang="zh-CN" altLang="en-US" dirty="0"/>
          </a:p>
        </p:txBody>
      </p:sp>
      <p:pic>
        <p:nvPicPr>
          <p:cNvPr id="16" name="图片 15">
            <a:extLst>
              <a:ext uri="{FF2B5EF4-FFF2-40B4-BE49-F238E27FC236}">
                <a16:creationId xmlns:a16="http://schemas.microsoft.com/office/drawing/2014/main" id="{FA11B107-AE82-483B-A82A-E97416B46A11}"/>
              </a:ext>
            </a:extLst>
          </p:cNvPr>
          <p:cNvPicPr>
            <a:picLocks noChangeAspect="1"/>
          </p:cNvPicPr>
          <p:nvPr/>
        </p:nvPicPr>
        <p:blipFill>
          <a:blip r:embed="rId5"/>
          <a:stretch>
            <a:fillRect/>
          </a:stretch>
        </p:blipFill>
        <p:spPr>
          <a:xfrm>
            <a:off x="1244887" y="5031852"/>
            <a:ext cx="4040238" cy="642220"/>
          </a:xfrm>
          <a:prstGeom prst="rect">
            <a:avLst/>
          </a:prstGeom>
        </p:spPr>
      </p:pic>
      <p:pic>
        <p:nvPicPr>
          <p:cNvPr id="17" name="图片 16">
            <a:extLst>
              <a:ext uri="{FF2B5EF4-FFF2-40B4-BE49-F238E27FC236}">
                <a16:creationId xmlns:a16="http://schemas.microsoft.com/office/drawing/2014/main" id="{2EF461B3-3521-4C5D-ADC9-47A0592FA2F2}"/>
              </a:ext>
            </a:extLst>
          </p:cNvPr>
          <p:cNvPicPr>
            <a:picLocks noChangeAspect="1"/>
          </p:cNvPicPr>
          <p:nvPr/>
        </p:nvPicPr>
        <p:blipFill>
          <a:blip r:embed="rId6"/>
          <a:stretch>
            <a:fillRect/>
          </a:stretch>
        </p:blipFill>
        <p:spPr>
          <a:xfrm>
            <a:off x="1244887" y="3429000"/>
            <a:ext cx="4152576" cy="1238966"/>
          </a:xfrm>
          <a:prstGeom prst="rect">
            <a:avLst/>
          </a:prstGeom>
        </p:spPr>
      </p:pic>
      <p:pic>
        <p:nvPicPr>
          <p:cNvPr id="18" name="图片 17">
            <a:extLst>
              <a:ext uri="{FF2B5EF4-FFF2-40B4-BE49-F238E27FC236}">
                <a16:creationId xmlns:a16="http://schemas.microsoft.com/office/drawing/2014/main" id="{D0E1865D-30BC-4B14-8D17-1A9D89713CD9}"/>
              </a:ext>
            </a:extLst>
          </p:cNvPr>
          <p:cNvPicPr>
            <a:picLocks noChangeAspect="1"/>
          </p:cNvPicPr>
          <p:nvPr/>
        </p:nvPicPr>
        <p:blipFill>
          <a:blip r:embed="rId7"/>
          <a:stretch>
            <a:fillRect/>
          </a:stretch>
        </p:blipFill>
        <p:spPr>
          <a:xfrm>
            <a:off x="1930386" y="5886706"/>
            <a:ext cx="3252480" cy="302503"/>
          </a:xfrm>
          <a:prstGeom prst="rect">
            <a:avLst/>
          </a:prstGeom>
        </p:spPr>
      </p:pic>
      <p:sp>
        <p:nvSpPr>
          <p:cNvPr id="19" name="矩形 18">
            <a:extLst>
              <a:ext uri="{FF2B5EF4-FFF2-40B4-BE49-F238E27FC236}">
                <a16:creationId xmlns:a16="http://schemas.microsoft.com/office/drawing/2014/main" id="{C684A226-67AE-43C4-BDE9-45A88989CF52}"/>
              </a:ext>
            </a:extLst>
          </p:cNvPr>
          <p:cNvSpPr/>
          <p:nvPr/>
        </p:nvSpPr>
        <p:spPr>
          <a:xfrm>
            <a:off x="2986489" y="6434725"/>
            <a:ext cx="5057795" cy="369332"/>
          </a:xfrm>
          <a:prstGeom prst="rect">
            <a:avLst/>
          </a:prstGeom>
          <a:solidFill>
            <a:schemeClr val="bg2"/>
          </a:solidFill>
          <a:ln>
            <a:solidFill>
              <a:srgbClr val="C00000"/>
            </a:solidFill>
          </a:ln>
        </p:spPr>
        <p:txBody>
          <a:bodyPr wrap="square">
            <a:spAutoFit/>
          </a:bodyPr>
          <a:lstStyle/>
          <a:p>
            <a:pPr algn="ctr"/>
            <a:r>
              <a:rPr lang="zh-CN" altLang="en-US" dirty="0">
                <a:latin typeface="微软雅黑" panose="020B0503020204020204" pitchFamily="34" charset="-122"/>
                <a:ea typeface="微软雅黑" panose="020B0503020204020204" pitchFamily="34" charset="-122"/>
              </a:rPr>
              <a:t>错误位置的定位为位置2和位置9，错误值为4和6</a:t>
            </a:r>
          </a:p>
        </p:txBody>
      </p:sp>
    </p:spTree>
    <p:extLst>
      <p:ext uri="{BB962C8B-B14F-4D97-AF65-F5344CB8AC3E}">
        <p14:creationId xmlns:p14="http://schemas.microsoft.com/office/powerpoint/2010/main" val="773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典型纠错码</a:t>
            </a:r>
            <a:r>
              <a:rPr kumimoji="1" lang="en-US" altLang="zh-CN" sz="3200" dirty="0"/>
              <a:t>—</a:t>
            </a:r>
            <a:r>
              <a:rPr kumimoji="1" lang="en-US" altLang="zh-CN" sz="3200" dirty="0">
                <a:solidFill>
                  <a:schemeClr val="accent1">
                    <a:lumMod val="75000"/>
                  </a:schemeClr>
                </a:solidFill>
              </a:rPr>
              <a:t>Reed-Solomon</a:t>
            </a:r>
            <a:r>
              <a:rPr kumimoji="1" lang="zh-CN" altLang="en-US" sz="3200" dirty="0">
                <a:solidFill>
                  <a:schemeClr val="accent1">
                    <a:lumMod val="75000"/>
                  </a:schemeClr>
                </a:solidFill>
              </a:rPr>
              <a:t> </a:t>
            </a:r>
            <a:r>
              <a:rPr kumimoji="1" lang="en-US" altLang="zh-CN" sz="3200" dirty="0">
                <a:solidFill>
                  <a:schemeClr val="accent1">
                    <a:lumMod val="75000"/>
                  </a:schemeClr>
                </a:solidFill>
              </a:rPr>
              <a:t>code</a:t>
            </a:r>
            <a:endParaRPr kumimoji="1" lang="zh-CN" altLang="en-US" sz="3200" dirty="0">
              <a:solidFill>
                <a:schemeClr val="accent1">
                  <a:lumMod val="75000"/>
                </a:schemeClr>
              </a:solidFill>
            </a:endParaRPr>
          </a:p>
        </p:txBody>
      </p:sp>
      <p:sp>
        <p:nvSpPr>
          <p:cNvPr id="3" name="内容占位符 2"/>
          <p:cNvSpPr>
            <a:spLocks noGrp="1"/>
          </p:cNvSpPr>
          <p:nvPr>
            <p:ph idx="1"/>
          </p:nvPr>
        </p:nvSpPr>
        <p:spPr>
          <a:xfrm>
            <a:off x="728168" y="1245457"/>
            <a:ext cx="10661542" cy="3481138"/>
          </a:xfrm>
        </p:spPr>
        <p:txBody>
          <a:bodyPr>
            <a:noAutofit/>
          </a:bodyPr>
          <a:lstStyle/>
          <a:p>
            <a:pPr>
              <a:lnSpc>
                <a:spcPct val="150000"/>
              </a:lnSpc>
            </a:pPr>
            <a:r>
              <a:rPr lang="zh-CN" altLang="en-US" sz="2400" dirty="0">
                <a:latin typeface="Microsoft YaHei" charset="0"/>
                <a:ea typeface="Microsoft YaHei" charset="0"/>
                <a:cs typeface="Microsoft YaHei" charset="0"/>
              </a:rPr>
              <a:t>第</a:t>
            </a:r>
            <a:r>
              <a:rPr lang="en-US" altLang="zh-CN" sz="2400" dirty="0">
                <a:latin typeface="Microsoft YaHei" charset="0"/>
                <a:ea typeface="Microsoft YaHei" charset="0"/>
                <a:cs typeface="Microsoft YaHei" charset="0"/>
              </a:rPr>
              <a:t>3</a:t>
            </a:r>
            <a:r>
              <a:rPr lang="zh-CN" altLang="en-US" sz="2400" dirty="0">
                <a:latin typeface="Microsoft YaHei" charset="0"/>
                <a:ea typeface="Microsoft YaHei" charset="0"/>
                <a:cs typeface="Microsoft YaHei" charset="0"/>
              </a:rPr>
              <a:t>步：恢复原始信息</a:t>
            </a:r>
          </a:p>
          <a:p>
            <a:pPr lvl="1">
              <a:lnSpc>
                <a:spcPts val="2800"/>
              </a:lnSpc>
            </a:pPr>
            <a:r>
              <a:rPr lang="zh-CN" altLang="en-US" sz="2000" b="0" dirty="0">
                <a:solidFill>
                  <a:srgbClr val="121212"/>
                </a:solidFill>
                <a:latin typeface="Microsoft YaHei" charset="0"/>
                <a:ea typeface="Microsoft YaHei" charset="0"/>
                <a:cs typeface="Microsoft YaHei" charset="0"/>
              </a:rPr>
              <a:t>将错误信息</a:t>
            </a:r>
            <a:r>
              <a:rPr lang="en-US" altLang="zh-CN" sz="2000" b="0" dirty="0">
                <a:solidFill>
                  <a:srgbClr val="121212"/>
                </a:solidFill>
                <a:latin typeface="Microsoft YaHei" charset="0"/>
                <a:ea typeface="Microsoft YaHei" charset="0"/>
                <a:cs typeface="Microsoft YaHei" charset="0"/>
              </a:rPr>
              <a:t>E(x)</a:t>
            </a:r>
            <a:r>
              <a:rPr lang="zh-CN" altLang="en-US" sz="2000" b="0" dirty="0">
                <a:solidFill>
                  <a:srgbClr val="121212"/>
                </a:solidFill>
                <a:latin typeface="Microsoft YaHei" charset="0"/>
                <a:ea typeface="Microsoft YaHei" charset="0"/>
                <a:cs typeface="Microsoft YaHei" charset="0"/>
              </a:rPr>
              <a:t>加到接收消息</a:t>
            </a:r>
            <a:r>
              <a:rPr lang="en-US" altLang="zh-CN" sz="2000" b="0" dirty="0">
                <a:solidFill>
                  <a:srgbClr val="121212"/>
                </a:solidFill>
                <a:latin typeface="Microsoft YaHei" charset="0"/>
                <a:ea typeface="Microsoft YaHei" charset="0"/>
                <a:cs typeface="Microsoft YaHei" charset="0"/>
              </a:rPr>
              <a:t>R(x)</a:t>
            </a:r>
            <a:r>
              <a:rPr lang="zh-CN" altLang="en-US" sz="2000" b="0" dirty="0">
                <a:solidFill>
                  <a:srgbClr val="121212"/>
                </a:solidFill>
                <a:latin typeface="Microsoft YaHei" charset="0"/>
                <a:ea typeface="Microsoft YaHei" charset="0"/>
                <a:cs typeface="Microsoft YaHei" charset="0"/>
              </a:rPr>
              <a:t>上，即可纠正错误信息</a:t>
            </a:r>
          </a:p>
          <a:p>
            <a:pPr lvl="1">
              <a:lnSpc>
                <a:spcPts val="2800"/>
              </a:lnSpc>
            </a:pPr>
            <a:r>
              <a:rPr lang="zh-CN" altLang="en-US" sz="2000" b="0" dirty="0">
                <a:solidFill>
                  <a:srgbClr val="121212"/>
                </a:solidFill>
                <a:latin typeface="Microsoft YaHei" charset="0"/>
                <a:ea typeface="Microsoft YaHei" charset="0"/>
                <a:cs typeface="Microsoft YaHei" charset="0"/>
              </a:rPr>
              <a:t>删除冗余信息，即可恢复原始数据</a:t>
            </a:r>
          </a:p>
          <a:p>
            <a:pPr marL="457200" lvl="1" indent="0">
              <a:lnSpc>
                <a:spcPct val="150000"/>
              </a:lnSpc>
              <a:buNone/>
            </a:pPr>
            <a:endParaRPr kumimoji="1" lang="en-US" altLang="zh-CN" sz="1800" dirty="0"/>
          </a:p>
        </p:txBody>
      </p:sp>
      <p:sp>
        <p:nvSpPr>
          <p:cNvPr id="4" name="幻灯片编号占位符 3"/>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
        <p:nvSpPr>
          <p:cNvPr id="5" name="文本框 4">
            <a:extLst>
              <a:ext uri="{FF2B5EF4-FFF2-40B4-BE49-F238E27FC236}">
                <a16:creationId xmlns:a16="http://schemas.microsoft.com/office/drawing/2014/main" id="{082CC463-A981-4E7E-8F03-FAA795786BD7}"/>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3.2 </a:t>
            </a:r>
            <a:r>
              <a:rPr lang="zh-CN" altLang="en-US" dirty="0">
                <a:solidFill>
                  <a:schemeClr val="bg1">
                    <a:lumMod val="65000"/>
                  </a:schemeClr>
                </a:solidFill>
                <a:latin typeface="微软雅黑" panose="020B0503020204020204" pitchFamily="34" charset="-122"/>
                <a:ea typeface="微软雅黑" panose="020B0503020204020204" pitchFamily="34" charset="-122"/>
              </a:rPr>
              <a:t>差错检测和纠正</a:t>
            </a:r>
          </a:p>
        </p:txBody>
      </p:sp>
      <p:grpSp>
        <p:nvGrpSpPr>
          <p:cNvPr id="10" name="组合 9">
            <a:extLst>
              <a:ext uri="{FF2B5EF4-FFF2-40B4-BE49-F238E27FC236}">
                <a16:creationId xmlns:a16="http://schemas.microsoft.com/office/drawing/2014/main" id="{DCA24598-BD61-40A6-94D0-42D4D22A22AB}"/>
              </a:ext>
            </a:extLst>
          </p:cNvPr>
          <p:cNvGrpSpPr/>
          <p:nvPr/>
        </p:nvGrpSpPr>
        <p:grpSpPr>
          <a:xfrm>
            <a:off x="1512753" y="2873967"/>
            <a:ext cx="9166493" cy="3278191"/>
            <a:chOff x="1512753" y="3077089"/>
            <a:chExt cx="9166493" cy="3278191"/>
          </a:xfrm>
        </p:grpSpPr>
        <p:pic>
          <p:nvPicPr>
            <p:cNvPr id="9" name="图片 8">
              <a:extLst>
                <a:ext uri="{FF2B5EF4-FFF2-40B4-BE49-F238E27FC236}">
                  <a16:creationId xmlns:a16="http://schemas.microsoft.com/office/drawing/2014/main" id="{D1E217D2-037F-4BD4-B381-0E585BEDE72C}"/>
                </a:ext>
              </a:extLst>
            </p:cNvPr>
            <p:cNvPicPr>
              <a:picLocks noChangeAspect="1"/>
            </p:cNvPicPr>
            <p:nvPr/>
          </p:nvPicPr>
          <p:blipFill>
            <a:blip r:embed="rId3"/>
            <a:stretch>
              <a:fillRect/>
            </a:stretch>
          </p:blipFill>
          <p:spPr>
            <a:xfrm>
              <a:off x="1512753" y="3077089"/>
              <a:ext cx="9166493" cy="3133869"/>
            </a:xfrm>
            <a:prstGeom prst="rect">
              <a:avLst/>
            </a:prstGeom>
          </p:spPr>
        </p:pic>
        <p:sp>
          <p:nvSpPr>
            <p:cNvPr id="7" name="框架 6"/>
            <p:cNvSpPr/>
            <p:nvPr/>
          </p:nvSpPr>
          <p:spPr>
            <a:xfrm>
              <a:off x="3108175" y="5778430"/>
              <a:ext cx="3749825" cy="576850"/>
            </a:xfrm>
            <a:prstGeom prst="frame">
              <a:avLst>
                <a:gd name="adj1" fmla="val 259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矩形 7"/>
            <p:cNvSpPr/>
            <p:nvPr/>
          </p:nvSpPr>
          <p:spPr>
            <a:xfrm>
              <a:off x="6465412" y="5841005"/>
              <a:ext cx="1878077" cy="369332"/>
            </a:xfrm>
            <a:prstGeom prst="rect">
              <a:avLst/>
            </a:prstGeom>
          </p:spPr>
          <p:txBody>
            <a:bodyPr wrap="square">
              <a:spAutoFit/>
            </a:bodyPr>
            <a:lstStyle/>
            <a:p>
              <a:pPr lvl="1"/>
              <a:r>
                <a:rPr lang="zh-CN" altLang="en-US" dirty="0">
                  <a:solidFill>
                    <a:srgbClr val="FF0000"/>
                  </a:solidFill>
                  <a:latin typeface="Microsoft YaHei" charset="0"/>
                  <a:ea typeface="Microsoft YaHei" charset="0"/>
                  <a:cs typeface="Microsoft YaHei" charset="0"/>
                </a:rPr>
                <a:t>原始数据</a:t>
              </a:r>
            </a:p>
          </p:txBody>
        </p:sp>
      </p:grpSp>
    </p:spTree>
    <p:extLst>
      <p:ext uri="{BB962C8B-B14F-4D97-AF65-F5344CB8AC3E}">
        <p14:creationId xmlns:p14="http://schemas.microsoft.com/office/powerpoint/2010/main" val="927565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t>3.1 </a:t>
            </a:r>
            <a:r>
              <a:rPr kumimoji="1" lang="zh-CN" altLang="zh-CN" dirty="0"/>
              <a:t>数据链路层的设计问题</a:t>
            </a:r>
            <a:endParaRPr kumimoji="1" lang="en-US" altLang="zh-CN" dirty="0"/>
          </a:p>
          <a:p>
            <a:pPr marL="0" indent="0">
              <a:lnSpc>
                <a:spcPct val="130000"/>
              </a:lnSpc>
              <a:buNone/>
            </a:pPr>
            <a:r>
              <a:rPr kumimoji="1" lang="en-US" altLang="zh-CN" dirty="0"/>
              <a:t>3.2 </a:t>
            </a:r>
            <a:r>
              <a:rPr kumimoji="1" lang="zh-CN" altLang="zh-CN" dirty="0"/>
              <a:t>差错检测和纠正</a:t>
            </a:r>
            <a:endParaRPr kumimoji="1" lang="en-US" altLang="zh-CN" dirty="0"/>
          </a:p>
          <a:p>
            <a:pPr marL="0" indent="0">
              <a:lnSpc>
                <a:spcPct val="130000"/>
              </a:lnSpc>
              <a:buNone/>
            </a:pPr>
            <a:r>
              <a:rPr kumimoji="1" lang="en-US" altLang="zh-CN" dirty="0">
                <a:solidFill>
                  <a:srgbClr val="C00000"/>
                </a:solidFill>
              </a:rPr>
              <a:t>3.3 </a:t>
            </a:r>
            <a:r>
              <a:rPr kumimoji="1" lang="zh-CN" altLang="zh-CN" dirty="0">
                <a:solidFill>
                  <a:srgbClr val="C00000"/>
                </a:solidFill>
              </a:rPr>
              <a:t>基本的数据链路层协议</a:t>
            </a:r>
            <a:endParaRPr kumimoji="1" lang="zh-CN" altLang="en-US" dirty="0">
              <a:solidFill>
                <a:srgbClr val="C00000"/>
              </a:solidFill>
            </a:endParaRPr>
          </a:p>
          <a:p>
            <a:pPr marL="0" indent="0">
              <a:lnSpc>
                <a:spcPct val="130000"/>
              </a:lnSpc>
              <a:buNone/>
            </a:pPr>
            <a:r>
              <a:rPr kumimoji="1" lang="en-US" altLang="zh-CN" dirty="0"/>
              <a:t>3.4 </a:t>
            </a:r>
            <a:r>
              <a:rPr kumimoji="1" lang="zh-CN" altLang="zh-CN" dirty="0"/>
              <a:t>滑动窗口协议</a:t>
            </a:r>
            <a:endParaRPr kumimoji="1" lang="zh-CN" altLang="en-US" dirty="0"/>
          </a:p>
          <a:p>
            <a:pPr marL="0" indent="0">
              <a:lnSpc>
                <a:spcPct val="130000"/>
              </a:lnSpc>
              <a:buNone/>
            </a:pPr>
            <a:r>
              <a:rPr kumimoji="1" lang="en-US" altLang="zh-CN" dirty="0"/>
              <a:t>3.5 </a:t>
            </a:r>
            <a:r>
              <a:rPr kumimoji="1" lang="zh-CN" altLang="zh-CN" dirty="0"/>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6226215" y="2145334"/>
            <a:ext cx="4768770" cy="2138567"/>
          </a:xfrm>
          <a:prstGeom prst="wedgeRectCallout">
            <a:avLst>
              <a:gd name="adj1" fmla="val -73121"/>
              <a:gd name="adj2" fmla="val -22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1200"/>
              </a:spcBef>
            </a:pPr>
            <a:r>
              <a:rPr lang="en-US" altLang="zh-CN" sz="2400" dirty="0">
                <a:solidFill>
                  <a:schemeClr val="tx1"/>
                </a:solidFill>
                <a:latin typeface="微软雅黑" panose="020B0503020204020204" pitchFamily="34" charset="-122"/>
                <a:ea typeface="微软雅黑" panose="020B0503020204020204" pitchFamily="34" charset="-122"/>
              </a:rPr>
              <a:t>1. </a:t>
            </a:r>
            <a:r>
              <a:rPr lang="zh-CN" altLang="en-US" sz="2400" dirty="0">
                <a:solidFill>
                  <a:schemeClr val="tx1"/>
                </a:solidFill>
                <a:latin typeface="微软雅黑" panose="020B0503020204020204" pitchFamily="34" charset="-122"/>
                <a:ea typeface="微软雅黑" panose="020B0503020204020204" pitchFamily="34" charset="-122"/>
              </a:rPr>
              <a:t>定义与假设</a:t>
            </a:r>
            <a:endParaRPr lang="en-US" altLang="zh-CN" sz="2400" dirty="0">
              <a:solidFill>
                <a:schemeClr val="tx1"/>
              </a:solidFill>
              <a:latin typeface="微软雅黑" panose="020B0503020204020204" pitchFamily="34" charset="-122"/>
              <a:ea typeface="微软雅黑" panose="020B0503020204020204" pitchFamily="34" charset="-122"/>
            </a:endParaRPr>
          </a:p>
          <a:p>
            <a:pPr>
              <a:spcBef>
                <a:spcPts val="1200"/>
              </a:spcBef>
            </a:pPr>
            <a:r>
              <a:rPr lang="en-US" altLang="zh-CN" sz="2400" dirty="0">
                <a:solidFill>
                  <a:schemeClr val="tx1"/>
                </a:solidFill>
                <a:latin typeface="微软雅黑" panose="020B0503020204020204" pitchFamily="34" charset="-122"/>
                <a:ea typeface="微软雅黑" panose="020B0503020204020204" pitchFamily="34" charset="-122"/>
                <a:sym typeface="+mn-ea"/>
              </a:rPr>
              <a:t>2. </a:t>
            </a:r>
            <a:r>
              <a:rPr lang="en-US" altLang="zh-CN" sz="2400" dirty="0" err="1">
                <a:solidFill>
                  <a:schemeClr val="tx1"/>
                </a:solidFill>
                <a:latin typeface="微软雅黑" panose="020B0503020204020204" pitchFamily="34" charset="-122"/>
                <a:ea typeface="微软雅黑" panose="020B0503020204020204" pitchFamily="34" charset="-122"/>
                <a:sym typeface="+mn-ea"/>
              </a:rPr>
              <a:t>乌托邦式单工协议</a:t>
            </a:r>
            <a:endParaRPr lang="en-US" altLang="zh-CN" sz="2400" dirty="0">
              <a:solidFill>
                <a:schemeClr val="tx1"/>
              </a:solidFill>
              <a:latin typeface="微软雅黑" panose="020B0503020204020204" pitchFamily="34" charset="-122"/>
              <a:ea typeface="微软雅黑" panose="020B0503020204020204" pitchFamily="34" charset="-122"/>
            </a:endParaRPr>
          </a:p>
          <a:p>
            <a:pPr>
              <a:spcBef>
                <a:spcPts val="1200"/>
              </a:spcBef>
            </a:pPr>
            <a:r>
              <a:rPr lang="en-US" altLang="zh-CN" sz="2400" dirty="0">
                <a:solidFill>
                  <a:schemeClr val="tx1"/>
                </a:solidFill>
                <a:latin typeface="微软雅黑" panose="020B0503020204020204" pitchFamily="34" charset="-122"/>
                <a:ea typeface="微软雅黑" panose="020B0503020204020204" pitchFamily="34" charset="-122"/>
                <a:sym typeface="+mn-ea"/>
              </a:rPr>
              <a:t>3. </a:t>
            </a:r>
            <a:r>
              <a:rPr lang="zh-CN" altLang="en-US" sz="2400" dirty="0">
                <a:solidFill>
                  <a:schemeClr val="tx1"/>
                </a:solidFill>
                <a:latin typeface="微软雅黑" panose="020B0503020204020204" pitchFamily="34" charset="-122"/>
                <a:ea typeface="微软雅黑" panose="020B0503020204020204" pitchFamily="34" charset="-122"/>
                <a:sym typeface="+mn-ea"/>
              </a:rPr>
              <a:t>无错信道单工停止</a:t>
            </a:r>
            <a:r>
              <a:rPr lang="en-US" altLang="zh-CN" sz="2400" dirty="0">
                <a:solidFill>
                  <a:schemeClr val="tx1"/>
                </a:solidFill>
                <a:latin typeface="微软雅黑" panose="020B0503020204020204" pitchFamily="34" charset="-122"/>
                <a:ea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sym typeface="+mn-ea"/>
              </a:rPr>
              <a:t>等待协议</a:t>
            </a:r>
            <a:endParaRPr lang="en-US" altLang="zh-CN" sz="2400" dirty="0">
              <a:solidFill>
                <a:schemeClr val="tx1"/>
              </a:solidFill>
              <a:latin typeface="微软雅黑" panose="020B0503020204020204" pitchFamily="34" charset="-122"/>
              <a:ea typeface="微软雅黑" panose="020B0503020204020204" pitchFamily="34" charset="-122"/>
            </a:endParaRPr>
          </a:p>
          <a:p>
            <a:pPr>
              <a:spcBef>
                <a:spcPts val="1200"/>
              </a:spcBef>
            </a:pPr>
            <a:r>
              <a:rPr lang="en-US" altLang="zh-CN" sz="2400" dirty="0">
                <a:solidFill>
                  <a:schemeClr val="tx1"/>
                </a:solidFill>
                <a:latin typeface="微软雅黑" panose="020B0503020204020204" pitchFamily="34" charset="-122"/>
                <a:ea typeface="微软雅黑" panose="020B0503020204020204" pitchFamily="34" charset="-122"/>
                <a:sym typeface="+mn-ea"/>
              </a:rPr>
              <a:t>4. </a:t>
            </a:r>
            <a:r>
              <a:rPr lang="zh-CN" altLang="en-US" sz="2400" dirty="0">
                <a:solidFill>
                  <a:schemeClr val="tx1"/>
                </a:solidFill>
                <a:latin typeface="微软雅黑" panose="020B0503020204020204" pitchFamily="34" charset="-122"/>
                <a:ea typeface="微软雅黑" panose="020B0503020204020204" pitchFamily="34" charset="-122"/>
                <a:sym typeface="+mn-ea"/>
              </a:rPr>
              <a:t>有错信道单工停止</a:t>
            </a:r>
            <a:r>
              <a:rPr lang="en-US" altLang="zh-CN" sz="2400" dirty="0">
                <a:solidFill>
                  <a:schemeClr val="tx1"/>
                </a:solidFill>
                <a:latin typeface="微软雅黑" panose="020B0503020204020204" pitchFamily="34" charset="-122"/>
                <a:ea typeface="微软雅黑" panose="020B0503020204020204" pitchFamily="34" charset="-122"/>
                <a:sym typeface="+mn-ea"/>
              </a:rPr>
              <a:t>-</a:t>
            </a:r>
            <a:r>
              <a:rPr lang="zh-CN" altLang="en-US" sz="2400" dirty="0">
                <a:solidFill>
                  <a:schemeClr val="tx1"/>
                </a:solidFill>
                <a:latin typeface="微软雅黑" panose="020B0503020204020204" pitchFamily="34" charset="-122"/>
                <a:ea typeface="微软雅黑" panose="020B0503020204020204" pitchFamily="34" charset="-122"/>
                <a:sym typeface="+mn-ea"/>
              </a:rPr>
              <a:t>等待协议</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2002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600" dirty="0" err="1"/>
              <a:t>物理层</a:t>
            </a:r>
            <a:r>
              <a:rPr lang="zh-CN" altLang="en-US" sz="3600" dirty="0"/>
              <a:t>、数据链路层和网络层的实现</a:t>
            </a:r>
            <a:endParaRPr lang="en-US" sz="3600" dirty="0"/>
          </a:p>
        </p:txBody>
      </p:sp>
      <p:sp>
        <p:nvSpPr>
          <p:cNvPr id="3" name="Content Placeholder 2"/>
          <p:cNvSpPr>
            <a:spLocks noGrp="1"/>
          </p:cNvSpPr>
          <p:nvPr>
            <p:ph idx="1"/>
          </p:nvPr>
        </p:nvSpPr>
        <p:spPr>
          <a:xfrm>
            <a:off x="838201" y="1510757"/>
            <a:ext cx="5069206" cy="4313845"/>
          </a:xfrm>
        </p:spPr>
        <p:txBody>
          <a:bodyPr>
            <a:normAutofit/>
          </a:bodyPr>
          <a:lstStyle/>
          <a:p>
            <a:pPr>
              <a:lnSpc>
                <a:spcPct val="120000"/>
              </a:lnSpc>
              <a:spcBef>
                <a:spcPts val="1200"/>
              </a:spcBef>
            </a:pPr>
            <a:r>
              <a:rPr lang="en-US" altLang="zh-CN" sz="2600" dirty="0" err="1"/>
              <a:t>物理层进程和某些数据链路层进程运行在专用硬件上</a:t>
            </a:r>
            <a:r>
              <a:rPr lang="zh-CN" altLang="en-US" sz="2600" dirty="0"/>
              <a:t>（网络接口卡）</a:t>
            </a:r>
            <a:endParaRPr lang="en-US" altLang="zh-CN" sz="2600" dirty="0"/>
          </a:p>
          <a:p>
            <a:pPr>
              <a:lnSpc>
                <a:spcPct val="120000"/>
              </a:lnSpc>
              <a:spcBef>
                <a:spcPts val="1200"/>
              </a:spcBef>
            </a:pPr>
            <a:r>
              <a:rPr lang="zh-CN" altLang="en-US" sz="2600" dirty="0"/>
              <a:t>数据链路层进程的其他部分和网络层进程作为操作系统的一部分运行在</a:t>
            </a:r>
            <a:r>
              <a:rPr lang="en-US" altLang="zh-CN" sz="2600" dirty="0"/>
              <a:t>CPU</a:t>
            </a:r>
            <a:r>
              <a:rPr lang="zh-CN" altLang="en-US" sz="2600" dirty="0"/>
              <a:t>上，数据链路层进程的软件通常以设备驱动的形式存在</a:t>
            </a:r>
            <a:endParaRPr lang="en-US" altLang="zh-CN" sz="2600" dirty="0"/>
          </a:p>
          <a:p>
            <a:pPr>
              <a:lnSpc>
                <a:spcPct val="120000"/>
              </a:lnSpc>
            </a:pPr>
            <a:endParaRPr 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141" y="1844409"/>
            <a:ext cx="6171859" cy="3454100"/>
          </a:xfrm>
          <a:prstGeom prst="rect">
            <a:avLst/>
          </a:prstGeom>
          <a:noFill/>
          <a:ln>
            <a:noFill/>
          </a:ln>
        </p:spPr>
      </p:pic>
      <p:sp>
        <p:nvSpPr>
          <p:cNvPr id="7" name="文本框 6"/>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
        <p:nvSpPr>
          <p:cNvPr id="8" name="Content Placeholder 2"/>
          <p:cNvSpPr txBox="1">
            <a:spLocks/>
          </p:cNvSpPr>
          <p:nvPr/>
        </p:nvSpPr>
        <p:spPr>
          <a:xfrm>
            <a:off x="838200" y="2204580"/>
            <a:ext cx="4890151" cy="3892871"/>
          </a:xfrm>
          <a:prstGeom prst="rect">
            <a:avLst/>
          </a:prstGeom>
        </p:spPr>
        <p:txBody>
          <a:bodyPr vert="horz" lIns="91440" tIns="45720" rIns="91440" bIns="45720" rtlCol="0">
            <a:norm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spcBef>
                <a:spcPts val="1200"/>
              </a:spcBef>
            </a:pPr>
            <a:endParaRPr lang="en-US" altLang="zh-CN" sz="2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关键假设</a:t>
            </a:r>
            <a:endParaRPr lang="en-US" dirty="0"/>
          </a:p>
        </p:txBody>
      </p:sp>
      <p:sp>
        <p:nvSpPr>
          <p:cNvPr id="3" name="Content Placeholder 2"/>
          <p:cNvSpPr>
            <a:spLocks noGrp="1"/>
          </p:cNvSpPr>
          <p:nvPr>
            <p:ph idx="1"/>
          </p:nvPr>
        </p:nvSpPr>
        <p:spPr/>
        <p:txBody>
          <a:bodyPr>
            <a:normAutofit lnSpcReduction="10000"/>
          </a:bodyPr>
          <a:lstStyle/>
          <a:p>
            <a:pPr>
              <a:lnSpc>
                <a:spcPct val="120000"/>
              </a:lnSpc>
            </a:pPr>
            <a:r>
              <a:rPr kumimoji="1" lang="zh-CN" altLang="en-US" dirty="0">
                <a:solidFill>
                  <a:srgbClr val="C00000"/>
                </a:solidFill>
              </a:rPr>
              <a:t>分层进程独立假设</a:t>
            </a:r>
            <a:endParaRPr kumimoji="1" lang="zh-CN" altLang="en-US" dirty="0"/>
          </a:p>
          <a:p>
            <a:pPr lvl="1">
              <a:lnSpc>
                <a:spcPct val="120000"/>
              </a:lnSpc>
            </a:pPr>
            <a:r>
              <a:rPr kumimoji="1" lang="zh-CN" altLang="en-US" dirty="0"/>
              <a:t>网络层、数据链路层、物理层为独立的进程</a:t>
            </a:r>
          </a:p>
          <a:p>
            <a:pPr lvl="1">
              <a:lnSpc>
                <a:spcPct val="120000"/>
              </a:lnSpc>
            </a:pPr>
            <a:r>
              <a:rPr kumimoji="1" lang="zh-CN" altLang="en-US" dirty="0"/>
              <a:t>进程间通过传递消息实现通信</a:t>
            </a:r>
          </a:p>
          <a:p>
            <a:pPr>
              <a:lnSpc>
                <a:spcPct val="120000"/>
              </a:lnSpc>
            </a:pPr>
            <a:r>
              <a:rPr kumimoji="1" lang="zh-CN" altLang="en-US" dirty="0">
                <a:solidFill>
                  <a:srgbClr val="C00000"/>
                </a:solidFill>
              </a:rPr>
              <a:t>提供可靠服务假设</a:t>
            </a:r>
            <a:endParaRPr kumimoji="1" lang="zh-CN" altLang="en-US" dirty="0"/>
          </a:p>
          <a:p>
            <a:pPr lvl="1">
              <a:lnSpc>
                <a:spcPct val="120000"/>
              </a:lnSpc>
            </a:pPr>
            <a:r>
              <a:rPr kumimoji="1" lang="zh-CN" altLang="en-US" dirty="0">
                <a:sym typeface="+mn-ea"/>
              </a:rPr>
              <a:t>提供可靠的、面向连接的服务</a:t>
            </a:r>
            <a:endParaRPr kumimoji="1" lang="zh-CN" altLang="en-US" dirty="0"/>
          </a:p>
          <a:p>
            <a:pPr lvl="1">
              <a:lnSpc>
                <a:spcPct val="120000"/>
              </a:lnSpc>
            </a:pPr>
            <a:r>
              <a:rPr kumimoji="1" lang="zh-CN" altLang="en-US" dirty="0"/>
              <a:t>数据链路层发送的数据随时可向网络层获得</a:t>
            </a:r>
          </a:p>
          <a:p>
            <a:pPr>
              <a:lnSpc>
                <a:spcPct val="120000"/>
              </a:lnSpc>
            </a:pPr>
            <a:r>
              <a:rPr kumimoji="1" lang="zh-CN" altLang="en-US" dirty="0">
                <a:solidFill>
                  <a:srgbClr val="C00000"/>
                </a:solidFill>
              </a:rPr>
              <a:t>只处理通信错误假设</a:t>
            </a:r>
            <a:endParaRPr kumimoji="1" lang="zh-CN" altLang="en-US" dirty="0"/>
          </a:p>
          <a:p>
            <a:pPr lvl="1">
              <a:lnSpc>
                <a:spcPct val="120000"/>
              </a:lnSpc>
            </a:pPr>
            <a:r>
              <a:rPr kumimoji="1" lang="zh-CN" altLang="en-US" dirty="0"/>
              <a:t>仅处理通信错误</a:t>
            </a:r>
          </a:p>
          <a:p>
            <a:pPr lvl="1">
              <a:lnSpc>
                <a:spcPct val="120000"/>
              </a:lnSpc>
            </a:pPr>
            <a:r>
              <a:rPr kumimoji="1" lang="zh-CN" altLang="en-US" dirty="0"/>
              <a:t>假设机器不会崩溃，不考虑断电、重启等引起的问题</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本章目标</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a:lnSpc>
                <a:spcPct val="130000"/>
              </a:lnSpc>
            </a:pPr>
            <a:r>
              <a:rPr kumimoji="1" lang="zh-CN" altLang="en-US" sz="2600" dirty="0"/>
              <a:t>了解数据链路层在网络体系结构中的位置及基本功能和服务</a:t>
            </a:r>
          </a:p>
          <a:p>
            <a:pPr>
              <a:lnSpc>
                <a:spcPct val="130000"/>
              </a:lnSpc>
            </a:pPr>
            <a:r>
              <a:rPr kumimoji="1" lang="zh-CN" altLang="en-US" sz="2600" dirty="0">
                <a:solidFill>
                  <a:srgbClr val="C00000"/>
                </a:solidFill>
              </a:rPr>
              <a:t>掌握差错检测和纠正的基本原理和典型的编码方法（核心内容）</a:t>
            </a:r>
          </a:p>
          <a:p>
            <a:pPr>
              <a:lnSpc>
                <a:spcPct val="130000"/>
              </a:lnSpc>
            </a:pPr>
            <a:r>
              <a:rPr kumimoji="1" lang="zh-CN" altLang="en-US" sz="2600" dirty="0">
                <a:solidFill>
                  <a:srgbClr val="C00000"/>
                </a:solidFill>
              </a:rPr>
              <a:t>掌握无错信道和有错信道上停等协议的设计和实现方法（核心内容）</a:t>
            </a:r>
          </a:p>
          <a:p>
            <a:pPr>
              <a:lnSpc>
                <a:spcPct val="130000"/>
              </a:lnSpc>
            </a:pPr>
            <a:r>
              <a:rPr lang="zh-CN" altLang="en-US" sz="2600" dirty="0"/>
              <a:t>理解</a:t>
            </a:r>
            <a:r>
              <a:rPr lang="zh-CN" altLang="zh-CN" sz="2600" dirty="0"/>
              <a:t>停等协议的性能问题及滑动窗口协议</a:t>
            </a:r>
            <a:r>
              <a:rPr lang="zh-CN" altLang="en-US" sz="2600" dirty="0"/>
              <a:t>的</a:t>
            </a:r>
            <a:r>
              <a:rPr lang="zh-CN" altLang="zh-CN" sz="2600" dirty="0"/>
              <a:t>基本思想</a:t>
            </a:r>
            <a:endParaRPr lang="en-US" altLang="zh-CN" sz="2600" dirty="0"/>
          </a:p>
          <a:p>
            <a:pPr>
              <a:lnSpc>
                <a:spcPct val="130000"/>
              </a:lnSpc>
            </a:pPr>
            <a:r>
              <a:rPr kumimoji="1" lang="zh-CN" altLang="en-US" sz="2600" dirty="0">
                <a:solidFill>
                  <a:srgbClr val="C00000"/>
                </a:solidFill>
              </a:rPr>
              <a:t>掌握</a:t>
            </a:r>
            <a:r>
              <a:rPr kumimoji="1" lang="zh-CN" altLang="zh-CN" sz="2600" dirty="0">
                <a:solidFill>
                  <a:srgbClr val="C00000"/>
                </a:solidFill>
              </a:rPr>
              <a:t>回退</a:t>
            </a:r>
            <a:r>
              <a:rPr kumimoji="1" lang="en-US" altLang="zh-CN" sz="2600" dirty="0">
                <a:solidFill>
                  <a:srgbClr val="C00000"/>
                </a:solidFill>
              </a:rPr>
              <a:t>N</a:t>
            </a:r>
            <a:r>
              <a:rPr kumimoji="1" lang="zh-CN" altLang="en-US" sz="2600" dirty="0">
                <a:solidFill>
                  <a:srgbClr val="C00000"/>
                </a:solidFill>
              </a:rPr>
              <a:t>和选择重传两种典型滑动窗口协议的工作机制（核心内容）</a:t>
            </a:r>
          </a:p>
          <a:p>
            <a:pPr>
              <a:lnSpc>
                <a:spcPct val="130000"/>
              </a:lnSpc>
            </a:pPr>
            <a:r>
              <a:rPr lang="zh-CN" altLang="en-US" sz="2600" dirty="0"/>
              <a:t>了解</a:t>
            </a:r>
            <a:r>
              <a:rPr lang="zh-CN" altLang="zh-CN" sz="2600" dirty="0"/>
              <a:t>点到点链路层协议</a:t>
            </a:r>
            <a:r>
              <a:rPr lang="en-US" altLang="zh-CN" sz="2600" dirty="0"/>
              <a:t>PPP</a:t>
            </a:r>
            <a:r>
              <a:rPr lang="zh-CN" altLang="en-US" sz="2600" dirty="0"/>
              <a:t>与</a:t>
            </a:r>
            <a:r>
              <a:rPr lang="en-US" altLang="zh-CN" sz="2600" dirty="0" err="1"/>
              <a:t>PPPoE</a:t>
            </a:r>
            <a:endParaRPr lang="en-US" altLang="zh-CN" sz="2600" dirty="0"/>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Tree>
    <p:extLst>
      <p:ext uri="{BB962C8B-B14F-4D97-AF65-F5344CB8AC3E}">
        <p14:creationId xmlns:p14="http://schemas.microsoft.com/office/powerpoint/2010/main" val="3141699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lang="zh-CN" altLang="en-US" dirty="0"/>
              <a:t>基本的协议定义</a:t>
            </a:r>
          </a:p>
        </p:txBody>
      </p:sp>
      <p:sp>
        <p:nvSpPr>
          <p:cNvPr id="3" name="内容占位符 2"/>
          <p:cNvSpPr>
            <a:spLocks noGrp="1"/>
          </p:cNvSpPr>
          <p:nvPr>
            <p:ph idx="1"/>
          </p:nvPr>
        </p:nvSpPr>
        <p:spPr>
          <a:xfrm>
            <a:off x="838200" y="1385570"/>
            <a:ext cx="3171825" cy="1149350"/>
          </a:xfrm>
        </p:spPr>
        <p:txBody>
          <a:bodyPr>
            <a:normAutofit/>
          </a:bodyPr>
          <a:lstStyle/>
          <a:p>
            <a:pPr>
              <a:lnSpc>
                <a:spcPct val="120000"/>
              </a:lnSpc>
            </a:pPr>
            <a:r>
              <a:rPr kumimoji="1" lang="zh-CN" altLang="en-US" dirty="0"/>
              <a:t>声明与定义</a:t>
            </a:r>
          </a:p>
          <a:p>
            <a:pPr>
              <a:lnSpc>
                <a:spcPct val="120000"/>
              </a:lnSpc>
            </a:pP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graphicFrame>
        <p:nvGraphicFramePr>
          <p:cNvPr id="6" name="表格 5"/>
          <p:cNvGraphicFramePr/>
          <p:nvPr>
            <p:custDataLst>
              <p:tags r:id="rId1"/>
            </p:custDataLst>
          </p:nvPr>
        </p:nvGraphicFramePr>
        <p:xfrm>
          <a:off x="3146425" y="1764030"/>
          <a:ext cx="1801495" cy="2857500"/>
        </p:xfrm>
        <a:graphic>
          <a:graphicData uri="http://schemas.openxmlformats.org/drawingml/2006/table">
            <a:tbl>
              <a:tblPr firstRow="1" bandRow="1">
                <a:tableStyleId>{5940675A-B579-460E-94D1-54222C63F5DA}</a:tableStyleId>
              </a:tblPr>
              <a:tblGrid>
                <a:gridCol w="1801495">
                  <a:extLst>
                    <a:ext uri="{9D8B030D-6E8A-4147-A177-3AD203B41FA5}">
                      <a16:colId xmlns:a16="http://schemas.microsoft.com/office/drawing/2014/main" val="20000"/>
                    </a:ext>
                  </a:extLst>
                </a:gridCol>
              </a:tblGrid>
              <a:tr h="571500">
                <a:tc>
                  <a:txBody>
                    <a:bodyPr/>
                    <a:lstStyle/>
                    <a:p>
                      <a:pPr algn="ctr">
                        <a:buNone/>
                      </a:pPr>
                      <a:r>
                        <a:rPr lang="zh-CN" altLang="en-US" sz="2000" b="1"/>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2000" b="1"/>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2000" b="1"/>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2000" b="1"/>
                        <a:t>数据链路层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2000" b="1"/>
                        <a:t>物理层</a:t>
                      </a:r>
                    </a:p>
                  </a:txBody>
                  <a:tcPr anchor="ctr">
                    <a:noFill/>
                  </a:tcPr>
                </a:tc>
                <a:extLst>
                  <a:ext uri="{0D108BD9-81ED-4DB2-BD59-A6C34878D82A}">
                    <a16:rowId xmlns:a16="http://schemas.microsoft.com/office/drawing/2014/main" val="10004"/>
                  </a:ext>
                </a:extLst>
              </a:tr>
            </a:tbl>
          </a:graphicData>
        </a:graphic>
      </p:graphicFrame>
      <p:sp>
        <p:nvSpPr>
          <p:cNvPr id="58" name="内容占位符 2"/>
          <p:cNvSpPr>
            <a:spLocks noGrp="1"/>
          </p:cNvSpPr>
          <p:nvPr/>
        </p:nvSpPr>
        <p:spPr>
          <a:xfrm>
            <a:off x="3629025" y="4777105"/>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发送方</a:t>
            </a:r>
          </a:p>
        </p:txBody>
      </p:sp>
      <p:sp>
        <p:nvSpPr>
          <p:cNvPr id="8" name="内容占位符 2"/>
          <p:cNvSpPr>
            <a:spLocks noGrp="1"/>
          </p:cNvSpPr>
          <p:nvPr/>
        </p:nvSpPr>
        <p:spPr>
          <a:xfrm>
            <a:off x="8069580" y="476123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接收方</a:t>
            </a:r>
          </a:p>
        </p:txBody>
      </p:sp>
      <p:cxnSp>
        <p:nvCxnSpPr>
          <p:cNvPr id="42" name="直接箭头连接符 41"/>
          <p:cNvCxnSpPr/>
          <p:nvPr/>
        </p:nvCxnSpPr>
        <p:spPr>
          <a:xfrm>
            <a:off x="3348355" y="3277235"/>
            <a:ext cx="0" cy="494665"/>
          </a:xfrm>
          <a:prstGeom prst="straightConnector1">
            <a:avLst/>
          </a:prstGeom>
          <a:ln w="25400" cmpd="sng">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348355" y="3898900"/>
            <a:ext cx="0" cy="494665"/>
          </a:xfrm>
          <a:prstGeom prst="straightConnector1">
            <a:avLst/>
          </a:prstGeom>
          <a:ln w="25400" cmpd="sng">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348355" y="4470400"/>
            <a:ext cx="5984875" cy="0"/>
          </a:xfrm>
          <a:prstGeom prst="straightConnector1">
            <a:avLst/>
          </a:prstGeom>
          <a:ln w="25400" cmpd="sng">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9333230" y="3898900"/>
            <a:ext cx="0" cy="494665"/>
          </a:xfrm>
          <a:prstGeom prst="straightConnector1">
            <a:avLst/>
          </a:prstGeom>
          <a:ln w="25400" cmpd="sng">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9333230" y="3277235"/>
            <a:ext cx="0" cy="494665"/>
          </a:xfrm>
          <a:prstGeom prst="straightConnector1">
            <a:avLst/>
          </a:prstGeom>
          <a:ln w="25400" cmpd="sng">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4" name="表格 13"/>
          <p:cNvGraphicFramePr/>
          <p:nvPr>
            <p:custDataLst>
              <p:tags r:id="rId2"/>
            </p:custDataLst>
          </p:nvPr>
        </p:nvGraphicFramePr>
        <p:xfrm>
          <a:off x="7683500" y="1764030"/>
          <a:ext cx="1801495" cy="2857500"/>
        </p:xfrm>
        <a:graphic>
          <a:graphicData uri="http://schemas.openxmlformats.org/drawingml/2006/table">
            <a:tbl>
              <a:tblPr firstRow="1" bandRow="1">
                <a:tableStyleId>{5940675A-B579-460E-94D1-54222C63F5DA}</a:tableStyleId>
              </a:tblPr>
              <a:tblGrid>
                <a:gridCol w="1801495">
                  <a:extLst>
                    <a:ext uri="{9D8B030D-6E8A-4147-A177-3AD203B41FA5}">
                      <a16:colId xmlns:a16="http://schemas.microsoft.com/office/drawing/2014/main" val="20000"/>
                    </a:ext>
                  </a:extLst>
                </a:gridCol>
              </a:tblGrid>
              <a:tr h="571500">
                <a:tc>
                  <a:txBody>
                    <a:bodyPr/>
                    <a:lstStyle/>
                    <a:p>
                      <a:pPr algn="ctr">
                        <a:buNone/>
                      </a:pPr>
                      <a:r>
                        <a:rPr lang="zh-CN" altLang="en-US" sz="2000" b="1"/>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2000" b="1"/>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2000" b="1"/>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2000" b="1"/>
                        <a:t>数据链路层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2000" b="1"/>
                        <a:t>物理层</a:t>
                      </a:r>
                    </a:p>
                  </a:txBody>
                  <a:tcPr anchor="ctr">
                    <a:noFill/>
                  </a:tcPr>
                </a:tc>
                <a:extLst>
                  <a:ext uri="{0D108BD9-81ED-4DB2-BD59-A6C34878D82A}">
                    <a16:rowId xmlns:a16="http://schemas.microsoft.com/office/drawing/2014/main" val="10004"/>
                  </a:ext>
                </a:extLst>
              </a:tr>
            </a:tbl>
          </a:graphicData>
        </a:graphic>
      </p:graphicFrame>
      <p:cxnSp>
        <p:nvCxnSpPr>
          <p:cNvPr id="5" name="直接箭头连接符 4"/>
          <p:cNvCxnSpPr/>
          <p:nvPr/>
        </p:nvCxnSpPr>
        <p:spPr>
          <a:xfrm>
            <a:off x="4946015" y="3811270"/>
            <a:ext cx="2737485"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7" name="内容占位符 2"/>
          <p:cNvSpPr>
            <a:spLocks noGrp="1"/>
          </p:cNvSpPr>
          <p:nvPr/>
        </p:nvSpPr>
        <p:spPr>
          <a:xfrm>
            <a:off x="5718810" y="3453765"/>
            <a:ext cx="12274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帧</a:t>
            </a:r>
            <a:r>
              <a:rPr kumimoji="1" lang="en-US" altLang="zh-CN" sz="2000" dirty="0"/>
              <a:t>frame</a:t>
            </a:r>
          </a:p>
        </p:txBody>
      </p:sp>
      <p:pic>
        <p:nvPicPr>
          <p:cNvPr id="13" name="图片 12"/>
          <p:cNvPicPr>
            <a:picLocks noChangeAspect="1"/>
          </p:cNvPicPr>
          <p:nvPr/>
        </p:nvPicPr>
        <p:blipFill>
          <a:blip r:embed="rId5"/>
          <a:stretch>
            <a:fillRect/>
          </a:stretch>
        </p:blipFill>
        <p:spPr>
          <a:xfrm>
            <a:off x="5112385" y="1424305"/>
            <a:ext cx="2428875" cy="1587500"/>
          </a:xfrm>
          <a:prstGeom prst="rect">
            <a:avLst/>
          </a:prstGeom>
          <a:ln w="12700" cmpd="sng">
            <a:solidFill>
              <a:srgbClr val="5B307E"/>
            </a:solidFill>
            <a:prstDash val="sysDot"/>
          </a:ln>
        </p:spPr>
      </p:pic>
      <p:cxnSp>
        <p:nvCxnSpPr>
          <p:cNvPr id="15" name="直接箭头连接符 14"/>
          <p:cNvCxnSpPr>
            <a:endCxn id="7" idx="0"/>
          </p:cNvCxnSpPr>
          <p:nvPr/>
        </p:nvCxnSpPr>
        <p:spPr>
          <a:xfrm>
            <a:off x="5096510" y="3011805"/>
            <a:ext cx="1220470" cy="441960"/>
          </a:xfrm>
          <a:prstGeom prst="straightConnector1">
            <a:avLst/>
          </a:prstGeom>
          <a:ln>
            <a:solidFill>
              <a:srgbClr val="5B307E"/>
            </a:solidFill>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136525" y="5536565"/>
            <a:ext cx="3873500" cy="304800"/>
          </a:xfrm>
          <a:prstGeom prst="rect">
            <a:avLst/>
          </a:prstGeom>
        </p:spPr>
      </p:pic>
      <p:pic>
        <p:nvPicPr>
          <p:cNvPr id="17" name="图片 16"/>
          <p:cNvPicPr>
            <a:picLocks noChangeAspect="1"/>
          </p:cNvPicPr>
          <p:nvPr/>
        </p:nvPicPr>
        <p:blipFill>
          <a:blip r:embed="rId7"/>
          <a:stretch>
            <a:fillRect/>
          </a:stretch>
        </p:blipFill>
        <p:spPr>
          <a:xfrm>
            <a:off x="8219440" y="5536565"/>
            <a:ext cx="3784600" cy="304800"/>
          </a:xfrm>
          <a:prstGeom prst="rect">
            <a:avLst/>
          </a:prstGeom>
        </p:spPr>
      </p:pic>
      <p:pic>
        <p:nvPicPr>
          <p:cNvPr id="18" name="图片 17"/>
          <p:cNvPicPr>
            <a:picLocks noChangeAspect="1"/>
          </p:cNvPicPr>
          <p:nvPr/>
        </p:nvPicPr>
        <p:blipFill>
          <a:blip r:embed="rId8"/>
          <a:stretch>
            <a:fillRect/>
          </a:stretch>
        </p:blipFill>
        <p:spPr>
          <a:xfrm>
            <a:off x="7523480" y="5098415"/>
            <a:ext cx="3937000" cy="292100"/>
          </a:xfrm>
          <a:prstGeom prst="rect">
            <a:avLst/>
          </a:prstGeom>
        </p:spPr>
      </p:pic>
      <p:pic>
        <p:nvPicPr>
          <p:cNvPr id="19" name="图片 18"/>
          <p:cNvPicPr>
            <a:picLocks noChangeAspect="1"/>
          </p:cNvPicPr>
          <p:nvPr/>
        </p:nvPicPr>
        <p:blipFill>
          <a:blip r:embed="rId9"/>
          <a:stretch>
            <a:fillRect/>
          </a:stretch>
        </p:blipFill>
        <p:spPr>
          <a:xfrm>
            <a:off x="647700" y="5098415"/>
            <a:ext cx="3784600" cy="292100"/>
          </a:xfrm>
          <a:prstGeom prst="rect">
            <a:avLst/>
          </a:prstGeom>
        </p:spPr>
      </p:pic>
      <p:sp>
        <p:nvSpPr>
          <p:cNvPr id="22" name="任意多边形 21"/>
          <p:cNvSpPr/>
          <p:nvPr/>
        </p:nvSpPr>
        <p:spPr>
          <a:xfrm>
            <a:off x="857885" y="4043680"/>
            <a:ext cx="2491105" cy="1130935"/>
          </a:xfrm>
          <a:custGeom>
            <a:avLst/>
            <a:gdLst>
              <a:gd name="connisteX0" fmla="*/ 0 w 2347595"/>
              <a:gd name="connsiteY0" fmla="*/ 1263015 h 1263015"/>
              <a:gd name="connisteX1" fmla="*/ 356235 w 2347595"/>
              <a:gd name="connsiteY1" fmla="*/ 194310 h 1263015"/>
              <a:gd name="connisteX2" fmla="*/ 2347595 w 2347595"/>
              <a:gd name="connsiteY2" fmla="*/ 0 h 1263015"/>
              <a:gd name="connisteX3" fmla="*/ 2428875 w 2347595"/>
              <a:gd name="connsiteY3" fmla="*/ 15875 h 1263015"/>
            </a:gdLst>
            <a:ahLst/>
            <a:cxnLst>
              <a:cxn ang="0">
                <a:pos x="connisteX0" y="connsiteY0"/>
              </a:cxn>
              <a:cxn ang="0">
                <a:pos x="connisteX1" y="connsiteY1"/>
              </a:cxn>
              <a:cxn ang="0">
                <a:pos x="connisteX2" y="connsiteY2"/>
              </a:cxn>
              <a:cxn ang="0">
                <a:pos x="connisteX3" y="connsiteY3"/>
              </a:cxn>
            </a:cxnLst>
            <a:rect l="l" t="t" r="r" b="b"/>
            <a:pathLst>
              <a:path w="2347595" h="1263015">
                <a:moveTo>
                  <a:pt x="0" y="1263015"/>
                </a:moveTo>
                <a:cubicBezTo>
                  <a:pt x="31115" y="1053465"/>
                  <a:pt x="-113030" y="447040"/>
                  <a:pt x="356235" y="194310"/>
                </a:cubicBezTo>
                <a:cubicBezTo>
                  <a:pt x="825500" y="-58420"/>
                  <a:pt x="1932940" y="35560"/>
                  <a:pt x="2347595" y="0"/>
                </a:cubicBezTo>
              </a:path>
            </a:pathLst>
          </a:custGeom>
          <a:noFill/>
          <a:ln>
            <a:solidFill>
              <a:srgbClr val="5B307E"/>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36550" y="3453765"/>
            <a:ext cx="3011170" cy="2082165"/>
          </a:xfrm>
          <a:custGeom>
            <a:avLst/>
            <a:gdLst>
              <a:gd name="connisteX0" fmla="*/ 0 w 2347595"/>
              <a:gd name="connsiteY0" fmla="*/ 1263015 h 1263015"/>
              <a:gd name="connisteX1" fmla="*/ 356235 w 2347595"/>
              <a:gd name="connsiteY1" fmla="*/ 194310 h 1263015"/>
              <a:gd name="connisteX2" fmla="*/ 2347595 w 2347595"/>
              <a:gd name="connsiteY2" fmla="*/ 0 h 1263015"/>
              <a:gd name="connisteX3" fmla="*/ 2428875 w 2347595"/>
              <a:gd name="connsiteY3" fmla="*/ 15875 h 1263015"/>
            </a:gdLst>
            <a:ahLst/>
            <a:cxnLst>
              <a:cxn ang="0">
                <a:pos x="connisteX0" y="connsiteY0"/>
              </a:cxn>
              <a:cxn ang="0">
                <a:pos x="connisteX1" y="connsiteY1"/>
              </a:cxn>
              <a:cxn ang="0">
                <a:pos x="connisteX2" y="connsiteY2"/>
              </a:cxn>
              <a:cxn ang="0">
                <a:pos x="connisteX3" y="connsiteY3"/>
              </a:cxn>
            </a:cxnLst>
            <a:rect l="l" t="t" r="r" b="b"/>
            <a:pathLst>
              <a:path w="2347595" h="1263015">
                <a:moveTo>
                  <a:pt x="0" y="1263015"/>
                </a:moveTo>
                <a:cubicBezTo>
                  <a:pt x="31115" y="1053465"/>
                  <a:pt x="-113030" y="447040"/>
                  <a:pt x="356235" y="194310"/>
                </a:cubicBezTo>
                <a:cubicBezTo>
                  <a:pt x="825500" y="-58420"/>
                  <a:pt x="1932940" y="35560"/>
                  <a:pt x="2347595" y="0"/>
                </a:cubicBezTo>
              </a:path>
            </a:pathLst>
          </a:custGeom>
          <a:noFill/>
          <a:ln>
            <a:solidFill>
              <a:srgbClr val="5B307E"/>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flipH="1">
            <a:off x="9409430" y="4043680"/>
            <a:ext cx="1835785" cy="1054735"/>
          </a:xfrm>
          <a:custGeom>
            <a:avLst/>
            <a:gdLst>
              <a:gd name="connisteX0" fmla="*/ 0 w 2347595"/>
              <a:gd name="connsiteY0" fmla="*/ 1263015 h 1263015"/>
              <a:gd name="connisteX1" fmla="*/ 356235 w 2347595"/>
              <a:gd name="connsiteY1" fmla="*/ 194310 h 1263015"/>
              <a:gd name="connisteX2" fmla="*/ 2347595 w 2347595"/>
              <a:gd name="connsiteY2" fmla="*/ 0 h 1263015"/>
              <a:gd name="connisteX3" fmla="*/ 2428875 w 2347595"/>
              <a:gd name="connsiteY3" fmla="*/ 15875 h 1263015"/>
            </a:gdLst>
            <a:ahLst/>
            <a:cxnLst>
              <a:cxn ang="0">
                <a:pos x="connisteX0" y="connsiteY0"/>
              </a:cxn>
              <a:cxn ang="0">
                <a:pos x="connisteX1" y="connsiteY1"/>
              </a:cxn>
              <a:cxn ang="0">
                <a:pos x="connisteX2" y="connsiteY2"/>
              </a:cxn>
              <a:cxn ang="0">
                <a:pos x="connisteX3" y="connsiteY3"/>
              </a:cxn>
            </a:cxnLst>
            <a:rect l="l" t="t" r="r" b="b"/>
            <a:pathLst>
              <a:path w="2347595" h="1263015">
                <a:moveTo>
                  <a:pt x="0" y="1263015"/>
                </a:moveTo>
                <a:cubicBezTo>
                  <a:pt x="31115" y="1053465"/>
                  <a:pt x="-113030" y="447040"/>
                  <a:pt x="356235" y="194310"/>
                </a:cubicBezTo>
                <a:cubicBezTo>
                  <a:pt x="825500" y="-58420"/>
                  <a:pt x="1932940" y="35560"/>
                  <a:pt x="2347595" y="0"/>
                </a:cubicBezTo>
              </a:path>
            </a:pathLst>
          </a:custGeom>
          <a:noFill/>
          <a:ln>
            <a:solidFill>
              <a:srgbClr val="5B307E"/>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flipH="1">
            <a:off x="9410065" y="3482975"/>
            <a:ext cx="2220595" cy="2053590"/>
          </a:xfrm>
          <a:custGeom>
            <a:avLst/>
            <a:gdLst>
              <a:gd name="connisteX0" fmla="*/ 0 w 2347595"/>
              <a:gd name="connsiteY0" fmla="*/ 1263015 h 1263015"/>
              <a:gd name="connisteX1" fmla="*/ 356235 w 2347595"/>
              <a:gd name="connsiteY1" fmla="*/ 194310 h 1263015"/>
              <a:gd name="connisteX2" fmla="*/ 2347595 w 2347595"/>
              <a:gd name="connsiteY2" fmla="*/ 0 h 1263015"/>
              <a:gd name="connisteX3" fmla="*/ 2428875 w 2347595"/>
              <a:gd name="connsiteY3" fmla="*/ 15875 h 1263015"/>
            </a:gdLst>
            <a:ahLst/>
            <a:cxnLst>
              <a:cxn ang="0">
                <a:pos x="connisteX0" y="connsiteY0"/>
              </a:cxn>
              <a:cxn ang="0">
                <a:pos x="connisteX1" y="connsiteY1"/>
              </a:cxn>
              <a:cxn ang="0">
                <a:pos x="connisteX2" y="connsiteY2"/>
              </a:cxn>
              <a:cxn ang="0">
                <a:pos x="connisteX3" y="connsiteY3"/>
              </a:cxn>
            </a:cxnLst>
            <a:rect l="l" t="t" r="r" b="b"/>
            <a:pathLst>
              <a:path w="2347595" h="1263015">
                <a:moveTo>
                  <a:pt x="0" y="1263015"/>
                </a:moveTo>
                <a:cubicBezTo>
                  <a:pt x="31115" y="1053465"/>
                  <a:pt x="-113030" y="447040"/>
                  <a:pt x="356235" y="194310"/>
                </a:cubicBezTo>
                <a:cubicBezTo>
                  <a:pt x="825500" y="-58420"/>
                  <a:pt x="1932940" y="35560"/>
                  <a:pt x="2347595" y="0"/>
                </a:cubicBezTo>
              </a:path>
            </a:pathLst>
          </a:custGeom>
          <a:noFill/>
          <a:ln>
            <a:solidFill>
              <a:srgbClr val="5B307E"/>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0"/>
          <a:stretch>
            <a:fillRect/>
          </a:stretch>
        </p:blipFill>
        <p:spPr>
          <a:xfrm>
            <a:off x="4010025" y="5825490"/>
            <a:ext cx="4394200" cy="304800"/>
          </a:xfrm>
          <a:prstGeom prst="rect">
            <a:avLst/>
          </a:prstGeom>
        </p:spPr>
      </p:pic>
      <p:sp>
        <p:nvSpPr>
          <p:cNvPr id="27" name="内容占位符 2"/>
          <p:cNvSpPr>
            <a:spLocks noGrp="1"/>
          </p:cNvSpPr>
          <p:nvPr/>
        </p:nvSpPr>
        <p:spPr>
          <a:xfrm>
            <a:off x="2072640" y="6077585"/>
            <a:ext cx="8581390" cy="28765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2000" dirty="0"/>
              <a:t>event_type: </a:t>
            </a:r>
            <a:r>
              <a:rPr kumimoji="1" lang="zh-CN" altLang="en-US" sz="2000" dirty="0">
                <a:sym typeface="+mn-ea"/>
              </a:rPr>
              <a:t>帧到达</a:t>
            </a:r>
            <a:r>
              <a:rPr kumimoji="1" lang="en-US" altLang="zh-CN" sz="2000" dirty="0"/>
              <a:t>frame_arrival</a:t>
            </a:r>
            <a:r>
              <a:rPr kumimoji="1" lang="zh-CN" altLang="en-US" sz="2000" dirty="0"/>
              <a:t>、帧出错</a:t>
            </a:r>
            <a:r>
              <a:rPr kumimoji="1" lang="en-US" altLang="zh-CN" sz="2000" dirty="0"/>
              <a:t>cksum_err</a:t>
            </a:r>
            <a:r>
              <a:rPr kumimoji="1" lang="zh-CN" altLang="en-US" sz="2000" dirty="0"/>
              <a:t>、超时</a:t>
            </a:r>
            <a:r>
              <a:rPr kumimoji="1" lang="en-US" altLang="zh-CN" sz="2000" dirty="0"/>
              <a:t>timeout</a:t>
            </a:r>
            <a:r>
              <a:rPr kumimoji="1" lang="zh-CN" altLang="en-US" sz="2000" dirty="0"/>
              <a:t>等</a:t>
            </a:r>
          </a:p>
        </p:txBody>
      </p:sp>
      <p:cxnSp>
        <p:nvCxnSpPr>
          <p:cNvPr id="28" name="直接箭头连接符 27"/>
          <p:cNvCxnSpPr/>
          <p:nvPr/>
        </p:nvCxnSpPr>
        <p:spPr>
          <a:xfrm flipV="1">
            <a:off x="4630420" y="4621530"/>
            <a:ext cx="1686560" cy="1203960"/>
          </a:xfrm>
          <a:prstGeom prst="straightConnector1">
            <a:avLst/>
          </a:prstGeom>
          <a:ln>
            <a:solidFill>
              <a:srgbClr val="5B307E"/>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lang="zh-CN" altLang="en-US" dirty="0"/>
              <a:t>乌托邦式单工协议（</a:t>
            </a:r>
            <a:r>
              <a:rPr kumimoji="1" lang="en-US" altLang="zh-CN" dirty="0"/>
              <a:t>1</a:t>
            </a:r>
            <a:r>
              <a:rPr kumimoji="1" lang="zh-CN" altLang="en-US" dirty="0"/>
              <a:t>）</a:t>
            </a:r>
          </a:p>
        </p:txBody>
      </p:sp>
      <p:sp>
        <p:nvSpPr>
          <p:cNvPr id="3" name="内容占位符 2"/>
          <p:cNvSpPr>
            <a:spLocks noGrp="1"/>
          </p:cNvSpPr>
          <p:nvPr>
            <p:ph idx="1"/>
          </p:nvPr>
        </p:nvSpPr>
        <p:spPr>
          <a:xfrm>
            <a:off x="864296" y="1464580"/>
            <a:ext cx="10208712" cy="4971415"/>
          </a:xfrm>
        </p:spPr>
        <p:txBody>
          <a:bodyPr>
            <a:normAutofit/>
          </a:bodyPr>
          <a:lstStyle/>
          <a:p>
            <a:pPr>
              <a:lnSpc>
                <a:spcPct val="120000"/>
              </a:lnSpc>
            </a:pPr>
            <a:r>
              <a:rPr kumimoji="1" lang="zh-CN" altLang="en-US" dirty="0">
                <a:solidFill>
                  <a:srgbClr val="C00000"/>
                </a:solidFill>
              </a:rPr>
              <a:t>假设</a:t>
            </a:r>
            <a:endParaRPr kumimoji="1" lang="en-US" altLang="zh-CN" dirty="0">
              <a:solidFill>
                <a:srgbClr val="FF0000"/>
              </a:solidFill>
            </a:endParaRPr>
          </a:p>
          <a:p>
            <a:pPr lvl="1">
              <a:lnSpc>
                <a:spcPct val="120000"/>
              </a:lnSpc>
            </a:pPr>
            <a:r>
              <a:rPr kumimoji="1" lang="zh-CN" altLang="en-US" dirty="0"/>
              <a:t>单工（</a:t>
            </a:r>
            <a:r>
              <a:rPr kumimoji="1" lang="en-US" altLang="zh-CN" dirty="0"/>
              <a:t>Simplex</a:t>
            </a:r>
            <a:r>
              <a:rPr kumimoji="1" lang="zh-CN" altLang="en-US" dirty="0"/>
              <a:t>）协议：数据单向传输</a:t>
            </a:r>
          </a:p>
          <a:p>
            <a:pPr lvl="1">
              <a:lnSpc>
                <a:spcPct val="120000"/>
              </a:lnSpc>
            </a:pPr>
            <a:r>
              <a:rPr kumimoji="1" lang="zh-CN" altLang="en-US" dirty="0"/>
              <a:t>完美信道：帧不会丢失或受损</a:t>
            </a:r>
          </a:p>
          <a:p>
            <a:pPr lvl="1">
              <a:lnSpc>
                <a:spcPct val="120000"/>
              </a:lnSpc>
            </a:pPr>
            <a:r>
              <a:rPr kumimoji="1" lang="zh-CN" altLang="en-US" dirty="0"/>
              <a:t>始终就绪：发送方</a:t>
            </a:r>
            <a:r>
              <a:rPr kumimoji="1" lang="en-US" altLang="zh-CN" dirty="0"/>
              <a:t>/</a:t>
            </a:r>
            <a:r>
              <a:rPr kumimoji="1" lang="zh-CN" altLang="en-US" dirty="0"/>
              <a:t>接收方的网络层始终处于就绪状态</a:t>
            </a:r>
          </a:p>
          <a:p>
            <a:pPr lvl="1">
              <a:lnSpc>
                <a:spcPct val="120000"/>
              </a:lnSpc>
            </a:pPr>
            <a:r>
              <a:rPr kumimoji="1" lang="zh-CN" altLang="en-US" dirty="0"/>
              <a:t>瞬间完成：发送方</a:t>
            </a:r>
            <a:r>
              <a:rPr kumimoji="1" lang="en-US" altLang="zh-CN" dirty="0"/>
              <a:t>/</a:t>
            </a:r>
            <a:r>
              <a:rPr kumimoji="1" lang="zh-CN" altLang="en-US" dirty="0"/>
              <a:t>接收方能够生成</a:t>
            </a:r>
            <a:r>
              <a:rPr kumimoji="1" lang="en-US" altLang="zh-CN" dirty="0"/>
              <a:t>/</a:t>
            </a:r>
            <a:r>
              <a:rPr kumimoji="1" lang="zh-CN" altLang="en-US" dirty="0"/>
              <a:t>处理无穷多的数据</a:t>
            </a:r>
          </a:p>
          <a:p>
            <a:pPr>
              <a:lnSpc>
                <a:spcPct val="120000"/>
              </a:lnSpc>
            </a:pPr>
            <a:r>
              <a:rPr kumimoji="1" lang="zh-CN" altLang="en-US" dirty="0"/>
              <a:t>乌托邦：</a:t>
            </a:r>
            <a:r>
              <a:rPr kumimoji="1" lang="zh-CN" altLang="en-US" dirty="0">
                <a:solidFill>
                  <a:srgbClr val="C00000"/>
                </a:solidFill>
              </a:rPr>
              <a:t>完美但不现实的协议</a:t>
            </a:r>
            <a:endParaRPr kumimoji="1" lang="en-US" altLang="zh-CN" dirty="0">
              <a:solidFill>
                <a:srgbClr val="FF0000"/>
              </a:solidFill>
            </a:endParaRPr>
          </a:p>
          <a:p>
            <a:pPr lvl="1">
              <a:lnSpc>
                <a:spcPct val="120000"/>
              </a:lnSpc>
            </a:pPr>
            <a:r>
              <a:rPr kumimoji="1" lang="zh-CN" altLang="en-US" dirty="0"/>
              <a:t>不处理任何流量控制或纠错工作</a:t>
            </a:r>
            <a:endParaRPr kumimoji="1" lang="en-US" altLang="zh-CN" dirty="0"/>
          </a:p>
          <a:p>
            <a:pPr lvl="1">
              <a:lnSpc>
                <a:spcPct val="120000"/>
              </a:lnSpc>
            </a:pPr>
            <a:r>
              <a:rPr kumimoji="1" lang="zh-CN" altLang="en-US" dirty="0"/>
              <a:t>接近于无确认的无连接服务，必须依赖更高层次解决上述问题</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lang="zh-CN" altLang="en-US" dirty="0"/>
              <a:t>乌托邦式单工协议</a:t>
            </a:r>
            <a:r>
              <a:rPr kumimoji="1" lang="zh-CN" altLang="en-US" dirty="0">
                <a:sym typeface="+mn-ea"/>
              </a:rPr>
              <a:t>（</a:t>
            </a:r>
            <a:r>
              <a:rPr kumimoji="1" lang="en-US" altLang="zh-CN" dirty="0">
                <a:sym typeface="+mn-ea"/>
              </a:rPr>
              <a:t>2</a:t>
            </a:r>
            <a:r>
              <a:rPr kumimoji="1" lang="zh-CN" altLang="en-US" dirty="0">
                <a:sym typeface="+mn-ea"/>
              </a:rPr>
              <a:t>）</a:t>
            </a:r>
            <a:endParaRPr kumimoji="1" lang="zh-CN" altLang="en-US" dirty="0"/>
          </a:p>
        </p:txBody>
      </p:sp>
      <p:sp>
        <p:nvSpPr>
          <p:cNvPr id="3" name="内容占位符 2"/>
          <p:cNvSpPr>
            <a:spLocks noGrp="1"/>
          </p:cNvSpPr>
          <p:nvPr>
            <p:ph idx="1"/>
          </p:nvPr>
        </p:nvSpPr>
        <p:spPr>
          <a:xfrm>
            <a:off x="6394450" y="1553210"/>
            <a:ext cx="5797550" cy="2668905"/>
          </a:xfrm>
        </p:spPr>
        <p:txBody>
          <a:bodyPr>
            <a:normAutofit lnSpcReduction="10000"/>
          </a:bodyPr>
          <a:lstStyle/>
          <a:p>
            <a:pPr>
              <a:lnSpc>
                <a:spcPct val="120000"/>
              </a:lnSpc>
            </a:pPr>
            <a:r>
              <a:rPr kumimoji="1" lang="zh-CN" altLang="en-US" sz="2400" dirty="0"/>
              <a:t>接收方</a:t>
            </a:r>
          </a:p>
          <a:p>
            <a:pPr lvl="1">
              <a:lnSpc>
                <a:spcPct val="120000"/>
              </a:lnSpc>
            </a:pPr>
            <a:r>
              <a:rPr kumimoji="1" lang="zh-CN" altLang="en-US" sz="2000" dirty="0"/>
              <a:t>在循环中持续接收</a:t>
            </a:r>
          </a:p>
          <a:p>
            <a:pPr lvl="1">
              <a:lnSpc>
                <a:spcPct val="120000"/>
              </a:lnSpc>
            </a:pPr>
            <a:r>
              <a:rPr kumimoji="1" lang="zh-CN" altLang="en-US" sz="2000" dirty="0"/>
              <a:t>等待帧到达（</a:t>
            </a:r>
            <a:r>
              <a:rPr kumimoji="1" lang="en-US" altLang="zh-CN" sz="2000" dirty="0"/>
              <a:t>frame_arrival</a:t>
            </a:r>
            <a:r>
              <a:rPr kumimoji="1" lang="zh-CN" altLang="en-US" sz="2000" dirty="0"/>
              <a:t>）</a:t>
            </a:r>
          </a:p>
          <a:p>
            <a:pPr lvl="1">
              <a:lnSpc>
                <a:spcPct val="120000"/>
              </a:lnSpc>
            </a:pPr>
            <a:r>
              <a:rPr kumimoji="1" lang="zh-CN" altLang="en-US" sz="2000" dirty="0"/>
              <a:t>从物理层获得帧</a:t>
            </a:r>
          </a:p>
          <a:p>
            <a:pPr lvl="1">
              <a:lnSpc>
                <a:spcPct val="120000"/>
              </a:lnSpc>
            </a:pPr>
            <a:r>
              <a:rPr kumimoji="1" lang="zh-CN" altLang="en-US" sz="2000" dirty="0"/>
              <a:t>解封装，将帧中的数据传递给网络层</a:t>
            </a:r>
          </a:p>
          <a:p>
            <a:pPr lvl="1">
              <a:lnSpc>
                <a:spcPct val="120000"/>
              </a:lnSpc>
            </a:pPr>
            <a:r>
              <a:rPr kumimoji="1" lang="zh-CN" altLang="en-US" sz="2000" dirty="0"/>
              <a:t>完成一次接收</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pic>
        <p:nvPicPr>
          <p:cNvPr id="32" name="图片 31"/>
          <p:cNvPicPr>
            <a:picLocks noChangeAspect="1"/>
          </p:cNvPicPr>
          <p:nvPr/>
        </p:nvPicPr>
        <p:blipFill>
          <a:blip r:embed="rId3"/>
          <a:stretch>
            <a:fillRect/>
          </a:stretch>
        </p:blipFill>
        <p:spPr>
          <a:xfrm>
            <a:off x="665012" y="4063635"/>
            <a:ext cx="5220335" cy="2371090"/>
          </a:xfrm>
          <a:prstGeom prst="rect">
            <a:avLst/>
          </a:prstGeom>
        </p:spPr>
      </p:pic>
      <p:pic>
        <p:nvPicPr>
          <p:cNvPr id="33" name="图片 32"/>
          <p:cNvPicPr>
            <a:picLocks noChangeAspect="1"/>
          </p:cNvPicPr>
          <p:nvPr/>
        </p:nvPicPr>
        <p:blipFill>
          <a:blip r:embed="rId4"/>
          <a:stretch>
            <a:fillRect/>
          </a:stretch>
        </p:blipFill>
        <p:spPr>
          <a:xfrm>
            <a:off x="6563360" y="4061188"/>
            <a:ext cx="5060950" cy="2348230"/>
          </a:xfrm>
          <a:prstGeom prst="rect">
            <a:avLst/>
          </a:prstGeom>
        </p:spPr>
      </p:pic>
      <p:sp>
        <p:nvSpPr>
          <p:cNvPr id="35" name="内容占位符 2"/>
          <p:cNvSpPr>
            <a:spLocks noGrp="1"/>
          </p:cNvSpPr>
          <p:nvPr/>
        </p:nvSpPr>
        <p:spPr>
          <a:xfrm>
            <a:off x="798362" y="1563279"/>
            <a:ext cx="4619625" cy="26777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kumimoji="1" lang="zh-CN" altLang="en-US" sz="2400" dirty="0"/>
              <a:t>发送方</a:t>
            </a:r>
          </a:p>
          <a:p>
            <a:pPr lvl="1">
              <a:lnSpc>
                <a:spcPct val="120000"/>
              </a:lnSpc>
            </a:pPr>
            <a:r>
              <a:rPr kumimoji="1" lang="zh-CN" altLang="en-US" sz="2000" dirty="0"/>
              <a:t>在循环中不停发送</a:t>
            </a:r>
          </a:p>
          <a:p>
            <a:pPr lvl="1">
              <a:lnSpc>
                <a:spcPct val="120000"/>
              </a:lnSpc>
            </a:pPr>
            <a:r>
              <a:rPr kumimoji="1" lang="zh-CN" altLang="en-US" sz="2000" dirty="0"/>
              <a:t>从网络层获得数据</a:t>
            </a:r>
          </a:p>
          <a:p>
            <a:pPr lvl="1">
              <a:lnSpc>
                <a:spcPct val="120000"/>
              </a:lnSpc>
            </a:pPr>
            <a:r>
              <a:rPr kumimoji="1" lang="zh-CN" altLang="en-US" sz="2000" dirty="0"/>
              <a:t>封装成帧</a:t>
            </a:r>
          </a:p>
          <a:p>
            <a:pPr lvl="1">
              <a:lnSpc>
                <a:spcPct val="120000"/>
              </a:lnSpc>
            </a:pPr>
            <a:r>
              <a:rPr kumimoji="1" lang="zh-CN" altLang="en-US" sz="2000" dirty="0"/>
              <a:t>交给物理层</a:t>
            </a:r>
          </a:p>
          <a:p>
            <a:pPr lvl="1">
              <a:lnSpc>
                <a:spcPct val="120000"/>
              </a:lnSpc>
            </a:pPr>
            <a:r>
              <a:rPr kumimoji="1" lang="zh-CN" altLang="en-US" sz="2000" dirty="0">
                <a:sym typeface="+mn-ea"/>
              </a:rPr>
              <a:t>完成一次发送</a:t>
            </a:r>
            <a:endParaRPr kumimoji="1" lang="zh-CN" altLang="en-US" sz="1495" dirty="0"/>
          </a:p>
          <a:p>
            <a:pPr lvl="1">
              <a:lnSpc>
                <a:spcPct val="120000"/>
              </a:lnSpc>
            </a:pPr>
            <a:endParaRPr kumimoji="1" lang="zh-CN" altLang="en-US" sz="2000" dirty="0"/>
          </a:p>
        </p:txBody>
      </p:sp>
      <p:cxnSp>
        <p:nvCxnSpPr>
          <p:cNvPr id="36" name="直接连接符 35"/>
          <p:cNvCxnSpPr/>
          <p:nvPr/>
        </p:nvCxnSpPr>
        <p:spPr>
          <a:xfrm>
            <a:off x="6096000" y="2114550"/>
            <a:ext cx="0" cy="35845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ja-JP" altLang="en-US" dirty="0"/>
              <a:t>无错信道上的停等式协议</a:t>
            </a:r>
            <a:r>
              <a:rPr kumimoji="1" lang="ja-JP" altLang="en-US" dirty="0">
                <a:sym typeface="+mn-ea"/>
              </a:rPr>
              <a:t>（</a:t>
            </a:r>
            <a:r>
              <a:rPr kumimoji="1" lang="en-US" altLang="ja-JP" dirty="0">
                <a:sym typeface="+mn-ea"/>
              </a:rPr>
              <a:t>1</a:t>
            </a:r>
            <a:r>
              <a:rPr kumimoji="1" lang="ja-JP" altLang="en-US" dirty="0">
                <a:sym typeface="+mn-ea"/>
              </a:rPr>
              <a:t>）</a:t>
            </a:r>
            <a:endParaRPr lang="en-US" dirty="0"/>
          </a:p>
        </p:txBody>
      </p:sp>
      <p:sp>
        <p:nvSpPr>
          <p:cNvPr id="3" name="Content Placeholder 2"/>
          <p:cNvSpPr>
            <a:spLocks noGrp="1"/>
          </p:cNvSpPr>
          <p:nvPr>
            <p:ph idx="1"/>
          </p:nvPr>
        </p:nvSpPr>
        <p:spPr/>
        <p:txBody>
          <a:bodyPr/>
          <a:lstStyle/>
          <a:p>
            <a:pPr lvl="0">
              <a:lnSpc>
                <a:spcPts val="3600"/>
              </a:lnSpc>
              <a:spcBef>
                <a:spcPts val="1200"/>
              </a:spcBef>
            </a:pPr>
            <a:r>
              <a:rPr kumimoji="1" lang="zh-CN" altLang="en-US" dirty="0">
                <a:solidFill>
                  <a:srgbClr val="C00000"/>
                </a:solidFill>
              </a:rPr>
              <a:t>不再假设</a:t>
            </a:r>
            <a:endParaRPr kumimoji="1" lang="zh-CN" altLang="en-US" dirty="0">
              <a:solidFill>
                <a:srgbClr val="FF0000"/>
              </a:solidFill>
            </a:endParaRPr>
          </a:p>
          <a:p>
            <a:pPr lvl="1">
              <a:lnSpc>
                <a:spcPts val="3600"/>
              </a:lnSpc>
              <a:spcBef>
                <a:spcPts val="1200"/>
              </a:spcBef>
            </a:pPr>
            <a:r>
              <a:rPr kumimoji="1" lang="zh-CN" altLang="en-US" dirty="0"/>
              <a:t>接收方能够处理以无限高速进来的数据</a:t>
            </a:r>
            <a:endParaRPr kumimoji="1" lang="en-US" altLang="zh-CN" dirty="0"/>
          </a:p>
          <a:p>
            <a:pPr lvl="1">
              <a:lnSpc>
                <a:spcPts val="3600"/>
              </a:lnSpc>
              <a:spcBef>
                <a:spcPts val="1200"/>
              </a:spcBef>
            </a:pPr>
            <a:r>
              <a:rPr kumimoji="1" lang="zh-CN" altLang="en-US" dirty="0"/>
              <a:t>发送方以高于接收方能处理到达帧的速度发送帧，导致接收方被“淹没”</a:t>
            </a:r>
            <a:r>
              <a:rPr kumimoji="1" lang="en-US" altLang="zh-CN" dirty="0"/>
              <a:t>(overwhelming)</a:t>
            </a:r>
          </a:p>
          <a:p>
            <a:pPr lvl="0">
              <a:lnSpc>
                <a:spcPts val="3600"/>
              </a:lnSpc>
              <a:spcBef>
                <a:spcPts val="1200"/>
              </a:spcBef>
            </a:pPr>
            <a:r>
              <a:rPr kumimoji="1" lang="zh-CN" altLang="en-US" dirty="0">
                <a:solidFill>
                  <a:srgbClr val="C00000"/>
                </a:solidFill>
              </a:rPr>
              <a:t>仍然假设</a:t>
            </a:r>
            <a:endParaRPr kumimoji="1" lang="en-US" altLang="zh-CN" dirty="0"/>
          </a:p>
          <a:p>
            <a:pPr lvl="1">
              <a:lnSpc>
                <a:spcPts val="3600"/>
              </a:lnSpc>
              <a:spcBef>
                <a:spcPts val="1200"/>
              </a:spcBef>
            </a:pPr>
            <a:r>
              <a:rPr kumimoji="1" lang="zh-CN" altLang="en-US" dirty="0"/>
              <a:t>通信信道不会出错（</a:t>
            </a:r>
            <a:r>
              <a:rPr kumimoji="1" lang="en-US" altLang="zh-CN" dirty="0"/>
              <a:t>Error-Free</a:t>
            </a:r>
            <a:r>
              <a:rPr kumimoji="1" lang="zh-CN" altLang="en-US" dirty="0"/>
              <a:t>）</a:t>
            </a:r>
            <a:endParaRPr kumimoji="1" lang="en-US" altLang="zh-CN" dirty="0"/>
          </a:p>
          <a:p>
            <a:pPr lvl="1">
              <a:lnSpc>
                <a:spcPts val="3600"/>
              </a:lnSpc>
              <a:spcBef>
                <a:spcPts val="1200"/>
              </a:spcBef>
            </a:pPr>
            <a:r>
              <a:rPr lang="zh-CN" altLang="en-US" dirty="0"/>
              <a:t>数据传输保持单向</a:t>
            </a:r>
            <a:r>
              <a:rPr lang="en-US" altLang="zh-CN" dirty="0"/>
              <a:t>,</a:t>
            </a:r>
            <a:r>
              <a:rPr lang="zh-CN" altLang="en-US" dirty="0"/>
              <a:t> 但是需要双向传输链路（半双工物理信道）</a:t>
            </a:r>
            <a:endParaRPr 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dirty="0" err="1"/>
              <a:t>无错信道上的停等式协议</a:t>
            </a:r>
            <a:r>
              <a:rPr kumimoji="1" lang="zh-CN" altLang="en-US" dirty="0">
                <a:sym typeface="+mn-ea"/>
              </a:rPr>
              <a:t>（</a:t>
            </a:r>
            <a:r>
              <a:rPr kumimoji="1" lang="en-US" altLang="zh-CN" dirty="0">
                <a:sym typeface="+mn-ea"/>
              </a:rPr>
              <a:t>2</a:t>
            </a:r>
            <a:r>
              <a:rPr kumimoji="1" lang="zh-CN" altLang="en-US" dirty="0">
                <a:sym typeface="+mn-ea"/>
              </a:rPr>
              <a:t>）</a:t>
            </a:r>
            <a:endParaRPr kumimoji="1" dirty="0"/>
          </a:p>
        </p:txBody>
      </p:sp>
      <p:sp>
        <p:nvSpPr>
          <p:cNvPr id="3" name="内容占位符 2"/>
          <p:cNvSpPr>
            <a:spLocks noGrp="1"/>
          </p:cNvSpPr>
          <p:nvPr>
            <p:ph idx="1"/>
          </p:nvPr>
        </p:nvSpPr>
        <p:spPr>
          <a:xfrm>
            <a:off x="780415" y="1527810"/>
            <a:ext cx="7830820" cy="3691890"/>
          </a:xfrm>
        </p:spPr>
        <p:txBody>
          <a:bodyPr>
            <a:normAutofit/>
          </a:bodyPr>
          <a:lstStyle/>
          <a:p>
            <a:pPr>
              <a:lnSpc>
                <a:spcPct val="150000"/>
              </a:lnSpc>
            </a:pPr>
            <a:r>
              <a:rPr kumimoji="1" lang="zh-CN" altLang="en-US" dirty="0">
                <a:solidFill>
                  <a:srgbClr val="C00000"/>
                </a:solidFill>
                <a:sym typeface="+mn-ea"/>
              </a:rPr>
              <a:t>停</a:t>
            </a:r>
            <a:r>
              <a:rPr kumimoji="1" lang="en-US" altLang="zh-CN" dirty="0">
                <a:solidFill>
                  <a:srgbClr val="C00000"/>
                </a:solidFill>
                <a:sym typeface="+mn-ea"/>
              </a:rPr>
              <a:t>-</a:t>
            </a:r>
            <a:r>
              <a:rPr kumimoji="1" lang="zh-CN" altLang="en-US" dirty="0">
                <a:solidFill>
                  <a:srgbClr val="C00000"/>
                </a:solidFill>
                <a:sym typeface="+mn-ea"/>
              </a:rPr>
              <a:t>等式协议（</a:t>
            </a:r>
            <a:r>
              <a:rPr kumimoji="1" lang="en-US" altLang="zh-CN" dirty="0">
                <a:solidFill>
                  <a:srgbClr val="C00000"/>
                </a:solidFill>
                <a:sym typeface="+mn-ea"/>
              </a:rPr>
              <a:t>stop-and-wait</a:t>
            </a:r>
            <a:r>
              <a:rPr kumimoji="1" lang="zh-CN" altLang="en-US" dirty="0">
                <a:solidFill>
                  <a:srgbClr val="C00000"/>
                </a:solidFill>
                <a:sym typeface="+mn-ea"/>
              </a:rPr>
              <a:t>）</a:t>
            </a:r>
            <a:endParaRPr kumimoji="1" lang="zh-CN" altLang="en-US" dirty="0"/>
          </a:p>
          <a:p>
            <a:pPr lvl="1">
              <a:lnSpc>
                <a:spcPct val="150000"/>
              </a:lnSpc>
            </a:pPr>
            <a:r>
              <a:rPr kumimoji="1" lang="zh-CN" altLang="en-US" dirty="0"/>
              <a:t>发送方发送一帧后暂停，等待</a:t>
            </a:r>
            <a:r>
              <a:rPr kumimoji="1" lang="zh-CN" altLang="en-US" dirty="0">
                <a:solidFill>
                  <a:srgbClr val="C00000"/>
                </a:solidFill>
              </a:rPr>
              <a:t>确认（</a:t>
            </a:r>
            <a:r>
              <a:rPr kumimoji="1" lang="en-US" altLang="zh-CN" dirty="0" err="1">
                <a:solidFill>
                  <a:srgbClr val="C00000"/>
                </a:solidFill>
              </a:rPr>
              <a:t>Acknowldgement</a:t>
            </a:r>
            <a:r>
              <a:rPr kumimoji="1" lang="zh-CN" altLang="en-US" dirty="0">
                <a:solidFill>
                  <a:srgbClr val="C00000"/>
                </a:solidFill>
              </a:rPr>
              <a:t>）</a:t>
            </a:r>
            <a:r>
              <a:rPr kumimoji="1" lang="zh-CN" altLang="en-US" dirty="0"/>
              <a:t>到达后发送下一帧</a:t>
            </a:r>
          </a:p>
          <a:p>
            <a:pPr lvl="1">
              <a:lnSpc>
                <a:spcPct val="150000"/>
              </a:lnSpc>
            </a:pPr>
            <a:r>
              <a:rPr kumimoji="1" lang="zh-CN" altLang="en-US" dirty="0"/>
              <a:t>接收方完成接收后，回复</a:t>
            </a:r>
            <a:r>
              <a:rPr kumimoji="1" lang="zh-CN" altLang="en-US" dirty="0">
                <a:solidFill>
                  <a:srgbClr val="C00000"/>
                </a:solidFill>
              </a:rPr>
              <a:t>确认</a:t>
            </a:r>
            <a:r>
              <a:rPr kumimoji="1" lang="zh-CN" altLang="en-US" dirty="0"/>
              <a:t>接收</a:t>
            </a:r>
            <a:r>
              <a:rPr kumimoji="1" lang="en-US" altLang="zh-CN" dirty="0"/>
              <a:t>.</a:t>
            </a:r>
          </a:p>
          <a:p>
            <a:pPr lvl="1">
              <a:lnSpc>
                <a:spcPct val="150000"/>
              </a:lnSpc>
            </a:pPr>
            <a:r>
              <a:rPr kumimoji="1" lang="zh-CN" altLang="en-US" dirty="0"/>
              <a:t>确认帧的内容是不重要的：哑帧（</a:t>
            </a:r>
            <a:r>
              <a:rPr kumimoji="1" lang="en-US" altLang="zh-CN" dirty="0"/>
              <a:t>dummy frame</a:t>
            </a:r>
            <a:r>
              <a:rPr kumimoji="1" lang="zh-CN" altLang="en-US" dirty="0"/>
              <a:t>）</a:t>
            </a:r>
          </a:p>
          <a:p>
            <a:pPr lvl="1">
              <a:lnSpc>
                <a:spcPct val="120000"/>
              </a:lnSpc>
            </a:pP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cxnSp>
        <p:nvCxnSpPr>
          <p:cNvPr id="5" name="直接连接符 4"/>
          <p:cNvCxnSpPr/>
          <p:nvPr/>
        </p:nvCxnSpPr>
        <p:spPr>
          <a:xfrm>
            <a:off x="9784715" y="2279015"/>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457940" y="2279015"/>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9284335" y="152781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发送方</a:t>
            </a:r>
          </a:p>
        </p:txBody>
      </p:sp>
      <p:sp>
        <p:nvSpPr>
          <p:cNvPr id="7" name="内容占位符 2"/>
          <p:cNvSpPr>
            <a:spLocks noGrp="1"/>
          </p:cNvSpPr>
          <p:nvPr/>
        </p:nvSpPr>
        <p:spPr>
          <a:xfrm>
            <a:off x="10923905" y="152781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接收方</a:t>
            </a:r>
          </a:p>
        </p:txBody>
      </p:sp>
      <p:cxnSp>
        <p:nvCxnSpPr>
          <p:cNvPr id="8" name="直接箭头连接符 7"/>
          <p:cNvCxnSpPr/>
          <p:nvPr/>
        </p:nvCxnSpPr>
        <p:spPr>
          <a:xfrm>
            <a:off x="9801225" y="2639060"/>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9801225" y="3148965"/>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801225" y="3623310"/>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817100" y="4575810"/>
            <a:ext cx="1656715" cy="3619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801225" y="4069715"/>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431655" y="5038090"/>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内容占位符 2"/>
          <p:cNvSpPr>
            <a:spLocks noGrp="1"/>
          </p:cNvSpPr>
          <p:nvPr/>
        </p:nvSpPr>
        <p:spPr>
          <a:xfrm>
            <a:off x="9284335" y="427863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时间</a:t>
            </a:r>
          </a:p>
        </p:txBody>
      </p:sp>
      <p:sp>
        <p:nvSpPr>
          <p:cNvPr id="16" name="文本框 15"/>
          <p:cNvSpPr txBox="1"/>
          <p:nvPr/>
        </p:nvSpPr>
        <p:spPr>
          <a:xfrm>
            <a:off x="10339070" y="5353685"/>
            <a:ext cx="613410" cy="509905"/>
          </a:xfrm>
          <a:prstGeom prst="rect">
            <a:avLst/>
          </a:prstGeom>
          <a:noFill/>
        </p:spPr>
        <p:txBody>
          <a:bodyPr vert="eaVert" wrap="square" rtlCol="0">
            <a:spAutoFit/>
          </a:bodyPr>
          <a:lstStyle/>
          <a:p>
            <a:r>
              <a:rPr lang="en-US" altLang="zh-CN" sz="2800" b="1"/>
              <a:t>...</a:t>
            </a:r>
          </a:p>
        </p:txBody>
      </p:sp>
      <p:cxnSp>
        <p:nvCxnSpPr>
          <p:cNvPr id="17" name="直接箭头连接符 16"/>
          <p:cNvCxnSpPr/>
          <p:nvPr/>
        </p:nvCxnSpPr>
        <p:spPr>
          <a:xfrm flipH="1">
            <a:off x="9801225" y="5038090"/>
            <a:ext cx="1645285" cy="3619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p:cNvSpPr>
            <a:spLocks noGrp="1"/>
          </p:cNvSpPr>
          <p:nvPr/>
        </p:nvSpPr>
        <p:spPr>
          <a:xfrm rot="795916">
            <a:off x="10147300" y="2436495"/>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solidFill>
                  <a:srgbClr val="FF0000"/>
                </a:solidFill>
              </a:rPr>
              <a:t>数据帧</a:t>
            </a:r>
          </a:p>
        </p:txBody>
      </p:sp>
      <p:sp>
        <p:nvSpPr>
          <p:cNvPr id="19" name="内容占位符 2"/>
          <p:cNvSpPr>
            <a:spLocks noGrp="1"/>
          </p:cNvSpPr>
          <p:nvPr/>
        </p:nvSpPr>
        <p:spPr>
          <a:xfrm rot="20783472">
            <a:off x="10165635" y="3256280"/>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solidFill>
                  <a:srgbClr val="FF0000"/>
                </a:solidFill>
              </a:rPr>
              <a:t>哑帧确认</a:t>
            </a:r>
          </a:p>
        </p:txBody>
      </p:sp>
      <p:sp>
        <p:nvSpPr>
          <p:cNvPr id="20" name="左大括号 19"/>
          <p:cNvSpPr/>
          <p:nvPr/>
        </p:nvSpPr>
        <p:spPr>
          <a:xfrm>
            <a:off x="9457690" y="2639060"/>
            <a:ext cx="278765" cy="871855"/>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内容占位符 2"/>
          <p:cNvSpPr>
            <a:spLocks noGrp="1"/>
          </p:cNvSpPr>
          <p:nvPr/>
        </p:nvSpPr>
        <p:spPr>
          <a:xfrm>
            <a:off x="8991600" y="2465070"/>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solidFill>
                  <a:srgbClr val="FF0000"/>
                </a:solidFill>
              </a:rPr>
              <a:t>等待确认</a:t>
            </a:r>
          </a:p>
        </p:txBody>
      </p:sp>
      <p:sp>
        <p:nvSpPr>
          <p:cNvPr id="15" name="文本框 1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dirty="0" err="1"/>
              <a:t>无错信道上的停等式协议</a:t>
            </a:r>
            <a:r>
              <a:rPr kumimoji="1" lang="zh-CN" altLang="en-US" dirty="0">
                <a:sym typeface="+mn-ea"/>
              </a:rPr>
              <a:t>（</a:t>
            </a:r>
            <a:r>
              <a:rPr kumimoji="1" lang="en-US" altLang="zh-CN" dirty="0">
                <a:sym typeface="+mn-ea"/>
              </a:rPr>
              <a:t>3</a:t>
            </a:r>
            <a:r>
              <a:rPr kumimoji="1" lang="zh-CN" altLang="en-US" dirty="0">
                <a:sym typeface="+mn-ea"/>
              </a:rPr>
              <a:t>）</a:t>
            </a:r>
            <a:endParaRPr kumimoji="1" dirty="0"/>
          </a:p>
        </p:txBody>
      </p:sp>
      <p:sp>
        <p:nvSpPr>
          <p:cNvPr id="3" name="内容占位符 2"/>
          <p:cNvSpPr>
            <a:spLocks noGrp="1"/>
          </p:cNvSpPr>
          <p:nvPr>
            <p:ph idx="1"/>
          </p:nvPr>
        </p:nvSpPr>
        <p:spPr>
          <a:xfrm>
            <a:off x="780415" y="1527810"/>
            <a:ext cx="4474845" cy="2685415"/>
          </a:xfrm>
        </p:spPr>
        <p:txBody>
          <a:bodyPr>
            <a:normAutofit/>
          </a:bodyPr>
          <a:lstStyle/>
          <a:p>
            <a:pPr>
              <a:lnSpc>
                <a:spcPct val="120000"/>
              </a:lnSpc>
            </a:pPr>
            <a:r>
              <a:rPr kumimoji="1" lang="zh-CN" altLang="en-US" sz="2400" dirty="0"/>
              <a:t>发送方</a:t>
            </a:r>
          </a:p>
          <a:p>
            <a:pPr lvl="1">
              <a:lnSpc>
                <a:spcPct val="120000"/>
              </a:lnSpc>
            </a:pPr>
            <a:r>
              <a:rPr kumimoji="1" lang="zh-CN" altLang="en-US" sz="2000" dirty="0"/>
              <a:t>完成一帧发送后</a:t>
            </a:r>
          </a:p>
          <a:p>
            <a:pPr lvl="1">
              <a:lnSpc>
                <a:spcPct val="120000"/>
              </a:lnSpc>
            </a:pPr>
            <a:r>
              <a:rPr kumimoji="1" lang="zh-CN" altLang="en-US" sz="2000" dirty="0"/>
              <a:t>等待确认到达</a:t>
            </a:r>
          </a:p>
          <a:p>
            <a:pPr lvl="1">
              <a:lnSpc>
                <a:spcPct val="120000"/>
              </a:lnSpc>
            </a:pPr>
            <a:r>
              <a:rPr kumimoji="1" lang="zh-CN" altLang="en-US" sz="2000" dirty="0"/>
              <a:t>确认到达后，发送下一帧</a:t>
            </a:r>
          </a:p>
          <a:p>
            <a:pPr lvl="1">
              <a:lnSpc>
                <a:spcPct val="120000"/>
              </a:lnSpc>
            </a:pPr>
            <a:endParaRPr kumimoji="1"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pic>
        <p:nvPicPr>
          <p:cNvPr id="15" name="图片 14"/>
          <p:cNvPicPr>
            <a:picLocks noChangeAspect="1"/>
          </p:cNvPicPr>
          <p:nvPr/>
        </p:nvPicPr>
        <p:blipFill>
          <a:blip r:embed="rId3"/>
          <a:stretch>
            <a:fillRect/>
          </a:stretch>
        </p:blipFill>
        <p:spPr>
          <a:xfrm>
            <a:off x="597535" y="3881120"/>
            <a:ext cx="5648325" cy="1878965"/>
          </a:xfrm>
          <a:prstGeom prst="rect">
            <a:avLst/>
          </a:prstGeom>
        </p:spPr>
      </p:pic>
      <p:pic>
        <p:nvPicPr>
          <p:cNvPr id="22" name="图片 21"/>
          <p:cNvPicPr>
            <a:picLocks noChangeAspect="1"/>
          </p:cNvPicPr>
          <p:nvPr/>
        </p:nvPicPr>
        <p:blipFill>
          <a:blip r:embed="rId4"/>
          <a:stretch>
            <a:fillRect/>
          </a:stretch>
        </p:blipFill>
        <p:spPr>
          <a:xfrm>
            <a:off x="6428740" y="3881120"/>
            <a:ext cx="5568950" cy="1878965"/>
          </a:xfrm>
          <a:prstGeom prst="rect">
            <a:avLst/>
          </a:prstGeom>
        </p:spPr>
      </p:pic>
      <p:cxnSp>
        <p:nvCxnSpPr>
          <p:cNvPr id="36" name="直接连接符 35"/>
          <p:cNvCxnSpPr/>
          <p:nvPr/>
        </p:nvCxnSpPr>
        <p:spPr>
          <a:xfrm>
            <a:off x="6207125" y="2114550"/>
            <a:ext cx="0" cy="35845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内容占位符 2"/>
          <p:cNvSpPr>
            <a:spLocks noGrp="1"/>
          </p:cNvSpPr>
          <p:nvPr/>
        </p:nvSpPr>
        <p:spPr>
          <a:xfrm>
            <a:off x="6593205" y="1527810"/>
            <a:ext cx="4474845" cy="26854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20000"/>
              </a:lnSpc>
            </a:pPr>
            <a:r>
              <a:rPr kumimoji="1" lang="zh-CN" altLang="en-US" sz="2400" dirty="0"/>
              <a:t>接收方</a:t>
            </a:r>
          </a:p>
          <a:p>
            <a:pPr lvl="1">
              <a:lnSpc>
                <a:spcPct val="120000"/>
              </a:lnSpc>
            </a:pPr>
            <a:r>
              <a:rPr kumimoji="1" lang="zh-CN" altLang="en-US" sz="2000" dirty="0"/>
              <a:t>完成一帧接收后</a:t>
            </a:r>
          </a:p>
          <a:p>
            <a:pPr lvl="1">
              <a:lnSpc>
                <a:spcPct val="120000"/>
              </a:lnSpc>
            </a:pPr>
            <a:r>
              <a:rPr kumimoji="1" lang="zh-CN" altLang="en-US" sz="2000" dirty="0"/>
              <a:t>交给物理层一个哑帧</a:t>
            </a:r>
          </a:p>
          <a:p>
            <a:pPr lvl="1">
              <a:lnSpc>
                <a:spcPct val="120000"/>
              </a:lnSpc>
            </a:pPr>
            <a:r>
              <a:rPr kumimoji="1" lang="zh-CN" altLang="en-US" sz="2000" dirty="0"/>
              <a:t>作为成功接收上一帧的确认</a:t>
            </a:r>
          </a:p>
          <a:p>
            <a:pPr lvl="1">
              <a:lnSpc>
                <a:spcPct val="120000"/>
              </a:lnSpc>
            </a:pPr>
            <a:endParaRPr kumimoji="1" lang="zh-CN" altLang="en-US" sz="2000"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7" y="365126"/>
            <a:ext cx="8565541" cy="879086"/>
          </a:xfrm>
        </p:spPr>
        <p:txBody>
          <a:bodyPr>
            <a:normAutofit/>
          </a:bodyPr>
          <a:lstStyle/>
          <a:p>
            <a:r>
              <a:rPr kumimoji="1" lang="ja-JP" altLang="en-US" dirty="0"/>
              <a:t>有错信道上的单工停等式协议</a:t>
            </a:r>
            <a:r>
              <a:rPr kumimoji="1" lang="ja-JP" altLang="en-US" dirty="0">
                <a:sym typeface="+mn-ea"/>
              </a:rPr>
              <a:t>（</a:t>
            </a:r>
            <a:r>
              <a:rPr kumimoji="1" lang="en-US" altLang="ja-JP" dirty="0">
                <a:sym typeface="+mn-ea"/>
              </a:rPr>
              <a:t>1</a:t>
            </a:r>
            <a:r>
              <a:rPr kumimoji="1" lang="ja-JP" altLang="en-US" dirty="0">
                <a:sym typeface="+mn-ea"/>
              </a:rPr>
              <a:t>）</a:t>
            </a:r>
            <a:endParaRPr lang="en-US" dirty="0"/>
          </a:p>
        </p:txBody>
      </p:sp>
      <p:sp>
        <p:nvSpPr>
          <p:cNvPr id="3" name="Content Placeholder 2"/>
          <p:cNvSpPr>
            <a:spLocks noGrp="1"/>
          </p:cNvSpPr>
          <p:nvPr>
            <p:ph idx="1"/>
          </p:nvPr>
        </p:nvSpPr>
        <p:spPr>
          <a:xfrm>
            <a:off x="838200" y="1393371"/>
            <a:ext cx="7564395" cy="4789715"/>
          </a:xfrm>
        </p:spPr>
        <p:txBody>
          <a:bodyPr>
            <a:normAutofit lnSpcReduction="10000"/>
          </a:bodyPr>
          <a:lstStyle/>
          <a:p>
            <a:pPr>
              <a:lnSpc>
                <a:spcPct val="150000"/>
              </a:lnSpc>
            </a:pPr>
            <a:r>
              <a:rPr lang="en-US" dirty="0"/>
              <a:t>假设</a:t>
            </a:r>
          </a:p>
          <a:p>
            <a:pPr lvl="1">
              <a:lnSpc>
                <a:spcPct val="150000"/>
              </a:lnSpc>
            </a:pPr>
            <a:r>
              <a:rPr lang="en-US" dirty="0"/>
              <a:t>通信信道可能会出错</a:t>
            </a:r>
            <a:r>
              <a:rPr lang="zh-CN" altLang="en-US" dirty="0"/>
              <a:t>，导致：</a:t>
            </a:r>
            <a:endParaRPr lang="en-US" dirty="0"/>
          </a:p>
          <a:p>
            <a:pPr lvl="2">
              <a:lnSpc>
                <a:spcPct val="150000"/>
              </a:lnSpc>
              <a:buFont typeface="Microsoft YaHei" panose="020B0503020204020204" pitchFamily="34" charset="-122"/>
              <a:buChar char="−"/>
            </a:pPr>
            <a:r>
              <a:rPr lang="zh-CN" altLang="en-US" dirty="0"/>
              <a:t>帧在传输过程中可能会被损坏，接收方能够检测出来</a:t>
            </a:r>
            <a:endParaRPr lang="en-US" altLang="zh-CN" dirty="0"/>
          </a:p>
          <a:p>
            <a:pPr lvl="2">
              <a:lnSpc>
                <a:spcPct val="150000"/>
              </a:lnSpc>
              <a:buFont typeface="Microsoft YaHei" panose="020B0503020204020204" pitchFamily="34" charset="-122"/>
              <a:buChar char="−"/>
            </a:pPr>
            <a:r>
              <a:rPr lang="zh-CN" altLang="en-US" dirty="0"/>
              <a:t>帧在传输过程中可能会丢失 ，永远不可能到达接收方</a:t>
            </a:r>
            <a:endParaRPr lang="en-US" altLang="zh-CN" dirty="0"/>
          </a:p>
          <a:p>
            <a:pPr>
              <a:lnSpc>
                <a:spcPct val="150000"/>
              </a:lnSpc>
            </a:pPr>
            <a:r>
              <a:rPr lang="zh-CN" altLang="en-US" dirty="0"/>
              <a:t>一个简单的解决方案</a:t>
            </a:r>
            <a:endParaRPr lang="en-US" altLang="zh-CN" dirty="0"/>
          </a:p>
          <a:p>
            <a:pPr lvl="1">
              <a:lnSpc>
                <a:spcPct val="150000"/>
              </a:lnSpc>
            </a:pPr>
            <a:r>
              <a:rPr kumimoji="1" lang="zh-CN" altLang="en-US" dirty="0"/>
              <a:t>发送方增加一个</a:t>
            </a:r>
            <a:r>
              <a:rPr kumimoji="1" lang="zh-CN" altLang="en-US" dirty="0">
                <a:solidFill>
                  <a:srgbClr val="C00000"/>
                </a:solidFill>
              </a:rPr>
              <a:t>计时器</a:t>
            </a:r>
            <a:r>
              <a:rPr kumimoji="1" lang="en-US" altLang="zh-CN" dirty="0">
                <a:solidFill>
                  <a:srgbClr val="C00000"/>
                </a:solidFill>
              </a:rPr>
              <a:t>(timer)</a:t>
            </a:r>
            <a:r>
              <a:rPr kumimoji="1" lang="zh-CN" altLang="en-US" dirty="0"/>
              <a:t>，如果经过一段时间没有收到确认，发送方将超时，于是再次发送该帧</a:t>
            </a:r>
            <a:endParaRPr 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cxnSp>
        <p:nvCxnSpPr>
          <p:cNvPr id="5" name="直接连接符 4"/>
          <p:cNvCxnSpPr/>
          <p:nvPr/>
        </p:nvCxnSpPr>
        <p:spPr>
          <a:xfrm>
            <a:off x="9859513" y="2190115"/>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017118" y="2190115"/>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p:cNvSpPr>
            <a:spLocks noGrp="1"/>
          </p:cNvSpPr>
          <p:nvPr/>
        </p:nvSpPr>
        <p:spPr>
          <a:xfrm>
            <a:off x="9359133" y="167894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发送方</a:t>
            </a:r>
          </a:p>
        </p:txBody>
      </p:sp>
      <p:sp>
        <p:nvSpPr>
          <p:cNvPr id="8" name="内容占位符 2"/>
          <p:cNvSpPr>
            <a:spLocks noGrp="1"/>
          </p:cNvSpPr>
          <p:nvPr/>
        </p:nvSpPr>
        <p:spPr>
          <a:xfrm>
            <a:off x="10483083" y="167894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接收方</a:t>
            </a:r>
          </a:p>
        </p:txBody>
      </p:sp>
      <p:cxnSp>
        <p:nvCxnSpPr>
          <p:cNvPr id="9" name="直接箭头连接符 7"/>
          <p:cNvCxnSpPr/>
          <p:nvPr/>
        </p:nvCxnSpPr>
        <p:spPr>
          <a:xfrm>
            <a:off x="9876023" y="2550160"/>
            <a:ext cx="1019810" cy="16891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876023" y="3907790"/>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2"/>
          <p:cNvCxnSpPr/>
          <p:nvPr/>
        </p:nvCxnSpPr>
        <p:spPr>
          <a:xfrm>
            <a:off x="11256513" y="5034280"/>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p:cNvSpPr>
            <a:spLocks noGrp="1"/>
          </p:cNvSpPr>
          <p:nvPr/>
        </p:nvSpPr>
        <p:spPr>
          <a:xfrm>
            <a:off x="11121893" y="440817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时间</a:t>
            </a:r>
          </a:p>
        </p:txBody>
      </p:sp>
      <p:sp>
        <p:nvSpPr>
          <p:cNvPr id="13" name="内容占位符 2"/>
          <p:cNvSpPr>
            <a:spLocks noGrp="1"/>
          </p:cNvSpPr>
          <p:nvPr/>
        </p:nvSpPr>
        <p:spPr>
          <a:xfrm rot="636618">
            <a:off x="9859424" y="2338705"/>
            <a:ext cx="1238885"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600" dirty="0">
                <a:solidFill>
                  <a:srgbClr val="FF0000"/>
                </a:solidFill>
              </a:rPr>
              <a:t>丢失</a:t>
            </a:r>
            <a:r>
              <a:rPr kumimoji="1" lang="en-US" altLang="zh-CN" sz="1600" dirty="0">
                <a:solidFill>
                  <a:srgbClr val="FF0000"/>
                </a:solidFill>
              </a:rPr>
              <a:t>/</a:t>
            </a:r>
            <a:r>
              <a:rPr kumimoji="1" lang="zh-CN" altLang="en-US" sz="1600" dirty="0">
                <a:solidFill>
                  <a:srgbClr val="FF0000"/>
                </a:solidFill>
              </a:rPr>
              <a:t>出错</a:t>
            </a:r>
          </a:p>
        </p:txBody>
      </p:sp>
      <p:sp>
        <p:nvSpPr>
          <p:cNvPr id="14" name="左大括号 19"/>
          <p:cNvSpPr/>
          <p:nvPr/>
        </p:nvSpPr>
        <p:spPr>
          <a:xfrm>
            <a:off x="9532488" y="2550160"/>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内容占位符 2"/>
          <p:cNvSpPr>
            <a:spLocks noGrp="1"/>
          </p:cNvSpPr>
          <p:nvPr/>
        </p:nvSpPr>
        <p:spPr>
          <a:xfrm>
            <a:off x="9181968" y="2678430"/>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600" dirty="0">
                <a:solidFill>
                  <a:srgbClr val="FF0000"/>
                </a:solidFill>
              </a:rPr>
              <a:t>超时重发</a:t>
            </a:r>
          </a:p>
        </p:txBody>
      </p:sp>
      <p:sp>
        <p:nvSpPr>
          <p:cNvPr id="16" name="内容占位符 2"/>
          <p:cNvSpPr>
            <a:spLocks noGrp="1"/>
          </p:cNvSpPr>
          <p:nvPr/>
        </p:nvSpPr>
        <p:spPr>
          <a:xfrm>
            <a:off x="8927968" y="2322377"/>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启动计时器</a:t>
            </a:r>
          </a:p>
        </p:txBody>
      </p:sp>
      <p:sp>
        <p:nvSpPr>
          <p:cNvPr id="17" name="内容占位符 2"/>
          <p:cNvSpPr>
            <a:spLocks noGrp="1"/>
          </p:cNvSpPr>
          <p:nvPr/>
        </p:nvSpPr>
        <p:spPr>
          <a:xfrm>
            <a:off x="8930870" y="386950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启动计时器</a:t>
            </a:r>
          </a:p>
        </p:txBody>
      </p:sp>
      <p:sp>
        <p:nvSpPr>
          <p:cNvPr id="18" name="内容占位符 2"/>
          <p:cNvSpPr>
            <a:spLocks noGrp="1"/>
          </p:cNvSpPr>
          <p:nvPr/>
        </p:nvSpPr>
        <p:spPr>
          <a:xfrm>
            <a:off x="11010133" y="3879850"/>
            <a:ext cx="332740" cy="5626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400" dirty="0">
                <a:solidFill>
                  <a:srgbClr val="FF0000"/>
                </a:solidFill>
              </a:rPr>
              <a:t>接收</a:t>
            </a:r>
          </a:p>
        </p:txBody>
      </p:sp>
      <p:sp>
        <p:nvSpPr>
          <p:cNvPr id="19" name="文本框 18"/>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3"/>
          <a:stretch>
            <a:fillRect/>
          </a:stretch>
        </p:blipFill>
        <p:spPr>
          <a:xfrm>
            <a:off x="10461750" y="4423093"/>
            <a:ext cx="396875" cy="281305"/>
          </a:xfrm>
          <a:prstGeom prst="rect">
            <a:avLst/>
          </a:prstGeom>
        </p:spPr>
      </p:pic>
      <p:sp>
        <p:nvSpPr>
          <p:cNvPr id="2" name="标题 1"/>
          <p:cNvSpPr>
            <a:spLocks noGrp="1"/>
          </p:cNvSpPr>
          <p:nvPr>
            <p:ph type="title"/>
          </p:nvPr>
        </p:nvSpPr>
        <p:spPr>
          <a:xfrm>
            <a:off x="1307465" y="365125"/>
            <a:ext cx="8836025" cy="878840"/>
          </a:xfrm>
        </p:spPr>
        <p:txBody>
          <a:bodyPr>
            <a:normAutofit/>
          </a:bodyPr>
          <a:lstStyle/>
          <a:p>
            <a:r>
              <a:rPr kumimoji="1" lang="zh-CN" altLang="en-US" dirty="0"/>
              <a:t>有</a:t>
            </a:r>
            <a:r>
              <a:rPr kumimoji="1" dirty="0" err="1"/>
              <a:t>错信道上的</a:t>
            </a:r>
            <a:r>
              <a:rPr kumimoji="1" lang="en-US" dirty="0" err="1"/>
              <a:t>单工</a:t>
            </a:r>
            <a:r>
              <a:rPr kumimoji="1" dirty="0" err="1"/>
              <a:t>停等式协议</a:t>
            </a:r>
            <a:r>
              <a:rPr kumimoji="1" lang="zh-CN" altLang="en-US" dirty="0">
                <a:sym typeface="+mn-ea"/>
              </a:rPr>
              <a:t>（</a:t>
            </a:r>
            <a:r>
              <a:rPr kumimoji="1" lang="en-US" altLang="zh-CN" dirty="0">
                <a:sym typeface="+mn-ea"/>
              </a:rPr>
              <a:t>2</a:t>
            </a:r>
            <a:r>
              <a:rPr kumimoji="1" lang="zh-CN" altLang="en-US" dirty="0">
                <a:sym typeface="+mn-ea"/>
              </a:rPr>
              <a:t>）</a:t>
            </a:r>
            <a:endParaRPr kumimoji="1" dirty="0"/>
          </a:p>
        </p:txBody>
      </p:sp>
      <p:sp>
        <p:nvSpPr>
          <p:cNvPr id="3" name="内容占位符 2"/>
          <p:cNvSpPr>
            <a:spLocks noGrp="1"/>
          </p:cNvSpPr>
          <p:nvPr>
            <p:ph idx="1"/>
          </p:nvPr>
        </p:nvSpPr>
        <p:spPr>
          <a:xfrm>
            <a:off x="899886" y="1472565"/>
            <a:ext cx="9425214" cy="4971415"/>
          </a:xfrm>
        </p:spPr>
        <p:txBody>
          <a:bodyPr>
            <a:normAutofit/>
          </a:bodyPr>
          <a:lstStyle/>
          <a:p>
            <a:pPr>
              <a:lnSpc>
                <a:spcPct val="120000"/>
              </a:lnSpc>
            </a:pPr>
            <a:r>
              <a:rPr kumimoji="1" lang="zh-CN" altLang="en-US" sz="2400" dirty="0"/>
              <a:t>考虑一个特别场景</a:t>
            </a:r>
            <a:endParaRPr kumimoji="1" lang="en-US" altLang="zh-CN" sz="2400" dirty="0"/>
          </a:p>
          <a:p>
            <a:pPr lvl="1">
              <a:lnSpc>
                <a:spcPct val="120000"/>
              </a:lnSpc>
            </a:pPr>
            <a:r>
              <a:rPr kumimoji="1" lang="en-US" altLang="zh-CN" sz="2000" dirty="0"/>
              <a:t>A</a:t>
            </a:r>
            <a:r>
              <a:rPr kumimoji="1" lang="zh-CN" altLang="en-US" sz="2000" dirty="0"/>
              <a:t>发送帧</a:t>
            </a:r>
            <a:r>
              <a:rPr kumimoji="1" lang="en-US" altLang="zh-CN" sz="2000" dirty="0"/>
              <a:t>A1</a:t>
            </a:r>
          </a:p>
          <a:p>
            <a:pPr lvl="1">
              <a:lnSpc>
                <a:spcPct val="120000"/>
              </a:lnSpc>
            </a:pPr>
            <a:r>
              <a:rPr kumimoji="1" lang="en-US" altLang="zh-CN" sz="2000" dirty="0"/>
              <a:t>B</a:t>
            </a:r>
            <a:r>
              <a:rPr kumimoji="1" lang="zh-CN" altLang="en-US" sz="2000" dirty="0"/>
              <a:t>收到了</a:t>
            </a:r>
            <a:r>
              <a:rPr kumimoji="1" lang="en-US" altLang="zh-CN" sz="2000" dirty="0"/>
              <a:t>A1</a:t>
            </a:r>
          </a:p>
          <a:p>
            <a:pPr lvl="1">
              <a:lnSpc>
                <a:spcPct val="120000"/>
              </a:lnSpc>
            </a:pPr>
            <a:r>
              <a:rPr kumimoji="1" lang="en-US" altLang="zh-CN" sz="2000" dirty="0"/>
              <a:t>B</a:t>
            </a:r>
            <a:r>
              <a:rPr kumimoji="1" lang="zh-CN" altLang="en-US" sz="2000" dirty="0"/>
              <a:t>生成确认</a:t>
            </a:r>
            <a:r>
              <a:rPr kumimoji="1" lang="en-US" altLang="zh-CN" sz="2000" dirty="0"/>
              <a:t>ACK</a:t>
            </a:r>
          </a:p>
          <a:p>
            <a:pPr lvl="1">
              <a:lnSpc>
                <a:spcPct val="120000"/>
              </a:lnSpc>
            </a:pPr>
            <a:r>
              <a:rPr kumimoji="1" lang="en-US" altLang="zh-CN" sz="2000" dirty="0"/>
              <a:t>ACK</a:t>
            </a:r>
            <a:r>
              <a:rPr kumimoji="1" lang="zh-CN" altLang="en-US" sz="2000" dirty="0"/>
              <a:t>在传输中丢失</a:t>
            </a:r>
            <a:endParaRPr kumimoji="1" lang="en-US" altLang="zh-CN" sz="2000" dirty="0"/>
          </a:p>
          <a:p>
            <a:pPr lvl="1">
              <a:lnSpc>
                <a:spcPct val="120000"/>
              </a:lnSpc>
            </a:pPr>
            <a:r>
              <a:rPr kumimoji="1" lang="en-US" altLang="zh-CN" sz="2000" dirty="0"/>
              <a:t>A</a:t>
            </a:r>
            <a:r>
              <a:rPr kumimoji="1" lang="zh-CN" altLang="en-US" sz="2000" dirty="0"/>
              <a:t>超时，重发</a:t>
            </a:r>
            <a:r>
              <a:rPr kumimoji="1" lang="en-US" altLang="zh-CN" sz="2000" dirty="0"/>
              <a:t>A1</a:t>
            </a:r>
          </a:p>
          <a:p>
            <a:pPr lvl="1">
              <a:lnSpc>
                <a:spcPct val="120000"/>
              </a:lnSpc>
            </a:pPr>
            <a:r>
              <a:rPr kumimoji="1" lang="en-US" altLang="zh-CN" sz="2000" dirty="0"/>
              <a:t>B</a:t>
            </a:r>
            <a:r>
              <a:rPr kumimoji="1" lang="zh-CN" altLang="en-US" sz="2000" dirty="0"/>
              <a:t>收到</a:t>
            </a:r>
            <a:r>
              <a:rPr kumimoji="1" lang="en-US" altLang="zh-CN" sz="2000" dirty="0"/>
              <a:t>A1</a:t>
            </a:r>
            <a:r>
              <a:rPr kumimoji="1" lang="zh-CN" altLang="en-US" sz="2000" dirty="0"/>
              <a:t>的另一个副本（并把它交给网络层）</a:t>
            </a:r>
          </a:p>
          <a:p>
            <a:pPr lvl="0">
              <a:lnSpc>
                <a:spcPct val="120000"/>
              </a:lnSpc>
            </a:pPr>
            <a:r>
              <a:rPr kumimoji="1" lang="zh-CN" altLang="en-US" sz="2400" dirty="0">
                <a:sym typeface="+mn-ea"/>
              </a:rPr>
              <a:t>其他的场景</a:t>
            </a:r>
            <a:endParaRPr kumimoji="1" lang="en-US" altLang="zh-CN" sz="2400" dirty="0">
              <a:sym typeface="+mn-ea"/>
            </a:endParaRPr>
          </a:p>
          <a:p>
            <a:pPr lvl="1">
              <a:lnSpc>
                <a:spcPct val="120000"/>
              </a:lnSpc>
            </a:pPr>
            <a:r>
              <a:rPr kumimoji="1" lang="zh-CN" altLang="en-US" sz="2000" dirty="0">
                <a:sym typeface="+mn-ea"/>
              </a:rPr>
              <a:t>另一个导致副本产生的场景是过长的延时 </a:t>
            </a:r>
            <a:r>
              <a:rPr kumimoji="1" lang="en-US" altLang="zh-CN" sz="2000" dirty="0">
                <a:sym typeface="+mn-ea"/>
              </a:rPr>
              <a:t>(long</a:t>
            </a:r>
            <a:r>
              <a:rPr kumimoji="1" lang="zh-CN" altLang="en-US" sz="2000" dirty="0">
                <a:sym typeface="+mn-ea"/>
              </a:rPr>
              <a:t> </a:t>
            </a:r>
            <a:r>
              <a:rPr kumimoji="1" lang="en-US" altLang="zh-CN" sz="2000" dirty="0">
                <a:sym typeface="+mn-ea"/>
              </a:rPr>
              <a:t>delay)</a:t>
            </a:r>
            <a:endParaRPr kumimoji="1" lang="zh-CN" altLang="en-US" sz="2000" dirty="0">
              <a:sym typeface="+mn-ea"/>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cxnSp>
        <p:nvCxnSpPr>
          <p:cNvPr id="43" name="直接连接符 42"/>
          <p:cNvCxnSpPr/>
          <p:nvPr/>
        </p:nvCxnSpPr>
        <p:spPr>
          <a:xfrm>
            <a:off x="9224770" y="2165033"/>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382375" y="2165033"/>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内容占位符 2"/>
          <p:cNvSpPr>
            <a:spLocks noGrp="1"/>
          </p:cNvSpPr>
          <p:nvPr/>
        </p:nvSpPr>
        <p:spPr>
          <a:xfrm>
            <a:off x="8584692" y="1653858"/>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发送方</a:t>
            </a:r>
            <a:r>
              <a:rPr kumimoji="1" lang="en-US" altLang="zh-CN" sz="1800" dirty="0"/>
              <a:t>A</a:t>
            </a:r>
            <a:endParaRPr kumimoji="1" lang="zh-CN" altLang="en-US" sz="1800" dirty="0"/>
          </a:p>
        </p:txBody>
      </p:sp>
      <p:sp>
        <p:nvSpPr>
          <p:cNvPr id="46" name="内容占位符 2"/>
          <p:cNvSpPr>
            <a:spLocks noGrp="1"/>
          </p:cNvSpPr>
          <p:nvPr/>
        </p:nvSpPr>
        <p:spPr>
          <a:xfrm>
            <a:off x="9725786" y="1653858"/>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接收方</a:t>
            </a:r>
            <a:r>
              <a:rPr kumimoji="1" lang="en-US" altLang="zh-CN" sz="1800" dirty="0"/>
              <a:t>B</a:t>
            </a:r>
            <a:endParaRPr kumimoji="1" lang="zh-CN" altLang="en-US" sz="1800" dirty="0"/>
          </a:p>
        </p:txBody>
      </p:sp>
      <p:cxnSp>
        <p:nvCxnSpPr>
          <p:cNvPr id="47" name="直接箭头连接符 46"/>
          <p:cNvCxnSpPr/>
          <p:nvPr/>
        </p:nvCxnSpPr>
        <p:spPr>
          <a:xfrm>
            <a:off x="9241280" y="2525078"/>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9241280" y="3882708"/>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0" name="内容占位符 2"/>
          <p:cNvSpPr>
            <a:spLocks noGrp="1"/>
          </p:cNvSpPr>
          <p:nvPr/>
        </p:nvSpPr>
        <p:spPr>
          <a:xfrm>
            <a:off x="10373485" y="2455228"/>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400" dirty="0">
                <a:solidFill>
                  <a:srgbClr val="FF0000"/>
                </a:solidFill>
              </a:rPr>
              <a:t>接收</a:t>
            </a:r>
          </a:p>
        </p:txBody>
      </p:sp>
      <p:sp>
        <p:nvSpPr>
          <p:cNvPr id="51" name="左大括号 50"/>
          <p:cNvSpPr/>
          <p:nvPr/>
        </p:nvSpPr>
        <p:spPr>
          <a:xfrm>
            <a:off x="8897745" y="2525078"/>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内容占位符 2"/>
          <p:cNvSpPr>
            <a:spLocks noGrp="1"/>
          </p:cNvSpPr>
          <p:nvPr/>
        </p:nvSpPr>
        <p:spPr>
          <a:xfrm>
            <a:off x="8533255" y="2699068"/>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600" dirty="0">
                <a:solidFill>
                  <a:srgbClr val="FF0000"/>
                </a:solidFill>
              </a:rPr>
              <a:t>超时重发</a:t>
            </a:r>
          </a:p>
        </p:txBody>
      </p:sp>
      <p:sp>
        <p:nvSpPr>
          <p:cNvPr id="53" name="内容占位符 2"/>
          <p:cNvSpPr>
            <a:spLocks noGrp="1"/>
          </p:cNvSpPr>
          <p:nvPr/>
        </p:nvSpPr>
        <p:spPr>
          <a:xfrm>
            <a:off x="8311005" y="229901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启动计时器</a:t>
            </a:r>
          </a:p>
        </p:txBody>
      </p:sp>
      <p:sp>
        <p:nvSpPr>
          <p:cNvPr id="54" name="内容占位符 2"/>
          <p:cNvSpPr>
            <a:spLocks noGrp="1"/>
          </p:cNvSpPr>
          <p:nvPr/>
        </p:nvSpPr>
        <p:spPr>
          <a:xfrm>
            <a:off x="8305925" y="381539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启动计时器</a:t>
            </a:r>
          </a:p>
        </p:txBody>
      </p:sp>
      <p:sp>
        <p:nvSpPr>
          <p:cNvPr id="55" name="内容占位符 2"/>
          <p:cNvSpPr>
            <a:spLocks noGrp="1"/>
          </p:cNvSpPr>
          <p:nvPr/>
        </p:nvSpPr>
        <p:spPr>
          <a:xfrm>
            <a:off x="10369675" y="3887788"/>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400" dirty="0">
                <a:solidFill>
                  <a:srgbClr val="FF0000"/>
                </a:solidFill>
              </a:rPr>
              <a:t>接收</a:t>
            </a:r>
          </a:p>
        </p:txBody>
      </p:sp>
      <p:cxnSp>
        <p:nvCxnSpPr>
          <p:cNvPr id="56" name="直接箭头连接符 55"/>
          <p:cNvCxnSpPr/>
          <p:nvPr/>
        </p:nvCxnSpPr>
        <p:spPr>
          <a:xfrm flipH="1">
            <a:off x="9725785" y="2846388"/>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 name="内容占位符 2"/>
          <p:cNvSpPr>
            <a:spLocks noGrp="1"/>
          </p:cNvSpPr>
          <p:nvPr/>
        </p:nvSpPr>
        <p:spPr>
          <a:xfrm rot="20788795">
            <a:off x="9376171" y="2974931"/>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600" dirty="0">
                <a:solidFill>
                  <a:srgbClr val="FF0000"/>
                </a:solidFill>
              </a:rPr>
              <a:t>ACK</a:t>
            </a:r>
            <a:r>
              <a:rPr kumimoji="1" lang="zh-CN" altLang="en-US" sz="1600" dirty="0">
                <a:solidFill>
                  <a:srgbClr val="FF0000"/>
                </a:solidFill>
              </a:rPr>
              <a:t>丢失</a:t>
            </a:r>
          </a:p>
        </p:txBody>
      </p:sp>
      <p:sp>
        <p:nvSpPr>
          <p:cNvPr id="60" name="椭圆 59"/>
          <p:cNvSpPr/>
          <p:nvPr/>
        </p:nvSpPr>
        <p:spPr>
          <a:xfrm>
            <a:off x="10240135" y="3669983"/>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9535968" y="2282520"/>
            <a:ext cx="453970" cy="646331"/>
          </a:xfrm>
          <a:prstGeom prst="rect">
            <a:avLst/>
          </a:prstGeom>
          <a:noFill/>
        </p:spPr>
        <p:txBody>
          <a:bodyPr wrap="none" rtlCol="0">
            <a:spAutoFit/>
          </a:bodyPr>
          <a:lstStyle/>
          <a:p>
            <a:r>
              <a:rPr kumimoji="1" lang="en-US" altLang="zh-CN" dirty="0"/>
              <a:t>A1</a:t>
            </a:r>
          </a:p>
          <a:p>
            <a:endParaRPr lang="en-US" dirty="0"/>
          </a:p>
        </p:txBody>
      </p:sp>
      <p:sp>
        <p:nvSpPr>
          <p:cNvPr id="11" name="Rectangle 10"/>
          <p:cNvSpPr/>
          <p:nvPr/>
        </p:nvSpPr>
        <p:spPr>
          <a:xfrm>
            <a:off x="9103327" y="3557440"/>
            <a:ext cx="944489" cy="437812"/>
          </a:xfrm>
          <a:prstGeom prst="rect">
            <a:avLst/>
          </a:prstGeom>
        </p:spPr>
        <p:txBody>
          <a:bodyPr wrap="none">
            <a:spAutoFit/>
          </a:bodyPr>
          <a:lstStyle/>
          <a:p>
            <a:pPr lvl="1">
              <a:lnSpc>
                <a:spcPct val="120000"/>
              </a:lnSpc>
            </a:pPr>
            <a:r>
              <a:rPr kumimoji="1" lang="en-US" altLang="zh-CN" sz="2000" dirty="0"/>
              <a:t>A1</a:t>
            </a:r>
          </a:p>
        </p:txBody>
      </p:sp>
      <p:sp>
        <p:nvSpPr>
          <p:cNvPr id="12" name="Rectangle 11"/>
          <p:cNvSpPr/>
          <p:nvPr/>
        </p:nvSpPr>
        <p:spPr>
          <a:xfrm>
            <a:off x="10151332" y="2506390"/>
            <a:ext cx="883575" cy="368755"/>
          </a:xfrm>
          <a:prstGeom prst="rect">
            <a:avLst/>
          </a:prstGeom>
        </p:spPr>
        <p:txBody>
          <a:bodyPr wrap="none">
            <a:spAutoFit/>
          </a:bodyPr>
          <a:lstStyle/>
          <a:p>
            <a:pPr lvl="1">
              <a:lnSpc>
                <a:spcPct val="120000"/>
              </a:lnSpc>
            </a:pPr>
            <a:r>
              <a:rPr kumimoji="1" lang="en-US" altLang="zh-CN" sz="1600" dirty="0"/>
              <a:t>A1</a:t>
            </a:r>
          </a:p>
        </p:txBody>
      </p:sp>
      <p:sp>
        <p:nvSpPr>
          <p:cNvPr id="39" name="Rectangle 38"/>
          <p:cNvSpPr/>
          <p:nvPr/>
        </p:nvSpPr>
        <p:spPr>
          <a:xfrm>
            <a:off x="10167745" y="3903048"/>
            <a:ext cx="883575" cy="368755"/>
          </a:xfrm>
          <a:prstGeom prst="rect">
            <a:avLst/>
          </a:prstGeom>
        </p:spPr>
        <p:txBody>
          <a:bodyPr wrap="none">
            <a:spAutoFit/>
          </a:bodyPr>
          <a:lstStyle/>
          <a:p>
            <a:pPr lvl="1">
              <a:lnSpc>
                <a:spcPct val="120000"/>
              </a:lnSpc>
            </a:pPr>
            <a:r>
              <a:rPr kumimoji="1" lang="en-US" altLang="zh-CN" sz="1600" dirty="0"/>
              <a:t>A1</a:t>
            </a:r>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p:cNvPicPr>
            <a:picLocks noChangeAspect="1"/>
          </p:cNvPicPr>
          <p:nvPr/>
        </p:nvPicPr>
        <p:blipFill>
          <a:blip r:embed="rId3"/>
          <a:stretch>
            <a:fillRect/>
          </a:stretch>
        </p:blipFill>
        <p:spPr>
          <a:xfrm>
            <a:off x="11300460" y="2586990"/>
            <a:ext cx="308610" cy="293370"/>
          </a:xfrm>
          <a:prstGeom prst="rect">
            <a:avLst/>
          </a:prstGeom>
        </p:spPr>
      </p:pic>
      <p:pic>
        <p:nvPicPr>
          <p:cNvPr id="76" name="图片 75"/>
          <p:cNvPicPr>
            <a:picLocks noChangeAspect="1"/>
          </p:cNvPicPr>
          <p:nvPr/>
        </p:nvPicPr>
        <p:blipFill>
          <a:blip r:embed="rId3"/>
          <a:stretch>
            <a:fillRect/>
          </a:stretch>
        </p:blipFill>
        <p:spPr>
          <a:xfrm>
            <a:off x="8426450" y="3989705"/>
            <a:ext cx="308610" cy="293370"/>
          </a:xfrm>
          <a:prstGeom prst="rect">
            <a:avLst/>
          </a:prstGeom>
        </p:spPr>
      </p:pic>
      <p:pic>
        <p:nvPicPr>
          <p:cNvPr id="75" name="图片 74"/>
          <p:cNvPicPr>
            <a:picLocks noChangeAspect="1"/>
          </p:cNvPicPr>
          <p:nvPr/>
        </p:nvPicPr>
        <p:blipFill>
          <a:blip r:embed="rId3"/>
          <a:stretch>
            <a:fillRect/>
          </a:stretch>
        </p:blipFill>
        <p:spPr>
          <a:xfrm>
            <a:off x="8434705" y="3211830"/>
            <a:ext cx="308610" cy="293370"/>
          </a:xfrm>
          <a:prstGeom prst="rect">
            <a:avLst/>
          </a:prstGeom>
        </p:spPr>
      </p:pic>
      <p:pic>
        <p:nvPicPr>
          <p:cNvPr id="74" name="图片 73"/>
          <p:cNvPicPr>
            <a:picLocks noChangeAspect="1"/>
          </p:cNvPicPr>
          <p:nvPr/>
        </p:nvPicPr>
        <p:blipFill>
          <a:blip r:embed="rId3"/>
          <a:stretch>
            <a:fillRect/>
          </a:stretch>
        </p:blipFill>
        <p:spPr>
          <a:xfrm>
            <a:off x="8430260" y="2586990"/>
            <a:ext cx="308610" cy="293370"/>
          </a:xfrm>
          <a:prstGeom prst="rect">
            <a:avLst/>
          </a:prstGeom>
        </p:spPr>
      </p:pic>
      <p:sp>
        <p:nvSpPr>
          <p:cNvPr id="2" name="标题 1"/>
          <p:cNvSpPr>
            <a:spLocks noGrp="1"/>
          </p:cNvSpPr>
          <p:nvPr>
            <p:ph type="title"/>
          </p:nvPr>
        </p:nvSpPr>
        <p:spPr>
          <a:xfrm>
            <a:off x="1307465" y="365125"/>
            <a:ext cx="8836025" cy="878840"/>
          </a:xfrm>
        </p:spPr>
        <p:txBody>
          <a:bodyPr>
            <a:normAutofit/>
          </a:bodyPr>
          <a:lstStyle/>
          <a:p>
            <a:r>
              <a:rPr kumimoji="1" lang="ja-JP" altLang="en-US" dirty="0"/>
              <a:t>有错信道上的单工停等式协议</a:t>
            </a:r>
            <a:r>
              <a:rPr kumimoji="1" lang="ja-JP" altLang="en-US" dirty="0">
                <a:sym typeface="+mn-ea"/>
              </a:rPr>
              <a:t>（</a:t>
            </a:r>
            <a:r>
              <a:rPr kumimoji="1" lang="en-US" altLang="zh-CN" dirty="0">
                <a:sym typeface="+mn-ea"/>
              </a:rPr>
              <a:t>3</a:t>
            </a:r>
            <a:r>
              <a:rPr kumimoji="1" lang="ja-JP" altLang="en-US" dirty="0">
                <a:sym typeface="+mn-ea"/>
              </a:rPr>
              <a:t>）</a:t>
            </a:r>
            <a:endParaRPr kumimoji="1" dirty="0"/>
          </a:p>
        </p:txBody>
      </p:sp>
      <p:sp>
        <p:nvSpPr>
          <p:cNvPr id="3" name="内容占位符 2"/>
          <p:cNvSpPr>
            <a:spLocks noGrp="1"/>
          </p:cNvSpPr>
          <p:nvPr>
            <p:ph idx="1"/>
          </p:nvPr>
        </p:nvSpPr>
        <p:spPr>
          <a:xfrm>
            <a:off x="317501" y="1497330"/>
            <a:ext cx="6391276" cy="4971415"/>
          </a:xfrm>
        </p:spPr>
        <p:txBody>
          <a:bodyPr>
            <a:noAutofit/>
          </a:bodyPr>
          <a:lstStyle/>
          <a:p>
            <a:pPr>
              <a:lnSpc>
                <a:spcPct val="120000"/>
              </a:lnSpc>
            </a:pPr>
            <a:r>
              <a:rPr kumimoji="1" lang="zh-CN" altLang="en-US" sz="2000" dirty="0">
                <a:solidFill>
                  <a:srgbClr val="C00000"/>
                </a:solidFill>
                <a:sym typeface="+mn-ea"/>
              </a:rPr>
              <a:t>序号（</a:t>
            </a:r>
            <a:r>
              <a:rPr kumimoji="1" lang="en-US" altLang="zh-CN" sz="2000" dirty="0">
                <a:solidFill>
                  <a:srgbClr val="C00000"/>
                </a:solidFill>
                <a:sym typeface="+mn-ea"/>
              </a:rPr>
              <a:t>SEQ</a:t>
            </a:r>
            <a:r>
              <a:rPr kumimoji="1" lang="zh-CN" altLang="en-US" sz="2000" dirty="0">
                <a:solidFill>
                  <a:srgbClr val="C00000"/>
                </a:solidFill>
                <a:sym typeface="+mn-ea"/>
              </a:rPr>
              <a:t>：</a:t>
            </a:r>
            <a:r>
              <a:rPr kumimoji="1" lang="en-US" altLang="zh-CN" sz="2000" dirty="0">
                <a:solidFill>
                  <a:srgbClr val="C00000"/>
                </a:solidFill>
                <a:sym typeface="+mn-ea"/>
              </a:rPr>
              <a:t>sequence number</a:t>
            </a:r>
            <a:r>
              <a:rPr kumimoji="1" lang="zh-CN" altLang="en-US" sz="2000" dirty="0">
                <a:solidFill>
                  <a:srgbClr val="C00000"/>
                </a:solidFill>
                <a:sym typeface="+mn-ea"/>
              </a:rPr>
              <a:t>）</a:t>
            </a:r>
            <a:endParaRPr kumimoji="1" lang="en-US" altLang="zh-CN" sz="2000" dirty="0">
              <a:sym typeface="+mn-ea"/>
            </a:endParaRPr>
          </a:p>
          <a:p>
            <a:pPr lvl="1">
              <a:lnSpc>
                <a:spcPct val="120000"/>
              </a:lnSpc>
            </a:pPr>
            <a:r>
              <a:rPr kumimoji="1" lang="zh-CN" altLang="en-US" sz="1800" dirty="0">
                <a:sym typeface="+mn-ea"/>
              </a:rPr>
              <a:t>接收方需要区分到达的帧是第一次发来的新帧</a:t>
            </a:r>
            <a:endParaRPr kumimoji="1" lang="en-US" altLang="zh-CN" sz="1800" dirty="0">
              <a:sym typeface="+mn-ea"/>
            </a:endParaRPr>
          </a:p>
          <a:p>
            <a:pPr lvl="1">
              <a:lnSpc>
                <a:spcPct val="120000"/>
              </a:lnSpc>
            </a:pPr>
            <a:r>
              <a:rPr kumimoji="1" lang="zh-CN" altLang="en-US" sz="1800" dirty="0">
                <a:sym typeface="+mn-ea"/>
              </a:rPr>
              <a:t>让发送方在发送的帧的头部放一个序号，接收方可以检查它所收到的帧序号，由此判断这是个新帧还是应该被丢弃的重复帧。</a:t>
            </a:r>
            <a:endParaRPr kumimoji="1" lang="en-US" altLang="zh-CN" sz="1800" dirty="0">
              <a:sym typeface="+mn-ea"/>
            </a:endParaRPr>
          </a:p>
          <a:p>
            <a:pPr>
              <a:lnSpc>
                <a:spcPct val="120000"/>
              </a:lnSpc>
            </a:pPr>
            <a:r>
              <a:rPr kumimoji="1" lang="zh-CN" altLang="en-US" sz="2000" dirty="0">
                <a:sym typeface="+mn-ea"/>
              </a:rPr>
              <a:t>序号所需要的最小位数（</a:t>
            </a:r>
            <a:r>
              <a:rPr kumimoji="1" lang="en-US" altLang="zh-CN" sz="2000" dirty="0">
                <a:sym typeface="+mn-ea"/>
              </a:rPr>
              <a:t>bits</a:t>
            </a:r>
            <a:r>
              <a:rPr kumimoji="1" lang="zh-CN" altLang="en-US" sz="2000" dirty="0">
                <a:sym typeface="+mn-ea"/>
              </a:rPr>
              <a:t>）</a:t>
            </a:r>
            <a:endParaRPr kumimoji="1" lang="zh-CN" altLang="en-US" sz="2000" dirty="0">
              <a:solidFill>
                <a:schemeClr val="tx1"/>
              </a:solidFill>
              <a:sym typeface="+mn-ea"/>
            </a:endParaRPr>
          </a:p>
          <a:p>
            <a:pPr lvl="1">
              <a:lnSpc>
                <a:spcPct val="120000"/>
              </a:lnSpc>
            </a:pPr>
            <a:r>
              <a:rPr kumimoji="1" lang="zh-CN" altLang="en-US" sz="1800" dirty="0">
                <a:sym typeface="+mn-ea"/>
              </a:rPr>
              <a:t>在这个协议中，唯一不明确的地方出现在当前帧（序号</a:t>
            </a:r>
            <a:r>
              <a:rPr kumimoji="1" lang="en-US" altLang="zh-CN" sz="1800" dirty="0">
                <a:sym typeface="+mn-ea"/>
              </a:rPr>
              <a:t>m</a:t>
            </a:r>
            <a:r>
              <a:rPr kumimoji="1" lang="zh-CN" altLang="en-US" sz="1800" dirty="0">
                <a:sym typeface="+mn-ea"/>
              </a:rPr>
              <a:t>）和它的直接后续帧（序号</a:t>
            </a:r>
            <a:r>
              <a:rPr kumimoji="1" lang="en-US" altLang="zh-CN" sz="1800" dirty="0">
                <a:sym typeface="+mn-ea"/>
              </a:rPr>
              <a:t>m+1</a:t>
            </a:r>
            <a:r>
              <a:rPr kumimoji="1" lang="zh-CN" altLang="en-US" sz="1800" dirty="0">
                <a:sym typeface="+mn-ea"/>
              </a:rPr>
              <a:t>）</a:t>
            </a:r>
            <a:endParaRPr kumimoji="1" lang="en-US" altLang="zh-CN" sz="1800" dirty="0">
              <a:sym typeface="+mn-ea"/>
            </a:endParaRPr>
          </a:p>
          <a:p>
            <a:pPr lvl="1">
              <a:lnSpc>
                <a:spcPct val="120000"/>
              </a:lnSpc>
            </a:pPr>
            <a:r>
              <a:rPr kumimoji="1" lang="en-US" altLang="zh-CN" sz="1800" dirty="0">
                <a:sym typeface="+mn-ea"/>
              </a:rPr>
              <a:t>1</a:t>
            </a:r>
            <a:r>
              <a:rPr kumimoji="1" lang="zh-CN" altLang="en-US" sz="1800" dirty="0">
                <a:sym typeface="+mn-ea"/>
              </a:rPr>
              <a:t> </a:t>
            </a:r>
            <a:r>
              <a:rPr kumimoji="1" lang="en-US" altLang="zh-CN" sz="1800" dirty="0">
                <a:sym typeface="+mn-ea"/>
              </a:rPr>
              <a:t>bit</a:t>
            </a:r>
            <a:r>
              <a:rPr kumimoji="1" lang="zh-CN" altLang="en-US" sz="1800" dirty="0">
                <a:sym typeface="+mn-ea"/>
              </a:rPr>
              <a:t>序号</a:t>
            </a:r>
            <a:r>
              <a:rPr kumimoji="1" lang="en-US" altLang="zh-CN" sz="1800" dirty="0">
                <a:sym typeface="+mn-ea"/>
              </a:rPr>
              <a:t>(0</a:t>
            </a:r>
            <a:r>
              <a:rPr kumimoji="1" lang="zh-CN" altLang="en-US" sz="1800" dirty="0">
                <a:sym typeface="+mn-ea"/>
              </a:rPr>
              <a:t>或</a:t>
            </a:r>
            <a:r>
              <a:rPr kumimoji="1" lang="en-US" altLang="zh-CN" sz="1800" dirty="0">
                <a:sym typeface="+mn-ea"/>
              </a:rPr>
              <a:t>1)</a:t>
            </a:r>
            <a:r>
              <a:rPr kumimoji="1" lang="zh-CN" altLang="en-US" sz="1800" dirty="0">
                <a:sym typeface="+mn-ea"/>
              </a:rPr>
              <a:t>就足以满足要求。</a:t>
            </a:r>
            <a:endParaRPr kumimoji="1" lang="en-US" altLang="zh-CN" sz="1800" dirty="0">
              <a:sym typeface="+mn-ea"/>
            </a:endParaRPr>
          </a:p>
          <a:p>
            <a:pPr lvl="0">
              <a:lnSpc>
                <a:spcPct val="120000"/>
              </a:lnSpc>
            </a:pPr>
            <a:r>
              <a:rPr kumimoji="1" lang="zh-CN" altLang="en-US" sz="2000" dirty="0">
                <a:solidFill>
                  <a:srgbClr val="C00000"/>
                </a:solidFill>
                <a:sym typeface="+mn-ea"/>
              </a:rPr>
              <a:t>自动重复请求</a:t>
            </a:r>
            <a:r>
              <a:rPr kumimoji="1" lang="zh-CN" altLang="en-US" sz="2000" dirty="0">
                <a:sym typeface="+mn-ea"/>
              </a:rPr>
              <a:t>，或</a:t>
            </a:r>
            <a:r>
              <a:rPr kumimoji="1" lang="zh-CN" altLang="en-US" sz="2000" dirty="0">
                <a:solidFill>
                  <a:srgbClr val="C00000"/>
                </a:solidFill>
                <a:sym typeface="+mn-ea"/>
              </a:rPr>
              <a:t>带有重传的肯定确认</a:t>
            </a:r>
            <a:endParaRPr kumimoji="1" lang="zh-CN" altLang="en-US" sz="2000" dirty="0">
              <a:sym typeface="+mn-ea"/>
            </a:endParaRPr>
          </a:p>
          <a:p>
            <a:pPr lvl="1">
              <a:lnSpc>
                <a:spcPct val="120000"/>
              </a:lnSpc>
            </a:pPr>
            <a:r>
              <a:rPr kumimoji="1" lang="en-US" altLang="zh-CN" sz="1600" dirty="0">
                <a:sym typeface="+mn-ea"/>
              </a:rPr>
              <a:t>ARQ(Automatic Repeat </a:t>
            </a:r>
            <a:r>
              <a:rPr kumimoji="1" lang="en-US" altLang="zh-CN" sz="1600" dirty="0" err="1">
                <a:sym typeface="+mn-ea"/>
              </a:rPr>
              <a:t>reQuest</a:t>
            </a:r>
            <a:r>
              <a:rPr kumimoji="1" lang="en-US" altLang="zh-CN" sz="1600" dirty="0">
                <a:sym typeface="+mn-ea"/>
              </a:rPr>
              <a:t>)</a:t>
            </a:r>
          </a:p>
          <a:p>
            <a:pPr lvl="1">
              <a:lnSpc>
                <a:spcPct val="120000"/>
              </a:lnSpc>
            </a:pPr>
            <a:r>
              <a:rPr kumimoji="1" lang="en-US" altLang="zh-CN" sz="1600" dirty="0">
                <a:sym typeface="+mn-ea"/>
              </a:rPr>
              <a:t>PAR(Positive Acknowledgement with Retransmission)</a:t>
            </a:r>
          </a:p>
          <a:p>
            <a:pPr>
              <a:lnSpc>
                <a:spcPct val="120000"/>
              </a:lnSpc>
            </a:pPr>
            <a:endParaRPr kumimoji="1" lang="zh-CN" altLang="en-US" sz="2400" dirty="0">
              <a:sym typeface="+mn-ea"/>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cxnSp>
        <p:nvCxnSpPr>
          <p:cNvPr id="11" name="直接连接符 10"/>
          <p:cNvCxnSpPr/>
          <p:nvPr/>
        </p:nvCxnSpPr>
        <p:spPr>
          <a:xfrm>
            <a:off x="7268845" y="2183130"/>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426450" y="2183130"/>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内容占位符 2"/>
          <p:cNvSpPr>
            <a:spLocks noGrp="1"/>
          </p:cNvSpPr>
          <p:nvPr/>
        </p:nvSpPr>
        <p:spPr>
          <a:xfrm>
            <a:off x="6768465" y="1671955"/>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发送方</a:t>
            </a:r>
          </a:p>
        </p:txBody>
      </p:sp>
      <p:sp>
        <p:nvSpPr>
          <p:cNvPr id="17" name="内容占位符 2"/>
          <p:cNvSpPr>
            <a:spLocks noGrp="1"/>
          </p:cNvSpPr>
          <p:nvPr/>
        </p:nvSpPr>
        <p:spPr>
          <a:xfrm>
            <a:off x="7892415" y="1671955"/>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接收方</a:t>
            </a:r>
          </a:p>
        </p:txBody>
      </p:sp>
      <p:cxnSp>
        <p:nvCxnSpPr>
          <p:cNvPr id="23" name="直接箭头连接符 22"/>
          <p:cNvCxnSpPr/>
          <p:nvPr/>
        </p:nvCxnSpPr>
        <p:spPr>
          <a:xfrm>
            <a:off x="7285355" y="2543175"/>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85355" y="3211830"/>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665845" y="4885055"/>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内容占位符 2"/>
          <p:cNvSpPr>
            <a:spLocks noGrp="1"/>
          </p:cNvSpPr>
          <p:nvPr/>
        </p:nvSpPr>
        <p:spPr>
          <a:xfrm>
            <a:off x="8531225" y="4214495"/>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2000" dirty="0"/>
              <a:t>时间</a:t>
            </a:r>
          </a:p>
        </p:txBody>
      </p:sp>
      <p:sp>
        <p:nvSpPr>
          <p:cNvPr id="31" name="内容占位符 2"/>
          <p:cNvSpPr>
            <a:spLocks noGrp="1"/>
          </p:cNvSpPr>
          <p:nvPr/>
        </p:nvSpPr>
        <p:spPr>
          <a:xfrm>
            <a:off x="6640194" y="2312035"/>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SEQ=0</a:t>
            </a:r>
          </a:p>
        </p:txBody>
      </p:sp>
      <p:cxnSp>
        <p:nvCxnSpPr>
          <p:cNvPr id="33" name="直接连接符 32"/>
          <p:cNvCxnSpPr/>
          <p:nvPr/>
        </p:nvCxnSpPr>
        <p:spPr>
          <a:xfrm>
            <a:off x="10134600" y="2178050"/>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292205" y="2178050"/>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内容占位符 2"/>
          <p:cNvSpPr>
            <a:spLocks noGrp="1"/>
          </p:cNvSpPr>
          <p:nvPr/>
        </p:nvSpPr>
        <p:spPr>
          <a:xfrm>
            <a:off x="9634220" y="1666875"/>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发送方</a:t>
            </a:r>
          </a:p>
        </p:txBody>
      </p:sp>
      <p:sp>
        <p:nvSpPr>
          <p:cNvPr id="36" name="内容占位符 2"/>
          <p:cNvSpPr>
            <a:spLocks noGrp="1"/>
          </p:cNvSpPr>
          <p:nvPr/>
        </p:nvSpPr>
        <p:spPr>
          <a:xfrm>
            <a:off x="10758170" y="1666875"/>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800" dirty="0"/>
              <a:t>接收方</a:t>
            </a:r>
          </a:p>
        </p:txBody>
      </p:sp>
      <p:cxnSp>
        <p:nvCxnSpPr>
          <p:cNvPr id="37" name="直接箭头连接符 36"/>
          <p:cNvCxnSpPr/>
          <p:nvPr/>
        </p:nvCxnSpPr>
        <p:spPr>
          <a:xfrm>
            <a:off x="10151110" y="2538095"/>
            <a:ext cx="1141095" cy="194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0151110" y="3895725"/>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左大括号 40"/>
          <p:cNvSpPr/>
          <p:nvPr/>
        </p:nvSpPr>
        <p:spPr>
          <a:xfrm>
            <a:off x="9807575" y="2538095"/>
            <a:ext cx="278765" cy="1357630"/>
          </a:xfrm>
          <a:prstGeom prst="leftBrace">
            <a:avLst>
              <a:gd name="adj1" fmla="val 8333"/>
              <a:gd name="adj2" fmla="val 519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内容占位符 2"/>
          <p:cNvSpPr>
            <a:spLocks noGrp="1"/>
          </p:cNvSpPr>
          <p:nvPr/>
        </p:nvSpPr>
        <p:spPr>
          <a:xfrm>
            <a:off x="9443085" y="2712085"/>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600" dirty="0">
                <a:solidFill>
                  <a:srgbClr val="FF0000"/>
                </a:solidFill>
              </a:rPr>
              <a:t>超时重发</a:t>
            </a:r>
          </a:p>
        </p:txBody>
      </p:sp>
      <p:sp>
        <p:nvSpPr>
          <p:cNvPr id="62" name="内容占位符 2"/>
          <p:cNvSpPr>
            <a:spLocks noGrp="1"/>
          </p:cNvSpPr>
          <p:nvPr/>
        </p:nvSpPr>
        <p:spPr>
          <a:xfrm>
            <a:off x="9490710" y="2312035"/>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SEQ=0</a:t>
            </a:r>
          </a:p>
        </p:txBody>
      </p:sp>
      <p:sp>
        <p:nvSpPr>
          <p:cNvPr id="63" name="内容占位符 2"/>
          <p:cNvSpPr>
            <a:spLocks noGrp="1"/>
          </p:cNvSpPr>
          <p:nvPr/>
        </p:nvSpPr>
        <p:spPr>
          <a:xfrm>
            <a:off x="9508490" y="3827780"/>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SEQ=0</a:t>
            </a:r>
          </a:p>
        </p:txBody>
      </p:sp>
      <p:sp>
        <p:nvSpPr>
          <p:cNvPr id="64" name="内容占位符 2"/>
          <p:cNvSpPr>
            <a:spLocks noGrp="1"/>
          </p:cNvSpPr>
          <p:nvPr/>
        </p:nvSpPr>
        <p:spPr>
          <a:xfrm>
            <a:off x="11353800" y="3804285"/>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400" dirty="0">
                <a:solidFill>
                  <a:srgbClr val="FF0000"/>
                </a:solidFill>
                <a:sym typeface="+mn-ea"/>
              </a:rPr>
              <a:t>丢弃</a:t>
            </a:r>
            <a:r>
              <a:rPr kumimoji="1" lang="zh-CN" altLang="en-US" sz="1400" dirty="0">
                <a:solidFill>
                  <a:srgbClr val="FF0000"/>
                </a:solidFill>
              </a:rPr>
              <a:t>重复帧</a:t>
            </a:r>
          </a:p>
        </p:txBody>
      </p:sp>
      <p:cxnSp>
        <p:nvCxnSpPr>
          <p:cNvPr id="65" name="直接箭头连接符 64"/>
          <p:cNvCxnSpPr/>
          <p:nvPr/>
        </p:nvCxnSpPr>
        <p:spPr>
          <a:xfrm flipH="1">
            <a:off x="10635615" y="2859405"/>
            <a:ext cx="643890" cy="155575"/>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内容占位符 2"/>
          <p:cNvSpPr>
            <a:spLocks noGrp="1"/>
          </p:cNvSpPr>
          <p:nvPr/>
        </p:nvSpPr>
        <p:spPr>
          <a:xfrm>
            <a:off x="10268585" y="3018155"/>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0</a:t>
            </a:r>
            <a:r>
              <a:rPr kumimoji="1" lang="zh-CN" altLang="en-US" sz="1200" dirty="0">
                <a:solidFill>
                  <a:srgbClr val="FF0000"/>
                </a:solidFill>
              </a:rPr>
              <a:t>丢失</a:t>
            </a:r>
          </a:p>
        </p:txBody>
      </p:sp>
      <p:cxnSp>
        <p:nvCxnSpPr>
          <p:cNvPr id="68" name="直接箭头连接符 67"/>
          <p:cNvCxnSpPr/>
          <p:nvPr/>
        </p:nvCxnSpPr>
        <p:spPr>
          <a:xfrm flipH="1">
            <a:off x="7285355" y="2831465"/>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7268845" y="3536315"/>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内容占位符 2"/>
          <p:cNvSpPr>
            <a:spLocks noGrp="1"/>
          </p:cNvSpPr>
          <p:nvPr/>
        </p:nvSpPr>
        <p:spPr>
          <a:xfrm>
            <a:off x="6661149" y="3032759"/>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SEQ=1</a:t>
            </a:r>
          </a:p>
        </p:txBody>
      </p:sp>
      <p:cxnSp>
        <p:nvCxnSpPr>
          <p:cNvPr id="71" name="直接箭头连接符 70"/>
          <p:cNvCxnSpPr/>
          <p:nvPr/>
        </p:nvCxnSpPr>
        <p:spPr>
          <a:xfrm>
            <a:off x="7272655" y="3946525"/>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7256145" y="4271010"/>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3" name="内容占位符 2"/>
          <p:cNvSpPr>
            <a:spLocks noGrp="1"/>
          </p:cNvSpPr>
          <p:nvPr/>
        </p:nvSpPr>
        <p:spPr>
          <a:xfrm>
            <a:off x="6660514" y="3733800"/>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SEQ=0</a:t>
            </a:r>
          </a:p>
        </p:txBody>
      </p:sp>
      <p:sp>
        <p:nvSpPr>
          <p:cNvPr id="79" name="内容占位符 2"/>
          <p:cNvSpPr>
            <a:spLocks noGrp="1"/>
          </p:cNvSpPr>
          <p:nvPr/>
        </p:nvSpPr>
        <p:spPr>
          <a:xfrm>
            <a:off x="7621270" y="2955290"/>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0</a:t>
            </a:r>
          </a:p>
        </p:txBody>
      </p:sp>
      <p:sp>
        <p:nvSpPr>
          <p:cNvPr id="80" name="内容占位符 2"/>
          <p:cNvSpPr>
            <a:spLocks noGrp="1"/>
          </p:cNvSpPr>
          <p:nvPr/>
        </p:nvSpPr>
        <p:spPr>
          <a:xfrm>
            <a:off x="7621270" y="3653790"/>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1</a:t>
            </a:r>
          </a:p>
        </p:txBody>
      </p:sp>
      <p:sp>
        <p:nvSpPr>
          <p:cNvPr id="81" name="内容占位符 2"/>
          <p:cNvSpPr>
            <a:spLocks noGrp="1"/>
          </p:cNvSpPr>
          <p:nvPr/>
        </p:nvSpPr>
        <p:spPr>
          <a:xfrm>
            <a:off x="7621270" y="4396740"/>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0</a:t>
            </a:r>
          </a:p>
        </p:txBody>
      </p:sp>
      <p:cxnSp>
        <p:nvCxnSpPr>
          <p:cNvPr id="82" name="直接箭头连接符 81"/>
          <p:cNvCxnSpPr/>
          <p:nvPr/>
        </p:nvCxnSpPr>
        <p:spPr>
          <a:xfrm flipH="1">
            <a:off x="10138410" y="4204335"/>
            <a:ext cx="1125855" cy="38735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3" name="内容占位符 2"/>
          <p:cNvSpPr>
            <a:spLocks noGrp="1"/>
          </p:cNvSpPr>
          <p:nvPr/>
        </p:nvSpPr>
        <p:spPr>
          <a:xfrm>
            <a:off x="10545445" y="4351020"/>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0</a:t>
            </a:r>
          </a:p>
        </p:txBody>
      </p:sp>
      <p:pic>
        <p:nvPicPr>
          <p:cNvPr id="90" name="图片 89"/>
          <p:cNvPicPr>
            <a:picLocks noChangeAspect="1"/>
          </p:cNvPicPr>
          <p:nvPr/>
        </p:nvPicPr>
        <p:blipFill>
          <a:blip r:embed="rId3"/>
          <a:stretch>
            <a:fillRect/>
          </a:stretch>
        </p:blipFill>
        <p:spPr>
          <a:xfrm>
            <a:off x="11307445" y="4712335"/>
            <a:ext cx="308610" cy="293370"/>
          </a:xfrm>
          <a:prstGeom prst="rect">
            <a:avLst/>
          </a:prstGeom>
        </p:spPr>
      </p:pic>
      <p:cxnSp>
        <p:nvCxnSpPr>
          <p:cNvPr id="91" name="直接箭头连接符 90"/>
          <p:cNvCxnSpPr/>
          <p:nvPr/>
        </p:nvCxnSpPr>
        <p:spPr>
          <a:xfrm>
            <a:off x="10158095" y="4649470"/>
            <a:ext cx="1141095" cy="217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a:off x="10141585" y="4973955"/>
            <a:ext cx="1083945" cy="297180"/>
          </a:xfrm>
          <a:prstGeom prst="straightConnector1">
            <a:avLst/>
          </a:prstGeom>
          <a:ln w="12700" cmpd="sng">
            <a:solidFill>
              <a:schemeClr val="accent1">
                <a:shade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3" name="内容占位符 2"/>
          <p:cNvSpPr>
            <a:spLocks noGrp="1"/>
          </p:cNvSpPr>
          <p:nvPr/>
        </p:nvSpPr>
        <p:spPr>
          <a:xfrm>
            <a:off x="9533889" y="4470400"/>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SEQ=1</a:t>
            </a:r>
          </a:p>
        </p:txBody>
      </p:sp>
      <p:sp>
        <p:nvSpPr>
          <p:cNvPr id="94" name="内容占位符 2"/>
          <p:cNvSpPr>
            <a:spLocks noGrp="1"/>
          </p:cNvSpPr>
          <p:nvPr/>
        </p:nvSpPr>
        <p:spPr>
          <a:xfrm>
            <a:off x="9533254" y="5171440"/>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en-US" altLang="zh-CN" sz="1200" dirty="0">
                <a:solidFill>
                  <a:srgbClr val="FF0000"/>
                </a:solidFill>
              </a:rPr>
              <a:t>SEQ=0</a:t>
            </a:r>
          </a:p>
        </p:txBody>
      </p:sp>
      <p:sp>
        <p:nvSpPr>
          <p:cNvPr id="95" name="内容占位符 2"/>
          <p:cNvSpPr>
            <a:spLocks noGrp="1"/>
          </p:cNvSpPr>
          <p:nvPr/>
        </p:nvSpPr>
        <p:spPr>
          <a:xfrm>
            <a:off x="10494010" y="5091430"/>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kumimoji="1" lang="zh-CN" altLang="en-US" sz="1200" dirty="0">
                <a:solidFill>
                  <a:srgbClr val="FF0000"/>
                </a:solidFill>
              </a:rPr>
              <a:t>确认</a:t>
            </a:r>
            <a:r>
              <a:rPr kumimoji="1" lang="en-US" altLang="zh-CN" sz="1200" dirty="0">
                <a:solidFill>
                  <a:srgbClr val="FF0000"/>
                </a:solidFill>
              </a:rPr>
              <a:t>1</a:t>
            </a:r>
          </a:p>
        </p:txBody>
      </p:sp>
      <p:cxnSp>
        <p:nvCxnSpPr>
          <p:cNvPr id="96" name="直接连接符 95"/>
          <p:cNvCxnSpPr/>
          <p:nvPr/>
        </p:nvCxnSpPr>
        <p:spPr>
          <a:xfrm>
            <a:off x="9229725" y="1243965"/>
            <a:ext cx="0" cy="5224780"/>
          </a:xfrm>
          <a:prstGeom prst="line">
            <a:avLst/>
          </a:prstGeom>
          <a:ln w="12700"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1307445" y="3685540"/>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36025" cy="878840"/>
          </a:xfrm>
        </p:spPr>
        <p:txBody>
          <a:bodyPr>
            <a:normAutofit/>
          </a:bodyPr>
          <a:lstStyle/>
          <a:p>
            <a:r>
              <a:rPr kumimoji="1" lang="ja-JP" altLang="en-US" dirty="0"/>
              <a:t>有错信道上的单工停等式协议</a:t>
            </a:r>
            <a:r>
              <a:rPr kumimoji="1" lang="ja-JP" altLang="en-US" dirty="0">
                <a:sym typeface="+mn-ea"/>
              </a:rPr>
              <a:t>（</a:t>
            </a:r>
            <a:r>
              <a:rPr kumimoji="1" lang="en-US" altLang="zh-CN" dirty="0">
                <a:sym typeface="+mn-ea"/>
              </a:rPr>
              <a:t>4</a:t>
            </a:r>
            <a:r>
              <a:rPr kumimoji="1" lang="ja-JP" altLang="en-US" dirty="0">
                <a:sym typeface="+mn-ea"/>
              </a:rPr>
              <a:t>）</a:t>
            </a:r>
            <a:endParaRPr kumimoji="1"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sp>
        <p:nvSpPr>
          <p:cNvPr id="6" name="内容占位符 2"/>
          <p:cNvSpPr>
            <a:spLocks noGrp="1"/>
          </p:cNvSpPr>
          <p:nvPr/>
        </p:nvSpPr>
        <p:spPr>
          <a:xfrm>
            <a:off x="400685" y="1330325"/>
            <a:ext cx="5413375" cy="26854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pPr>
            <a:r>
              <a:rPr kumimoji="1" lang="zh-CN" altLang="en-US" sz="2000" dirty="0"/>
              <a:t>发送方</a:t>
            </a:r>
          </a:p>
          <a:p>
            <a:pPr lvl="1" fontAlgn="auto">
              <a:lnSpc>
                <a:spcPct val="100000"/>
              </a:lnSpc>
            </a:pPr>
            <a:r>
              <a:rPr kumimoji="1" lang="zh-CN" altLang="en-US" sz="2000" dirty="0"/>
              <a:t>初始化帧序号</a:t>
            </a:r>
            <a:r>
              <a:rPr kumimoji="1" lang="en-US" altLang="zh-CN" sz="2000" dirty="0"/>
              <a:t>0</a:t>
            </a:r>
            <a:r>
              <a:rPr kumimoji="1" lang="zh-CN" altLang="en-US" sz="2000" dirty="0"/>
              <a:t>，发送帧</a:t>
            </a:r>
          </a:p>
          <a:p>
            <a:pPr lvl="1" fontAlgn="auto">
              <a:lnSpc>
                <a:spcPct val="100000"/>
              </a:lnSpc>
            </a:pPr>
            <a:r>
              <a:rPr kumimoji="1" lang="zh-CN" altLang="en-US" sz="2000" dirty="0"/>
              <a:t>等待：正确的确认</a:t>
            </a:r>
            <a:r>
              <a:rPr kumimoji="1" lang="en-US" altLang="zh-CN" sz="2000" dirty="0"/>
              <a:t>/</a:t>
            </a:r>
            <a:r>
              <a:rPr kumimoji="1" lang="zh-CN" altLang="en-US" sz="2000" dirty="0"/>
              <a:t>错误的确认</a:t>
            </a:r>
            <a:r>
              <a:rPr kumimoji="1" lang="en-US" altLang="zh-CN" sz="2000" dirty="0"/>
              <a:t>/</a:t>
            </a:r>
            <a:r>
              <a:rPr kumimoji="1" lang="zh-CN" altLang="en-US" sz="2000" dirty="0"/>
              <a:t>超时</a:t>
            </a:r>
          </a:p>
          <a:p>
            <a:pPr lvl="1" fontAlgn="auto">
              <a:lnSpc>
                <a:spcPct val="100000"/>
              </a:lnSpc>
            </a:pPr>
            <a:r>
              <a:rPr kumimoji="1" lang="zh-CN" altLang="en-US" sz="2000" dirty="0">
                <a:solidFill>
                  <a:srgbClr val="C00000"/>
                </a:solidFill>
              </a:rPr>
              <a:t>正确确认：发送下一帧</a:t>
            </a:r>
          </a:p>
          <a:p>
            <a:pPr lvl="1" fontAlgn="auto">
              <a:lnSpc>
                <a:spcPct val="100000"/>
              </a:lnSpc>
            </a:pPr>
            <a:r>
              <a:rPr kumimoji="1" lang="zh-CN" altLang="en-US" sz="2000" dirty="0">
                <a:solidFill>
                  <a:srgbClr val="C00000"/>
                </a:solidFill>
              </a:rPr>
              <a:t>超时</a:t>
            </a:r>
            <a:r>
              <a:rPr kumimoji="1" lang="en-US" altLang="zh-CN" sz="2000" dirty="0">
                <a:solidFill>
                  <a:srgbClr val="C00000"/>
                </a:solidFill>
              </a:rPr>
              <a:t>/</a:t>
            </a:r>
            <a:r>
              <a:rPr kumimoji="1" lang="zh-CN" altLang="en-US" sz="2000" dirty="0">
                <a:solidFill>
                  <a:srgbClr val="C00000"/>
                </a:solidFill>
              </a:rPr>
              <a:t>错误确认：重发</a:t>
            </a:r>
            <a:endParaRPr kumimoji="1" lang="zh-CN" altLang="en-US" sz="2000" dirty="0"/>
          </a:p>
        </p:txBody>
      </p:sp>
      <p:cxnSp>
        <p:nvCxnSpPr>
          <p:cNvPr id="7" name="直接连接符 6"/>
          <p:cNvCxnSpPr/>
          <p:nvPr/>
        </p:nvCxnSpPr>
        <p:spPr>
          <a:xfrm>
            <a:off x="6207125" y="1703705"/>
            <a:ext cx="0" cy="46526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242570" y="3298825"/>
            <a:ext cx="5906135" cy="3248660"/>
          </a:xfrm>
          <a:prstGeom prst="rect">
            <a:avLst/>
          </a:prstGeom>
        </p:spPr>
      </p:pic>
      <p:sp>
        <p:nvSpPr>
          <p:cNvPr id="13" name="内容占位符 2"/>
          <p:cNvSpPr>
            <a:spLocks noGrp="1"/>
          </p:cNvSpPr>
          <p:nvPr/>
        </p:nvSpPr>
        <p:spPr>
          <a:xfrm>
            <a:off x="6447155" y="1330325"/>
            <a:ext cx="5413375" cy="268541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fontAlgn="auto">
              <a:lnSpc>
                <a:spcPct val="100000"/>
              </a:lnSpc>
            </a:pPr>
            <a:r>
              <a:rPr kumimoji="1" lang="zh-CN" altLang="en-US" sz="2000" dirty="0"/>
              <a:t>接收方</a:t>
            </a:r>
          </a:p>
          <a:p>
            <a:pPr lvl="1" fontAlgn="auto">
              <a:lnSpc>
                <a:spcPct val="100000"/>
              </a:lnSpc>
            </a:pPr>
            <a:r>
              <a:rPr kumimoji="1" lang="zh-CN" altLang="en-US" sz="2000" dirty="0"/>
              <a:t>初始化期待</a:t>
            </a:r>
            <a:r>
              <a:rPr kumimoji="1" lang="en-US" altLang="zh-CN" sz="2000" dirty="0"/>
              <a:t>0</a:t>
            </a:r>
            <a:r>
              <a:rPr kumimoji="1" lang="zh-CN" altLang="en-US" sz="2000" dirty="0"/>
              <a:t>号帧</a:t>
            </a:r>
          </a:p>
          <a:p>
            <a:pPr lvl="1" fontAlgn="auto">
              <a:lnSpc>
                <a:spcPct val="100000"/>
              </a:lnSpc>
            </a:pPr>
            <a:r>
              <a:rPr kumimoji="1" lang="zh-CN" altLang="en-US" sz="2000" dirty="0"/>
              <a:t>等待帧达到</a:t>
            </a:r>
          </a:p>
          <a:p>
            <a:pPr lvl="1" fontAlgn="auto">
              <a:lnSpc>
                <a:spcPct val="100000"/>
              </a:lnSpc>
            </a:pPr>
            <a:r>
              <a:rPr kumimoji="1" lang="zh-CN" altLang="en-US" sz="2000" dirty="0">
                <a:solidFill>
                  <a:srgbClr val="C00000"/>
                </a:solidFill>
              </a:rPr>
              <a:t>正确帧：交给网络层，并发送该帧确认</a:t>
            </a:r>
          </a:p>
          <a:p>
            <a:pPr lvl="1" fontAlgn="auto">
              <a:lnSpc>
                <a:spcPct val="100000"/>
              </a:lnSpc>
            </a:pPr>
            <a:r>
              <a:rPr kumimoji="1" lang="zh-CN" altLang="en-US" sz="2000" dirty="0">
                <a:solidFill>
                  <a:srgbClr val="C00000"/>
                </a:solidFill>
              </a:rPr>
              <a:t>错误帧：发送上一个成功接收帧的确认</a:t>
            </a:r>
          </a:p>
        </p:txBody>
      </p:sp>
      <p:pic>
        <p:nvPicPr>
          <p:cNvPr id="14" name="图片 13"/>
          <p:cNvPicPr>
            <a:picLocks noChangeAspect="1"/>
          </p:cNvPicPr>
          <p:nvPr/>
        </p:nvPicPr>
        <p:blipFill>
          <a:blip r:embed="rId4"/>
          <a:stretch>
            <a:fillRect/>
          </a:stretch>
        </p:blipFill>
        <p:spPr>
          <a:xfrm>
            <a:off x="6348730" y="3409950"/>
            <a:ext cx="5858510" cy="2775585"/>
          </a:xfrm>
          <a:prstGeom prst="rect">
            <a:avLst/>
          </a:prstGeom>
        </p:spPr>
      </p:pic>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solidFill>
                  <a:srgbClr val="C00000"/>
                </a:solidFill>
              </a:rPr>
              <a:t>3.1 </a:t>
            </a:r>
            <a:r>
              <a:rPr kumimoji="1" lang="zh-CN" altLang="zh-CN" dirty="0">
                <a:solidFill>
                  <a:srgbClr val="C00000"/>
                </a:solidFill>
              </a:rPr>
              <a:t>数据链路层的设计问题</a:t>
            </a:r>
            <a:endParaRPr kumimoji="1" lang="en-US" altLang="zh-CN" dirty="0">
              <a:solidFill>
                <a:srgbClr val="C00000"/>
              </a:solidFill>
            </a:endParaRPr>
          </a:p>
          <a:p>
            <a:pPr marL="0" indent="0">
              <a:lnSpc>
                <a:spcPct val="130000"/>
              </a:lnSpc>
              <a:buNone/>
            </a:pPr>
            <a:r>
              <a:rPr kumimoji="1" lang="en-US" altLang="zh-CN" dirty="0"/>
              <a:t>3.2 </a:t>
            </a:r>
            <a:r>
              <a:rPr kumimoji="1" lang="zh-CN" altLang="zh-CN" dirty="0"/>
              <a:t>差错检测和纠正</a:t>
            </a:r>
            <a:endParaRPr kumimoji="1" lang="en-US" altLang="zh-CN" dirty="0"/>
          </a:p>
          <a:p>
            <a:pPr marL="0" indent="0">
              <a:lnSpc>
                <a:spcPct val="130000"/>
              </a:lnSpc>
              <a:buNone/>
            </a:pPr>
            <a:r>
              <a:rPr kumimoji="1" lang="en-US" altLang="zh-CN" dirty="0"/>
              <a:t>3.3 </a:t>
            </a:r>
            <a:r>
              <a:rPr kumimoji="1" lang="zh-CN" altLang="zh-CN" dirty="0"/>
              <a:t>基本的数据链路层协议</a:t>
            </a:r>
            <a:endParaRPr kumimoji="1" lang="zh-CN" altLang="en-US" dirty="0"/>
          </a:p>
          <a:p>
            <a:pPr marL="0" indent="0">
              <a:lnSpc>
                <a:spcPct val="130000"/>
              </a:lnSpc>
              <a:buNone/>
            </a:pPr>
            <a:r>
              <a:rPr kumimoji="1" lang="en-US" altLang="zh-CN" dirty="0"/>
              <a:t>3.4 </a:t>
            </a:r>
            <a:r>
              <a:rPr kumimoji="1" lang="zh-CN" altLang="zh-CN" dirty="0"/>
              <a:t>滑动窗口协议</a:t>
            </a:r>
            <a:endParaRPr kumimoji="1" lang="zh-CN" altLang="en-US" dirty="0"/>
          </a:p>
          <a:p>
            <a:pPr marL="0" indent="0">
              <a:lnSpc>
                <a:spcPct val="130000"/>
              </a:lnSpc>
              <a:buNone/>
            </a:pPr>
            <a:r>
              <a:rPr kumimoji="1" lang="en-US" altLang="zh-CN" dirty="0"/>
              <a:t>3.5 </a:t>
            </a:r>
            <a:r>
              <a:rPr kumimoji="1" lang="zh-CN" altLang="zh-CN" dirty="0"/>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6096000" y="1510758"/>
            <a:ext cx="4768770" cy="3317541"/>
          </a:xfrm>
          <a:prstGeom prst="wedgeRectCallout">
            <a:avLst>
              <a:gd name="adj1" fmla="val -70353"/>
              <a:gd name="adj2" fmla="val -3934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数据链路层在协议栈中的位置</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数据链路层的功能</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数据链路层提供的服务</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成帧</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差错控制</a:t>
            </a:r>
            <a:endParaRPr lang="en-US" altLang="zh-CN"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流量控制</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6313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8" y="365126"/>
            <a:ext cx="8713822" cy="879086"/>
          </a:xfrm>
        </p:spPr>
        <p:txBody>
          <a:bodyPr>
            <a:normAutofit/>
          </a:bodyPr>
          <a:lstStyle/>
          <a:p>
            <a:r>
              <a:rPr kumimoji="1" lang="ja-JP" altLang="en-US" dirty="0"/>
              <a:t>有错信道上的单工停等式协议</a:t>
            </a:r>
            <a:r>
              <a:rPr kumimoji="1" lang="ja-JP" altLang="en-US" dirty="0">
                <a:sym typeface="+mn-ea"/>
              </a:rPr>
              <a:t>（</a:t>
            </a:r>
            <a:r>
              <a:rPr kumimoji="1" lang="en-US" altLang="ja-JP" dirty="0">
                <a:sym typeface="+mn-ea"/>
              </a:rPr>
              <a:t>5</a:t>
            </a:r>
            <a:r>
              <a:rPr kumimoji="1" lang="ja-JP" altLang="en-US" dirty="0">
                <a:sym typeface="+mn-ea"/>
              </a:rPr>
              <a:t>）</a:t>
            </a:r>
            <a:endParaRPr lang="en-US" dirty="0"/>
          </a:p>
        </p:txBody>
      </p:sp>
      <p:sp>
        <p:nvSpPr>
          <p:cNvPr id="3" name="Content Placeholder 2"/>
          <p:cNvSpPr>
            <a:spLocks noGrp="1"/>
          </p:cNvSpPr>
          <p:nvPr>
            <p:ph idx="1"/>
          </p:nvPr>
        </p:nvSpPr>
        <p:spPr>
          <a:xfrm>
            <a:off x="838200" y="1378857"/>
            <a:ext cx="10515600" cy="4310743"/>
          </a:xfrm>
        </p:spPr>
        <p:txBody>
          <a:bodyPr>
            <a:normAutofit/>
          </a:bodyPr>
          <a:lstStyle/>
          <a:p>
            <a:pPr fontAlgn="auto">
              <a:lnSpc>
                <a:spcPct val="120000"/>
              </a:lnSpc>
            </a:pPr>
            <a:r>
              <a:rPr lang="en-US" dirty="0"/>
              <a:t>效率的评估</a:t>
            </a:r>
          </a:p>
          <a:p>
            <a:pPr lvl="1" fontAlgn="auto">
              <a:lnSpc>
                <a:spcPct val="120000"/>
              </a:lnSpc>
            </a:pPr>
            <a:r>
              <a:rPr lang="en-US" altLang="zh-CN" dirty="0">
                <a:latin typeface="微软雅黑" charset="0"/>
                <a:ea typeface="微软雅黑" charset="0"/>
                <a:cs typeface="微软雅黑" charset="0"/>
              </a:rPr>
              <a:t>F = frame size (bits)  </a:t>
            </a:r>
          </a:p>
          <a:p>
            <a:pPr lvl="1" fontAlgn="auto">
              <a:lnSpc>
                <a:spcPct val="120000"/>
              </a:lnSpc>
            </a:pPr>
            <a:r>
              <a:rPr lang="en-US" altLang="zh-CN" dirty="0">
                <a:latin typeface="微软雅黑" charset="0"/>
                <a:ea typeface="微软雅黑" charset="0"/>
                <a:cs typeface="微软雅黑" charset="0"/>
              </a:rPr>
              <a:t>R = channel capacity (Bandwidth in bits/second)</a:t>
            </a:r>
          </a:p>
          <a:p>
            <a:pPr lvl="1" fontAlgn="auto">
              <a:lnSpc>
                <a:spcPct val="120000"/>
              </a:lnSpc>
            </a:pPr>
            <a:r>
              <a:rPr lang="en-US" altLang="zh-CN" dirty="0">
                <a:latin typeface="微软雅黑" charset="0"/>
                <a:ea typeface="微软雅黑" charset="0"/>
                <a:cs typeface="微软雅黑" charset="0"/>
              </a:rPr>
              <a:t>I = propagation delay + processor service time (second) </a:t>
            </a:r>
          </a:p>
          <a:p>
            <a:pPr lvl="1" fontAlgn="auto">
              <a:lnSpc>
                <a:spcPct val="120000"/>
              </a:lnSpc>
            </a:pPr>
            <a:r>
              <a:rPr lang="en-US" altLang="zh-CN" dirty="0" err="1">
                <a:latin typeface="微软雅黑" charset="0"/>
                <a:ea typeface="微软雅黑" charset="0"/>
                <a:cs typeface="微软雅黑" charset="0"/>
              </a:rPr>
              <a:t>每帧发送时间</a:t>
            </a:r>
            <a:r>
              <a:rPr lang="en-US" altLang="zh-CN" dirty="0">
                <a:latin typeface="微软雅黑" charset="0"/>
                <a:ea typeface="微软雅黑" charset="0"/>
                <a:cs typeface="微软雅黑" charset="0"/>
              </a:rPr>
              <a:t> (Time to transmit a single frame) = F/R</a:t>
            </a:r>
          </a:p>
          <a:p>
            <a:pPr lvl="1" fontAlgn="auto">
              <a:lnSpc>
                <a:spcPct val="120000"/>
              </a:lnSpc>
            </a:pPr>
            <a:r>
              <a:rPr lang="en-US" altLang="zh-CN" dirty="0" err="1">
                <a:latin typeface="微软雅黑" charset="0"/>
                <a:ea typeface="微软雅黑" charset="0"/>
                <a:cs typeface="微软雅黑" charset="0"/>
              </a:rPr>
              <a:t>总延迟</a:t>
            </a:r>
            <a:r>
              <a:rPr lang="en-US" altLang="zh-CN" dirty="0">
                <a:latin typeface="微软雅黑" charset="0"/>
                <a:ea typeface="微软雅黑" charset="0"/>
                <a:cs typeface="微软雅黑" charset="0"/>
              </a:rPr>
              <a:t> (Total Delay) = D =2I</a:t>
            </a:r>
          </a:p>
          <a:p>
            <a:pPr lvl="1" fontAlgn="auto">
              <a:lnSpc>
                <a:spcPct val="120000"/>
              </a:lnSpc>
            </a:pPr>
            <a:r>
              <a:rPr lang="zh-CN" altLang="en-US" dirty="0"/>
              <a:t>停止等待协议的发送工作时间是</a:t>
            </a:r>
            <a:r>
              <a:rPr lang="en-US" altLang="zh-CN" dirty="0"/>
              <a:t>F/C</a:t>
            </a:r>
            <a:r>
              <a:rPr lang="zh-CN" altLang="en-US" dirty="0"/>
              <a:t>，空闲时间是</a:t>
            </a:r>
            <a:r>
              <a:rPr lang="en-US" altLang="zh-CN" dirty="0"/>
              <a:t>D</a:t>
            </a:r>
          </a:p>
          <a:p>
            <a:pPr lvl="1" fontAlgn="auto">
              <a:lnSpc>
                <a:spcPct val="120000"/>
              </a:lnSpc>
            </a:pPr>
            <a:r>
              <a:rPr lang="zh-CN" altLang="en-US" dirty="0">
                <a:sym typeface="+mn-ea"/>
              </a:rPr>
              <a:t>当</a:t>
            </a:r>
            <a:r>
              <a:rPr lang="en-US" altLang="zh-CN" dirty="0">
                <a:sym typeface="+mn-ea"/>
              </a:rPr>
              <a:t> F&lt;D</a:t>
            </a:r>
            <a:r>
              <a:rPr lang="zh-CN" altLang="en-US" dirty="0">
                <a:sym typeface="+mn-ea"/>
              </a:rPr>
              <a:t> 时</a:t>
            </a:r>
            <a:r>
              <a:rPr lang="zh-CN" altLang="en-US" dirty="0"/>
              <a:t>：</a:t>
            </a:r>
            <a:r>
              <a:rPr lang="zh-CN" altLang="en-US" dirty="0">
                <a:solidFill>
                  <a:srgbClr val="C00000"/>
                </a:solidFill>
              </a:rPr>
              <a:t>信道利用率 </a:t>
            </a:r>
            <a:r>
              <a:rPr lang="en-US" altLang="zh-CN" dirty="0">
                <a:solidFill>
                  <a:srgbClr val="C00000"/>
                </a:solidFill>
              </a:rPr>
              <a:t>(line utilization)=F/(F+R∙D) </a:t>
            </a:r>
            <a:r>
              <a:rPr lang="en-US" altLang="zh-CN" dirty="0"/>
              <a:t> &lt; 50%</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8" y="365126"/>
            <a:ext cx="8713822" cy="879086"/>
          </a:xfrm>
        </p:spPr>
        <p:txBody>
          <a:bodyPr>
            <a:normAutofit/>
          </a:bodyPr>
          <a:lstStyle/>
          <a:p>
            <a:r>
              <a:rPr kumimoji="1" lang="ja-JP" altLang="en-US" dirty="0"/>
              <a:t>有错信道上的单工停等式协议</a:t>
            </a:r>
            <a:r>
              <a:rPr kumimoji="1" lang="ja-JP" altLang="en-US" dirty="0">
                <a:sym typeface="+mn-ea"/>
              </a:rPr>
              <a:t>（</a:t>
            </a:r>
            <a:r>
              <a:rPr kumimoji="1" lang="en-US" altLang="ja-JP" dirty="0">
                <a:sym typeface="+mn-ea"/>
              </a:rPr>
              <a:t>6</a:t>
            </a:r>
            <a:r>
              <a:rPr kumimoji="1" lang="ja-JP" altLang="en-US" dirty="0">
                <a:sym typeface="+mn-ea"/>
              </a:rPr>
              <a:t>）</a:t>
            </a:r>
            <a:endParaRPr lang="en-US" dirty="0"/>
          </a:p>
        </p:txBody>
      </p:sp>
      <p:sp>
        <p:nvSpPr>
          <p:cNvPr id="3" name="Content Placeholder 2"/>
          <p:cNvSpPr>
            <a:spLocks noGrp="1"/>
          </p:cNvSpPr>
          <p:nvPr>
            <p:ph idx="1"/>
          </p:nvPr>
        </p:nvSpPr>
        <p:spPr>
          <a:xfrm>
            <a:off x="838200" y="1378857"/>
            <a:ext cx="10515600" cy="4310743"/>
          </a:xfrm>
        </p:spPr>
        <p:txBody>
          <a:bodyPr>
            <a:normAutofit/>
          </a:bodyPr>
          <a:lstStyle/>
          <a:p>
            <a:pPr>
              <a:lnSpc>
                <a:spcPct val="130000"/>
              </a:lnSpc>
            </a:pPr>
            <a:r>
              <a:rPr lang="en-US" altLang="zh-CN" dirty="0" err="1"/>
              <a:t>停止等待协议的效率问题</a:t>
            </a:r>
            <a:endParaRPr lang="en-US" altLang="zh-CN" dirty="0"/>
          </a:p>
          <a:p>
            <a:pPr lvl="1">
              <a:lnSpc>
                <a:spcPct val="130000"/>
              </a:lnSpc>
            </a:pPr>
            <a:r>
              <a:rPr lang="zh-CN" altLang="en-US" dirty="0"/>
              <a:t>停止等待协议的问题是只能有一个没有被确认的帧在发送中</a:t>
            </a:r>
            <a:endParaRPr lang="en-US" altLang="zh-CN" dirty="0"/>
          </a:p>
          <a:p>
            <a:pPr lvl="1">
              <a:lnSpc>
                <a:spcPct val="130000"/>
              </a:lnSpc>
            </a:pPr>
            <a:r>
              <a:rPr lang="zh-CN" altLang="en-US" dirty="0"/>
              <a:t>举例</a:t>
            </a:r>
            <a:r>
              <a:rPr lang="en-US" altLang="zh-CN" dirty="0"/>
              <a:t>: </a:t>
            </a:r>
            <a:r>
              <a:rPr lang="zh-CN" altLang="en-US" dirty="0"/>
              <a:t>长肥网络</a:t>
            </a:r>
            <a:endParaRPr lang="en-US" altLang="zh-CN" dirty="0"/>
          </a:p>
          <a:p>
            <a:pPr lvl="2">
              <a:lnSpc>
                <a:spcPct val="130000"/>
              </a:lnSpc>
              <a:buFont typeface="Microsoft YaHei" panose="020B0503020204020204" pitchFamily="34" charset="-122"/>
              <a:buChar char="−"/>
            </a:pPr>
            <a:r>
              <a:rPr lang="en-US" altLang="zh-CN" dirty="0"/>
              <a:t>Short frame length: </a:t>
            </a:r>
            <a:r>
              <a:rPr lang="en-US" altLang="zh-CN" dirty="0">
                <a:solidFill>
                  <a:srgbClr val="C00000"/>
                </a:solidFill>
              </a:rPr>
              <a:t>1000 </a:t>
            </a:r>
            <a:r>
              <a:rPr lang="en-US" altLang="zh-CN" dirty="0"/>
              <a:t>bit frames</a:t>
            </a:r>
          </a:p>
          <a:p>
            <a:pPr lvl="2">
              <a:lnSpc>
                <a:spcPct val="130000"/>
              </a:lnSpc>
              <a:buFont typeface="Microsoft YaHei" panose="020B0503020204020204" pitchFamily="34" charset="-122"/>
              <a:buChar char="−"/>
            </a:pPr>
            <a:r>
              <a:rPr lang="en-US" altLang="zh-CN" dirty="0"/>
              <a:t>High bandwidth:</a:t>
            </a:r>
            <a:r>
              <a:rPr lang="en-US" altLang="zh-CN" dirty="0">
                <a:solidFill>
                  <a:srgbClr val="C00000"/>
                </a:solidFill>
              </a:rPr>
              <a:t> 1 Mbps </a:t>
            </a:r>
            <a:r>
              <a:rPr lang="en-US" altLang="zh-CN" dirty="0"/>
              <a:t>channel (</a:t>
            </a:r>
            <a:r>
              <a:rPr lang="zh-CN" altLang="en-US" dirty="0"/>
              <a:t>卫星信道</a:t>
            </a:r>
            <a:r>
              <a:rPr lang="en-US" altLang="zh-CN" dirty="0"/>
              <a:t>)</a:t>
            </a:r>
          </a:p>
          <a:p>
            <a:pPr lvl="2">
              <a:lnSpc>
                <a:spcPct val="130000"/>
              </a:lnSpc>
              <a:buFont typeface="Microsoft YaHei" panose="020B0503020204020204" pitchFamily="34" charset="-122"/>
              <a:buChar char="−"/>
            </a:pPr>
            <a:r>
              <a:rPr lang="en-US" altLang="zh-CN" dirty="0"/>
              <a:t>Long transit time: </a:t>
            </a:r>
            <a:r>
              <a:rPr lang="en-US" altLang="zh-CN" dirty="0">
                <a:solidFill>
                  <a:srgbClr val="C00000"/>
                </a:solidFill>
              </a:rPr>
              <a:t>270 </a:t>
            </a:r>
            <a:r>
              <a:rPr lang="en-US" altLang="zh-CN" dirty="0" err="1">
                <a:solidFill>
                  <a:srgbClr val="C00000"/>
                </a:solidFill>
              </a:rPr>
              <a:t>ms</a:t>
            </a:r>
            <a:r>
              <a:rPr lang="en-US" altLang="zh-CN" dirty="0"/>
              <a:t> propagation delay (</a:t>
            </a:r>
            <a:r>
              <a:rPr lang="zh-CN" altLang="en-US" dirty="0"/>
              <a:t>传播延迟</a:t>
            </a:r>
            <a:r>
              <a:rPr lang="en-US" altLang="zh-CN" dirty="0"/>
              <a:t>)</a:t>
            </a:r>
            <a:endParaRPr lang="zh-CN" altLang="en-US" dirty="0"/>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
        <p:nvSpPr>
          <p:cNvPr id="6" name="矩形 5"/>
          <p:cNvSpPr/>
          <p:nvPr/>
        </p:nvSpPr>
        <p:spPr>
          <a:xfrm>
            <a:off x="838200" y="4919382"/>
            <a:ext cx="10842173" cy="904863"/>
          </a:xfrm>
          <a:prstGeom prst="rect">
            <a:avLst/>
          </a:prstGeom>
          <a:solidFill>
            <a:schemeClr val="bg1">
              <a:lumMod val="95000"/>
            </a:schemeClr>
          </a:solidFill>
          <a:ln>
            <a:solidFill>
              <a:srgbClr val="C00000"/>
            </a:solidFill>
          </a:ln>
        </p:spPr>
        <p:txBody>
          <a:bodyPr wrap="square">
            <a:spAutoFit/>
          </a:bodyPr>
          <a:lstStyle/>
          <a:p>
            <a:pPr marL="228600" lvl="1" fontAlgn="auto">
              <a:lnSpc>
                <a:spcPct val="120000"/>
              </a:lnSpc>
            </a:pPr>
            <a:r>
              <a:rPr lang="zh-CN" altLang="en-US" sz="2200" dirty="0">
                <a:latin typeface="微软雅黑" panose="020B0503020204020204" pitchFamily="34" charset="-122"/>
                <a:ea typeface="微软雅黑" panose="020B0503020204020204" pitchFamily="34" charset="-122"/>
              </a:rPr>
              <a:t>长肥网络</a:t>
            </a:r>
            <a:r>
              <a:rPr lang="en-US" altLang="zh-CN" sz="2200" dirty="0">
                <a:latin typeface="微软雅黑" panose="020B0503020204020204" pitchFamily="34" charset="-122"/>
                <a:ea typeface="微软雅黑" panose="020B0503020204020204" pitchFamily="34" charset="-122"/>
                <a:sym typeface="+mn-ea"/>
              </a:rPr>
              <a:t> (LFN</a:t>
            </a:r>
            <a:r>
              <a:rPr lang="zh-CN" altLang="en-US" sz="2200" dirty="0">
                <a:latin typeface="微软雅黑" panose="020B0503020204020204" pitchFamily="34" charset="-122"/>
                <a:ea typeface="微软雅黑" panose="020B0503020204020204" pitchFamily="34" charset="-122"/>
                <a:sym typeface="+mn-ea"/>
              </a:rPr>
              <a:t>，</a:t>
            </a:r>
            <a:r>
              <a:rPr lang="en-US" altLang="zh-CN" sz="2200" dirty="0">
                <a:latin typeface="微软雅黑" panose="020B0503020204020204" pitchFamily="34" charset="-122"/>
                <a:ea typeface="微软雅黑" panose="020B0503020204020204" pitchFamily="34" charset="-122"/>
                <a:sym typeface="+mn-ea"/>
              </a:rPr>
              <a:t>Long Fat Network)</a:t>
            </a:r>
            <a:r>
              <a:rPr lang="zh-CN" altLang="en-US" sz="2200" dirty="0">
                <a:latin typeface="微软雅黑" panose="020B0503020204020204" pitchFamily="34" charset="-122"/>
                <a:ea typeface="微软雅黑" panose="020B0503020204020204" pitchFamily="34" charset="-122"/>
                <a:sym typeface="+mn-ea"/>
              </a:rPr>
              <a:t>：</a:t>
            </a:r>
            <a:r>
              <a:rPr lang="en-US" altLang="zh-CN" sz="2200" dirty="0" err="1">
                <a:latin typeface="微软雅黑" panose="020B0503020204020204" pitchFamily="34" charset="-122"/>
                <a:ea typeface="微软雅黑" panose="020B0503020204020204" pitchFamily="34" charset="-122"/>
                <a:cs typeface="微软雅黑" charset="0"/>
                <a:sym typeface="+mn-ea"/>
              </a:rPr>
              <a:t>如果一个网络的带宽-延迟乘积</a:t>
            </a:r>
            <a:r>
              <a:rPr lang="en-US" altLang="zh-CN" sz="2200" dirty="0">
                <a:latin typeface="微软雅黑" panose="020B0503020204020204" pitchFamily="34" charset="-122"/>
                <a:ea typeface="微软雅黑" panose="020B0503020204020204" pitchFamily="34" charset="-122"/>
                <a:cs typeface="微软雅黑" charset="0"/>
                <a:sym typeface="+mn-ea"/>
              </a:rPr>
              <a:t> (bandwidth-delay product) </a:t>
            </a:r>
            <a:r>
              <a:rPr lang="en-US" altLang="zh-CN" sz="2200" dirty="0" err="1">
                <a:latin typeface="微软雅黑" panose="020B0503020204020204" pitchFamily="34" charset="-122"/>
                <a:ea typeface="微软雅黑" panose="020B0503020204020204" pitchFamily="34" charset="-122"/>
                <a:cs typeface="微软雅黑" charset="0"/>
                <a:sym typeface="+mn-ea"/>
              </a:rPr>
              <a:t>很明显的大于</a:t>
            </a:r>
            <a:r>
              <a:rPr lang="en-US" altLang="zh-CN" sz="2200" dirty="0">
                <a:latin typeface="微软雅黑" panose="020B0503020204020204" pitchFamily="34" charset="-122"/>
                <a:ea typeface="微软雅黑" panose="020B0503020204020204" pitchFamily="34" charset="-122"/>
                <a:cs typeface="微软雅黑" charset="0"/>
                <a:sym typeface="+mn-ea"/>
              </a:rPr>
              <a:t> 10</a:t>
            </a:r>
            <a:r>
              <a:rPr lang="en-US" altLang="zh-CN" sz="2200" baseline="30000" dirty="0">
                <a:latin typeface="微软雅黑" panose="020B0503020204020204" pitchFamily="34" charset="-122"/>
                <a:ea typeface="微软雅黑" panose="020B0503020204020204" pitchFamily="34" charset="-122"/>
                <a:cs typeface="微软雅黑" charset="0"/>
                <a:sym typeface="+mn-ea"/>
              </a:rPr>
              <a:t>5</a:t>
            </a:r>
            <a:r>
              <a:rPr lang="en-US" altLang="zh-CN" sz="2200" dirty="0">
                <a:latin typeface="微软雅黑" panose="020B0503020204020204" pitchFamily="34" charset="-122"/>
                <a:ea typeface="微软雅黑" panose="020B0503020204020204" pitchFamily="34" charset="-122"/>
                <a:cs typeface="微软雅黑" charset="0"/>
                <a:sym typeface="+mn-ea"/>
              </a:rPr>
              <a:t> bits (~12 kB)，</a:t>
            </a:r>
            <a:r>
              <a:rPr lang="zh-CN" altLang="en-US" sz="2200" dirty="0">
                <a:latin typeface="微软雅黑" panose="020B0503020204020204" pitchFamily="34" charset="-122"/>
                <a:ea typeface="微软雅黑" panose="020B0503020204020204" pitchFamily="34" charset="-122"/>
                <a:cs typeface="微软雅黑" charset="0"/>
                <a:sym typeface="+mn-ea"/>
              </a:rPr>
              <a:t>则</a:t>
            </a:r>
            <a:r>
              <a:rPr lang="en-US" altLang="zh-CN" sz="2200" dirty="0" err="1">
                <a:latin typeface="微软雅黑" panose="020B0503020204020204" pitchFamily="34" charset="-122"/>
                <a:ea typeface="微软雅黑" panose="020B0503020204020204" pitchFamily="34" charset="-122"/>
                <a:cs typeface="微软雅黑" charset="0"/>
                <a:sym typeface="+mn-ea"/>
              </a:rPr>
              <a:t>可以被认为是长肥网络</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4900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08" y="365126"/>
            <a:ext cx="8713822" cy="879086"/>
          </a:xfrm>
        </p:spPr>
        <p:txBody>
          <a:bodyPr>
            <a:normAutofit/>
          </a:bodyPr>
          <a:lstStyle/>
          <a:p>
            <a:r>
              <a:rPr kumimoji="1" lang="ja-JP" altLang="en-US" dirty="0"/>
              <a:t>有错信道上的单工停等式协议</a:t>
            </a:r>
            <a:r>
              <a:rPr kumimoji="1" lang="ja-JP" altLang="en-US" dirty="0">
                <a:sym typeface="+mn-ea"/>
              </a:rPr>
              <a:t>（</a:t>
            </a:r>
            <a:r>
              <a:rPr kumimoji="1" lang="en-US" altLang="ja-JP" dirty="0">
                <a:sym typeface="+mn-ea"/>
              </a:rPr>
              <a:t>7</a:t>
            </a:r>
            <a:r>
              <a:rPr kumimoji="1" lang="ja-JP" altLang="en-US" dirty="0">
                <a:sym typeface="+mn-ea"/>
              </a:rPr>
              <a:t>）</a:t>
            </a:r>
            <a:endParaRPr lang="en-US" dirty="0"/>
          </a:p>
        </p:txBody>
      </p:sp>
      <p:sp>
        <p:nvSpPr>
          <p:cNvPr id="3" name="Content Placeholder 2"/>
          <p:cNvSpPr>
            <a:spLocks noGrp="1"/>
          </p:cNvSpPr>
          <p:nvPr>
            <p:ph idx="1"/>
          </p:nvPr>
        </p:nvSpPr>
        <p:spPr>
          <a:xfrm>
            <a:off x="838200" y="1378857"/>
            <a:ext cx="10515600" cy="4310743"/>
          </a:xfrm>
        </p:spPr>
        <p:txBody>
          <a:bodyPr>
            <a:normAutofit/>
          </a:bodyPr>
          <a:lstStyle/>
          <a:p>
            <a:pPr>
              <a:lnSpc>
                <a:spcPct val="140000"/>
              </a:lnSpc>
            </a:pPr>
            <a:r>
              <a:rPr lang="zh-CN" altLang="en-US" dirty="0"/>
              <a:t>信道利用率很低：</a:t>
            </a:r>
            <a:endParaRPr lang="en-US" altLang="zh-CN" dirty="0"/>
          </a:p>
          <a:p>
            <a:pPr lvl="1">
              <a:lnSpc>
                <a:spcPct val="140000"/>
              </a:lnSpc>
            </a:pPr>
            <a:r>
              <a:rPr lang="zh-CN" altLang="en-US" dirty="0"/>
              <a:t>每一帧的发送时间是 </a:t>
            </a:r>
            <a:r>
              <a:rPr lang="en-US" altLang="zh-CN" dirty="0"/>
              <a:t>1</a:t>
            </a:r>
            <a:r>
              <a:rPr lang="zh-CN" altLang="en-US" dirty="0"/>
              <a:t>毫秒</a:t>
            </a:r>
            <a:r>
              <a:rPr lang="en-US" altLang="zh-CN" dirty="0"/>
              <a:t>  ( 1000 bits/(1,000,000 bits/sec</a:t>
            </a:r>
            <a:r>
              <a:rPr lang="zh-CN" altLang="en-US" dirty="0"/>
              <a:t>）</a:t>
            </a:r>
            <a:r>
              <a:rPr lang="en-US" altLang="zh-CN" dirty="0"/>
              <a:t>) . </a:t>
            </a:r>
            <a:r>
              <a:rPr lang="zh-CN" altLang="en-US" dirty="0"/>
              <a:t>由于传播延迟较长，发送者在</a:t>
            </a:r>
            <a:r>
              <a:rPr lang="en-US" altLang="zh-CN" dirty="0"/>
              <a:t>541</a:t>
            </a:r>
            <a:r>
              <a:rPr lang="zh-CN" altLang="en-US" dirty="0"/>
              <a:t>毫秒之后才能收到确认，信道利用率</a:t>
            </a:r>
            <a:r>
              <a:rPr lang="en-US" altLang="zh-CN" dirty="0"/>
              <a:t>1/541</a:t>
            </a:r>
          </a:p>
          <a:p>
            <a:pPr>
              <a:lnSpc>
                <a:spcPct val="140000"/>
              </a:lnSpc>
            </a:pPr>
            <a:r>
              <a:rPr lang="zh-CN" altLang="en-US" dirty="0"/>
              <a:t>一种提高效率的方法：使用更大的帧</a:t>
            </a:r>
            <a:endParaRPr lang="en-US" altLang="zh-CN" dirty="0"/>
          </a:p>
          <a:p>
            <a:pPr lvl="1">
              <a:lnSpc>
                <a:spcPct val="140000"/>
              </a:lnSpc>
            </a:pPr>
            <a:r>
              <a:rPr lang="zh-CN" altLang="en-US" dirty="0"/>
              <a:t>可以使用更大的帧，但是帧的最大长度受到信道比特错误率（</a:t>
            </a:r>
            <a:r>
              <a:rPr lang="en-US" altLang="zh-CN" dirty="0"/>
              <a:t>BER</a:t>
            </a:r>
            <a:r>
              <a:rPr lang="zh-CN" altLang="en-US" dirty="0"/>
              <a:t>，</a:t>
            </a:r>
            <a:r>
              <a:rPr lang="en-US" altLang="zh-CN" dirty="0"/>
              <a:t>Bit</a:t>
            </a:r>
            <a:r>
              <a:rPr lang="zh-CN" altLang="en-US" dirty="0"/>
              <a:t> </a:t>
            </a:r>
            <a:r>
              <a:rPr lang="en-US" altLang="zh-CN" dirty="0"/>
              <a:t>Error</a:t>
            </a:r>
            <a:r>
              <a:rPr lang="zh-CN" altLang="en-US" dirty="0"/>
              <a:t> </a:t>
            </a:r>
            <a:r>
              <a:rPr lang="en-US" altLang="zh-CN" dirty="0"/>
              <a:t>Ratio</a:t>
            </a:r>
            <a:r>
              <a:rPr lang="zh-CN" altLang="en-US" dirty="0"/>
              <a:t>）的限制，帧越大，在传输中出错的概率越高，将导致更多的重传</a:t>
            </a:r>
          </a:p>
        </p:txBody>
      </p:sp>
      <p:sp>
        <p:nvSpPr>
          <p:cNvPr id="4" name="Slide Number Placeholder 3"/>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sp>
        <p:nvSpPr>
          <p:cNvPr id="5" name="文本框 4"/>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3.3 </a:t>
            </a:r>
            <a:r>
              <a:rPr lang="zh-CN" altLang="en-US" dirty="0">
                <a:solidFill>
                  <a:schemeClr val="bg1">
                    <a:lumMod val="65000"/>
                  </a:schemeClr>
                </a:solidFill>
                <a:latin typeface="微软雅黑" panose="020B0503020204020204" pitchFamily="34" charset="-122"/>
                <a:ea typeface="微软雅黑" panose="020B0503020204020204" pitchFamily="34" charset="-122"/>
              </a:rPr>
              <a:t>基本的数据链路层协议</a:t>
            </a:r>
          </a:p>
        </p:txBody>
      </p:sp>
    </p:spTree>
    <p:extLst>
      <p:ext uri="{BB962C8B-B14F-4D97-AF65-F5344CB8AC3E}">
        <p14:creationId xmlns:p14="http://schemas.microsoft.com/office/powerpoint/2010/main" val="3951900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本章内容</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a:bodyPr>
          <a:lstStyle/>
          <a:p>
            <a:pPr marL="0" indent="0">
              <a:lnSpc>
                <a:spcPct val="130000"/>
              </a:lnSpc>
              <a:buNone/>
            </a:pPr>
            <a:r>
              <a:rPr kumimoji="1" lang="en-US" altLang="zh-CN" dirty="0"/>
              <a:t>3.1 </a:t>
            </a:r>
            <a:r>
              <a:rPr kumimoji="1" lang="zh-CN" altLang="zh-CN" dirty="0"/>
              <a:t>数据链路层的设计问题</a:t>
            </a:r>
            <a:endParaRPr kumimoji="1" lang="en-US" altLang="zh-CN" dirty="0"/>
          </a:p>
          <a:p>
            <a:pPr marL="0" indent="0">
              <a:lnSpc>
                <a:spcPct val="130000"/>
              </a:lnSpc>
              <a:buNone/>
            </a:pPr>
            <a:r>
              <a:rPr kumimoji="1" lang="en-US" altLang="zh-CN" dirty="0"/>
              <a:t>3.2 </a:t>
            </a:r>
            <a:r>
              <a:rPr kumimoji="1" lang="zh-CN" altLang="zh-CN" dirty="0"/>
              <a:t>差错检测和纠正</a:t>
            </a:r>
            <a:endParaRPr kumimoji="1" lang="en-US" altLang="zh-CN" dirty="0"/>
          </a:p>
          <a:p>
            <a:pPr marL="0" indent="0">
              <a:lnSpc>
                <a:spcPct val="130000"/>
              </a:lnSpc>
              <a:buNone/>
            </a:pPr>
            <a:r>
              <a:rPr kumimoji="1" lang="en-US" altLang="zh-CN" dirty="0"/>
              <a:t>3.3 </a:t>
            </a:r>
            <a:r>
              <a:rPr kumimoji="1" lang="zh-CN" altLang="zh-CN" dirty="0"/>
              <a:t>基本的数据链路层协议</a:t>
            </a:r>
            <a:endParaRPr kumimoji="1" lang="zh-CN" altLang="en-US" dirty="0"/>
          </a:p>
          <a:p>
            <a:pPr marL="0" indent="0">
              <a:lnSpc>
                <a:spcPct val="130000"/>
              </a:lnSpc>
              <a:buNone/>
            </a:pPr>
            <a:r>
              <a:rPr kumimoji="1" lang="en-US" altLang="zh-CN" dirty="0">
                <a:solidFill>
                  <a:srgbClr val="C00000"/>
                </a:solidFill>
              </a:rPr>
              <a:t>3.4 </a:t>
            </a:r>
            <a:r>
              <a:rPr kumimoji="1" lang="zh-CN" altLang="zh-CN" dirty="0">
                <a:solidFill>
                  <a:srgbClr val="C00000"/>
                </a:solidFill>
              </a:rPr>
              <a:t>滑动窗口协议</a:t>
            </a:r>
            <a:endParaRPr kumimoji="1" lang="zh-CN" altLang="en-US" dirty="0">
              <a:solidFill>
                <a:srgbClr val="C00000"/>
              </a:solidFill>
            </a:endParaRPr>
          </a:p>
          <a:p>
            <a:pPr marL="0" indent="0">
              <a:lnSpc>
                <a:spcPct val="130000"/>
              </a:lnSpc>
              <a:buNone/>
            </a:pPr>
            <a:r>
              <a:rPr kumimoji="1" lang="en-US" altLang="zh-CN" dirty="0"/>
              <a:t>3.5 </a:t>
            </a:r>
            <a:r>
              <a:rPr kumimoji="1" lang="zh-CN" altLang="zh-CN" dirty="0"/>
              <a:t>数据链路协议实例</a:t>
            </a:r>
          </a:p>
        </p:txBody>
      </p:sp>
      <p:sp>
        <p:nvSpPr>
          <p:cNvPr id="4" name="灯片编号占位符 3">
            <a:extLst>
              <a:ext uri="{FF2B5EF4-FFF2-40B4-BE49-F238E27FC236}">
                <a16:creationId xmlns:a16="http://schemas.microsoft.com/office/drawing/2014/main" id="{B09265E6-1613-5248-876E-1FC70865DEDD}"/>
              </a:ext>
            </a:extLst>
          </p:cNvPr>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5631543" y="3553300"/>
            <a:ext cx="4768770" cy="2005671"/>
          </a:xfrm>
          <a:prstGeom prst="wedgeRectCallout">
            <a:avLst>
              <a:gd name="adj1" fmla="val -90839"/>
              <a:gd name="adj2" fmla="val -4034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spcBef>
                <a:spcPts val="1200"/>
              </a:spcBef>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停等协议的性能问题</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spcBef>
                <a:spcPts val="1200"/>
              </a:spcBef>
              <a:buFontTx/>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滑动窗口协议</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spcBef>
                <a:spcPts val="1200"/>
              </a:spcBef>
              <a:buFontTx/>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回退</a:t>
            </a:r>
            <a:r>
              <a:rPr lang="en-US" altLang="zh-CN" sz="2400" dirty="0">
                <a:solidFill>
                  <a:schemeClr val="tx1"/>
                </a:solidFill>
                <a:latin typeface="微软雅黑" panose="020B0503020204020204" pitchFamily="34" charset="-122"/>
                <a:ea typeface="微软雅黑" panose="020B0503020204020204" pitchFamily="34" charset="-122"/>
              </a:rPr>
              <a:t>N</a:t>
            </a:r>
            <a:r>
              <a:rPr lang="zh-CN" altLang="en-US" sz="2400" dirty="0">
                <a:solidFill>
                  <a:schemeClr val="tx1"/>
                </a:solidFill>
                <a:latin typeface="微软雅黑" panose="020B0503020204020204" pitchFamily="34" charset="-122"/>
                <a:ea typeface="微软雅黑" panose="020B0503020204020204" pitchFamily="34" charset="-122"/>
              </a:rPr>
              <a:t>协议</a:t>
            </a:r>
            <a:endParaRPr lang="en-US" altLang="zh-CN" sz="2400" dirty="0">
              <a:solidFill>
                <a:schemeClr val="tx1"/>
              </a:solidFill>
              <a:latin typeface="微软雅黑" panose="020B0503020204020204" pitchFamily="34" charset="-122"/>
              <a:ea typeface="微软雅黑" panose="020B0503020204020204" pitchFamily="34" charset="-122"/>
            </a:endParaRPr>
          </a:p>
          <a:p>
            <a:pPr marL="457200" indent="-457200">
              <a:spcBef>
                <a:spcPts val="1200"/>
              </a:spcBef>
              <a:buFontTx/>
              <a:buAutoNum type="arabicPeriod"/>
            </a:pPr>
            <a:r>
              <a:rPr lang="zh-CN" altLang="en-US" sz="2400" dirty="0">
                <a:solidFill>
                  <a:schemeClr val="tx1"/>
                </a:solidFill>
                <a:latin typeface="微软雅黑" panose="020B0503020204020204" pitchFamily="34" charset="-122"/>
                <a:ea typeface="微软雅黑" panose="020B0503020204020204" pitchFamily="34" charset="-122"/>
              </a:rPr>
              <a:t>选择重传协议</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3963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a:xfrm>
            <a:off x="1307508" y="365126"/>
            <a:ext cx="8369892" cy="879086"/>
          </a:xfrm>
        </p:spPr>
        <p:txBody>
          <a:bodyPr>
            <a:normAutofit/>
          </a:bodyPr>
          <a:lstStyle/>
          <a:p>
            <a:r>
              <a:rPr kumimoji="1" lang="zh-CN" altLang="en-US" dirty="0"/>
              <a:t>停等协议的性能问题</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17272"/>
            <a:ext cx="10515600" cy="4431985"/>
          </a:xfrm>
        </p:spPr>
        <p:txBody>
          <a:bodyPr>
            <a:normAutofit/>
          </a:bodyPr>
          <a:lstStyle/>
          <a:p>
            <a:pPr>
              <a:lnSpc>
                <a:spcPct val="150000"/>
              </a:lnSpc>
            </a:pPr>
            <a:r>
              <a:rPr kumimoji="1" lang="zh-CN" altLang="en-US" dirty="0"/>
              <a:t>停止</a:t>
            </a:r>
            <a:r>
              <a:rPr kumimoji="1" lang="en-US" altLang="zh-CN" dirty="0"/>
              <a:t>-</a:t>
            </a:r>
            <a:r>
              <a:rPr kumimoji="1" lang="zh-CN" altLang="en-US" dirty="0"/>
              <a:t>等待机制</a:t>
            </a:r>
            <a:r>
              <a:rPr kumimoji="1" lang="zh-CN" altLang="en-US" dirty="0">
                <a:solidFill>
                  <a:srgbClr val="B348FF"/>
                </a:solidFill>
              </a:rPr>
              <a:t>降低了</a:t>
            </a:r>
            <a:r>
              <a:rPr kumimoji="1" lang="zh-CN" altLang="en-US" dirty="0"/>
              <a:t>信道利用率</a:t>
            </a:r>
            <a:endParaRPr kumimoji="1" lang="en-US" altLang="zh-CN" dirty="0"/>
          </a:p>
          <a:p>
            <a:pPr lvl="1">
              <a:lnSpc>
                <a:spcPct val="150000"/>
              </a:lnSpc>
            </a:pPr>
            <a:r>
              <a:rPr kumimoji="1" lang="zh-CN" altLang="en-US" dirty="0"/>
              <a:t>设数据速率记为</a:t>
            </a:r>
            <a:r>
              <a:rPr kumimoji="1" lang="en-US" altLang="zh-CN" dirty="0"/>
              <a:t>R</a:t>
            </a:r>
            <a:r>
              <a:rPr kumimoji="1" lang="zh-CN" altLang="en-US" dirty="0"/>
              <a:t>，帧长度记为</a:t>
            </a:r>
            <a:r>
              <a:rPr kumimoji="1" lang="en-US" altLang="zh-CN" dirty="0"/>
              <a:t>F</a:t>
            </a:r>
            <a:r>
              <a:rPr kumimoji="1" lang="zh-CN" altLang="en-US" dirty="0"/>
              <a:t>，往返延迟记为</a:t>
            </a:r>
            <a:r>
              <a:rPr kumimoji="1" lang="en-US" altLang="zh-CN" dirty="0"/>
              <a:t>D</a:t>
            </a:r>
            <a:r>
              <a:rPr kumimoji="1" lang="zh-CN" altLang="en-US" dirty="0"/>
              <a:t>，则采用停</a:t>
            </a:r>
            <a:r>
              <a:rPr kumimoji="1" lang="en-US" altLang="zh-CN" dirty="0"/>
              <a:t>-</a:t>
            </a:r>
            <a:r>
              <a:rPr kumimoji="1" lang="zh-CN" altLang="en-US" dirty="0"/>
              <a:t>等协议的线路效率为：</a:t>
            </a:r>
            <a:r>
              <a:rPr kumimoji="1" lang="en-US" altLang="zh-CN" dirty="0"/>
              <a:t>F/(F+R∙D)</a:t>
            </a:r>
          </a:p>
          <a:p>
            <a:pPr lvl="1">
              <a:lnSpc>
                <a:spcPct val="150000"/>
              </a:lnSpc>
            </a:pPr>
            <a:r>
              <a:rPr kumimoji="1" lang="zh-CN" altLang="en-US" dirty="0"/>
              <a:t>假如将链路看成是一根管道，数据是管道中流动的水，那么在传输延迟较长的信道上，停</a:t>
            </a:r>
            <a:r>
              <a:rPr kumimoji="1" lang="en-US" altLang="zh-CN" dirty="0"/>
              <a:t>-</a:t>
            </a:r>
            <a:r>
              <a:rPr kumimoji="1" lang="zh-CN" altLang="en-US" dirty="0"/>
              <a:t>等协议无法使数据充满管道，因而信道利用率很低</a:t>
            </a:r>
            <a:endParaRPr kumimoji="1" lang="en-US" altLang="zh-CN" dirty="0"/>
          </a:p>
          <a:p>
            <a:pPr>
              <a:lnSpc>
                <a:spcPct val="150000"/>
              </a:lnSpc>
            </a:pPr>
            <a:r>
              <a:rPr kumimoji="1" lang="zh-CN" altLang="en-US" dirty="0"/>
              <a:t>解决办法</a:t>
            </a:r>
            <a:endParaRPr kumimoji="1" lang="en-US" altLang="zh-CN" dirty="0"/>
          </a:p>
          <a:p>
            <a:pPr lvl="1">
              <a:lnSpc>
                <a:spcPct val="150000"/>
              </a:lnSpc>
            </a:pPr>
            <a:r>
              <a:rPr kumimoji="1" lang="zh-CN" altLang="en-US" dirty="0"/>
              <a:t>流水线协议或管道协议：允许发送方在没收到确认前</a:t>
            </a:r>
            <a:r>
              <a:rPr kumimoji="1" lang="zh-CN" altLang="en-US" dirty="0">
                <a:solidFill>
                  <a:srgbClr val="B348FF"/>
                </a:solidFill>
              </a:rPr>
              <a:t>连续发送</a:t>
            </a:r>
            <a:r>
              <a:rPr kumimoji="1" lang="zh-CN" altLang="en-US" dirty="0"/>
              <a:t>多个帧</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5" name="文本框 4">
            <a:extLst>
              <a:ext uri="{FF2B5EF4-FFF2-40B4-BE49-F238E27FC236}">
                <a16:creationId xmlns:a16="http://schemas.microsoft.com/office/drawing/2014/main" id="{0E9626D1-2BB0-4C70-879B-3CED7D7E1986}"/>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2390466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协议基本思想</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244213"/>
            <a:ext cx="10515600" cy="4877188"/>
          </a:xfrm>
        </p:spPr>
        <p:txBody>
          <a:bodyPr>
            <a:normAutofit/>
          </a:bodyPr>
          <a:lstStyle/>
          <a:p>
            <a:pPr>
              <a:lnSpc>
                <a:spcPct val="150000"/>
              </a:lnSpc>
            </a:pPr>
            <a:r>
              <a:rPr kumimoji="1" lang="zh-CN" altLang="en-US" dirty="0"/>
              <a:t>协议基本思想</a:t>
            </a:r>
            <a:endParaRPr kumimoji="1" lang="en-US" altLang="zh-CN" dirty="0"/>
          </a:p>
          <a:p>
            <a:pPr lvl="1">
              <a:lnSpc>
                <a:spcPct val="150000"/>
              </a:lnSpc>
            </a:pPr>
            <a:r>
              <a:rPr kumimoji="1" lang="zh-CN" altLang="en-US" dirty="0">
                <a:solidFill>
                  <a:srgbClr val="6900B0"/>
                </a:solidFill>
              </a:rPr>
              <a:t>窗口机制</a:t>
            </a:r>
          </a:p>
          <a:p>
            <a:pPr marL="1168400" lvl="2" indent="-355600">
              <a:lnSpc>
                <a:spcPct val="150000"/>
              </a:lnSpc>
              <a:buFont typeface="Microsoft YaHei" panose="020B0503020204020204" pitchFamily="34" charset="-122"/>
              <a:buChar char="−"/>
            </a:pPr>
            <a:r>
              <a:rPr kumimoji="1" lang="zh-CN" altLang="en-US" sz="2200" dirty="0"/>
              <a:t>发送方和接收方都具有一定容量的缓冲区（即窗口），发送端在收到确认之前可以发送多个帧</a:t>
            </a:r>
          </a:p>
          <a:p>
            <a:pPr lvl="1">
              <a:lnSpc>
                <a:spcPct val="150000"/>
              </a:lnSpc>
            </a:pPr>
            <a:r>
              <a:rPr kumimoji="1" lang="zh-CN" altLang="en-US" dirty="0">
                <a:solidFill>
                  <a:srgbClr val="6900B0"/>
                </a:solidFill>
              </a:rPr>
              <a:t>问题</a:t>
            </a:r>
          </a:p>
          <a:p>
            <a:pPr lvl="2" indent="-330200">
              <a:lnSpc>
                <a:spcPct val="150000"/>
              </a:lnSpc>
              <a:buFont typeface="Microsoft YaHei" panose="020B0503020204020204" pitchFamily="34" charset="-122"/>
              <a:buChar char="−"/>
            </a:pPr>
            <a:r>
              <a:rPr kumimoji="1" lang="zh-CN" altLang="en-US" sz="2200" dirty="0"/>
              <a:t>发送端一次可以发送多少个帧</a:t>
            </a:r>
            <a:r>
              <a:rPr kumimoji="1" lang="en-US" altLang="zh-CN" sz="2200" dirty="0"/>
              <a:t>?</a:t>
            </a:r>
          </a:p>
          <a:p>
            <a:pPr lvl="2" indent="-330200">
              <a:lnSpc>
                <a:spcPct val="150000"/>
              </a:lnSpc>
              <a:buFont typeface="Microsoft YaHei" panose="020B0503020204020204" pitchFamily="34" charset="-122"/>
              <a:buChar char="−"/>
            </a:pPr>
            <a:r>
              <a:rPr kumimoji="1" lang="zh-CN" altLang="en-US" sz="2200" dirty="0"/>
              <a:t>某个帧出错或丢失怎么处理？</a:t>
            </a:r>
            <a:endParaRPr kumimoji="1" lang="en-US" altLang="zh-CN" sz="2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5" name="文本框 4">
            <a:extLst>
              <a:ext uri="{FF2B5EF4-FFF2-40B4-BE49-F238E27FC236}">
                <a16:creationId xmlns:a16="http://schemas.microsoft.com/office/drawing/2014/main" id="{3279A186-8D22-4560-B8B0-3024AB81CC8F}"/>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706981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协议基本思想</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60500"/>
            <a:ext cx="10515600" cy="4693557"/>
          </a:xfrm>
        </p:spPr>
        <p:txBody>
          <a:bodyPr>
            <a:normAutofit lnSpcReduction="10000"/>
          </a:bodyPr>
          <a:lstStyle/>
          <a:p>
            <a:pPr>
              <a:lnSpc>
                <a:spcPct val="120000"/>
              </a:lnSpc>
            </a:pPr>
            <a:r>
              <a:rPr kumimoji="1" lang="zh-CN" altLang="en-US" dirty="0"/>
              <a:t>目的</a:t>
            </a:r>
          </a:p>
          <a:p>
            <a:pPr lvl="1">
              <a:lnSpc>
                <a:spcPct val="120000"/>
              </a:lnSpc>
            </a:pPr>
            <a:r>
              <a:rPr kumimoji="1" lang="zh-CN" altLang="en-US" dirty="0"/>
              <a:t>对可以连续发出的最多帧数（已发出但未确认的帧）作限制</a:t>
            </a:r>
          </a:p>
          <a:p>
            <a:pPr>
              <a:lnSpc>
                <a:spcPct val="120000"/>
              </a:lnSpc>
            </a:pPr>
            <a:r>
              <a:rPr kumimoji="1" lang="zh-CN" altLang="en-US" dirty="0"/>
              <a:t>序号使用</a:t>
            </a:r>
          </a:p>
          <a:p>
            <a:pPr lvl="1">
              <a:lnSpc>
                <a:spcPct val="120000"/>
              </a:lnSpc>
            </a:pPr>
            <a:r>
              <a:rPr kumimoji="1" lang="zh-CN" altLang="en-US" dirty="0"/>
              <a:t>循环</a:t>
            </a:r>
            <a:r>
              <a:rPr kumimoji="1" lang="zh-CN" altLang="en-US" dirty="0">
                <a:solidFill>
                  <a:srgbClr val="B348FF"/>
                </a:solidFill>
              </a:rPr>
              <a:t>重复使用</a:t>
            </a:r>
            <a:r>
              <a:rPr kumimoji="1" lang="zh-CN" altLang="en-US" dirty="0"/>
              <a:t>有限的帧序号</a:t>
            </a:r>
            <a:endParaRPr kumimoji="1" lang="en-US" altLang="zh-CN" dirty="0"/>
          </a:p>
          <a:p>
            <a:pPr>
              <a:lnSpc>
                <a:spcPct val="120000"/>
              </a:lnSpc>
            </a:pPr>
            <a:r>
              <a:rPr kumimoji="1" lang="zh-CN" altLang="en-US" sz="2400" dirty="0"/>
              <a:t>流量控制：接收窗口驱动发送窗口的转动</a:t>
            </a:r>
            <a:endParaRPr kumimoji="1" lang="en-US" altLang="zh-CN" sz="2400" dirty="0"/>
          </a:p>
          <a:p>
            <a:pPr lvl="1">
              <a:lnSpc>
                <a:spcPct val="120000"/>
              </a:lnSpc>
            </a:pPr>
            <a:r>
              <a:rPr kumimoji="1" lang="zh-CN" altLang="en-US" sz="2000" dirty="0"/>
              <a:t>发送窗口：其大小记作</a:t>
            </a:r>
            <a:r>
              <a:rPr kumimoji="1" lang="en-US" altLang="zh-CN" sz="2000" dirty="0"/>
              <a:t>W</a:t>
            </a:r>
            <a:r>
              <a:rPr kumimoji="1" lang="en-US" altLang="zh-CN" sz="2000" baseline="-25000" dirty="0"/>
              <a:t>T</a:t>
            </a:r>
            <a:r>
              <a:rPr kumimoji="1" lang="zh-CN" altLang="en-US" sz="2000" dirty="0"/>
              <a:t>，表示在收到对方确认的信息之前，可以连续发出的最多数据帧数</a:t>
            </a:r>
          </a:p>
          <a:p>
            <a:pPr lvl="1">
              <a:lnSpc>
                <a:spcPct val="120000"/>
              </a:lnSpc>
            </a:pPr>
            <a:r>
              <a:rPr kumimoji="1" lang="zh-CN" altLang="en-US" sz="2000" dirty="0"/>
              <a:t>接收窗口：其大小记作</a:t>
            </a:r>
            <a:r>
              <a:rPr kumimoji="1" lang="en-US" altLang="zh-CN" sz="2000" dirty="0"/>
              <a:t>W</a:t>
            </a:r>
            <a:r>
              <a:rPr kumimoji="1" lang="en-US" altLang="zh-CN" sz="2000" baseline="-25000" dirty="0"/>
              <a:t>R</a:t>
            </a:r>
            <a:r>
              <a:rPr kumimoji="1" lang="en-US" altLang="zh-CN" sz="2000" dirty="0"/>
              <a:t> </a:t>
            </a:r>
            <a:r>
              <a:rPr kumimoji="1" lang="zh-CN" altLang="en-US" sz="2000" dirty="0"/>
              <a:t>，为可以连续接收的最多数据帧数</a:t>
            </a:r>
            <a:endParaRPr kumimoji="1" lang="en-US" altLang="zh-CN" sz="2000" dirty="0"/>
          </a:p>
          <a:p>
            <a:pPr>
              <a:lnSpc>
                <a:spcPct val="120000"/>
              </a:lnSpc>
            </a:pPr>
            <a:r>
              <a:rPr kumimoji="1" lang="zh-CN" altLang="en-US" sz="2400" dirty="0"/>
              <a:t>累计确认：</a:t>
            </a:r>
            <a:r>
              <a:rPr kumimoji="1" lang="zh-CN" altLang="en-US" sz="2400" dirty="0">
                <a:solidFill>
                  <a:srgbClr val="B348FF"/>
                </a:solidFill>
              </a:rPr>
              <a:t>不必</a:t>
            </a:r>
            <a:r>
              <a:rPr kumimoji="1" lang="zh-CN" altLang="en-US" sz="2400" dirty="0"/>
              <a:t>对收到的分组</a:t>
            </a:r>
            <a:r>
              <a:rPr kumimoji="1" lang="zh-CN" altLang="en-US" sz="2400" dirty="0">
                <a:solidFill>
                  <a:srgbClr val="B348FF"/>
                </a:solidFill>
              </a:rPr>
              <a:t>逐个发送确认</a:t>
            </a:r>
            <a:r>
              <a:rPr kumimoji="1" lang="zh-CN" altLang="en-US" sz="2400" dirty="0"/>
              <a:t>，而是对按序到达的最后一个分组发送确认</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5" name="文本框 4">
            <a:extLst>
              <a:ext uri="{FF2B5EF4-FFF2-40B4-BE49-F238E27FC236}">
                <a16:creationId xmlns:a16="http://schemas.microsoft.com/office/drawing/2014/main" id="{7D50C257-9920-4ED8-8B92-4987F1FE5CCE}"/>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425901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协议基本思想</a:t>
            </a:r>
            <a:endParaRPr kumimoji="1" lang="zh-CN" altLang="en-US" dirty="0">
              <a:solidFill>
                <a:srgbClr val="FF0000"/>
              </a:solidFill>
            </a:endParaRP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7" name="Text Box 3">
            <a:extLst>
              <a:ext uri="{FF2B5EF4-FFF2-40B4-BE49-F238E27FC236}">
                <a16:creationId xmlns:a16="http://schemas.microsoft.com/office/drawing/2014/main" id="{732A6CA8-BA1D-4112-8F1B-2031076BB912}"/>
              </a:ext>
            </a:extLst>
          </p:cNvPr>
          <p:cNvSpPr txBox="1">
            <a:spLocks noChangeArrowheads="1"/>
          </p:cNvSpPr>
          <p:nvPr/>
        </p:nvSpPr>
        <p:spPr bwMode="auto">
          <a:xfrm>
            <a:off x="1781175" y="3373557"/>
            <a:ext cx="990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t>序列号</a:t>
            </a:r>
            <a:endParaRPr kumimoji="1" lang="zh-CN" altLang="en-US" sz="2400" b="0"/>
          </a:p>
        </p:txBody>
      </p:sp>
      <p:sp>
        <p:nvSpPr>
          <p:cNvPr id="8" name="Text Box 4">
            <a:extLst>
              <a:ext uri="{FF2B5EF4-FFF2-40B4-BE49-F238E27FC236}">
                <a16:creationId xmlns:a16="http://schemas.microsoft.com/office/drawing/2014/main" id="{7F5E3D65-365E-4142-B13E-2EF0C4421360}"/>
              </a:ext>
            </a:extLst>
          </p:cNvPr>
          <p:cNvSpPr txBox="1">
            <a:spLocks noChangeArrowheads="1"/>
          </p:cNvSpPr>
          <p:nvPr/>
        </p:nvSpPr>
        <p:spPr bwMode="auto">
          <a:xfrm>
            <a:off x="2924175" y="3068757"/>
            <a:ext cx="1371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t>发送的最后帧序号</a:t>
            </a:r>
            <a:endParaRPr kumimoji="1" lang="zh-CN" altLang="en-US" sz="2400" b="0"/>
          </a:p>
        </p:txBody>
      </p:sp>
      <p:sp>
        <p:nvSpPr>
          <p:cNvPr id="9" name="Line 5">
            <a:extLst>
              <a:ext uri="{FF2B5EF4-FFF2-40B4-BE49-F238E27FC236}">
                <a16:creationId xmlns:a16="http://schemas.microsoft.com/office/drawing/2014/main" id="{826AE857-E993-402B-B3C6-C718C4B7F9A5}"/>
              </a:ext>
            </a:extLst>
          </p:cNvPr>
          <p:cNvSpPr>
            <a:spLocks noChangeShapeType="1"/>
          </p:cNvSpPr>
          <p:nvPr/>
        </p:nvSpPr>
        <p:spPr bwMode="auto">
          <a:xfrm flipV="1">
            <a:off x="4143375" y="3084632"/>
            <a:ext cx="381000" cy="517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6">
            <a:extLst>
              <a:ext uri="{FF2B5EF4-FFF2-40B4-BE49-F238E27FC236}">
                <a16:creationId xmlns:a16="http://schemas.microsoft.com/office/drawing/2014/main" id="{9C7CB3C2-0630-4330-AD0B-D2D7889D89FA}"/>
              </a:ext>
            </a:extLst>
          </p:cNvPr>
          <p:cNvSpPr>
            <a:spLocks noChangeShapeType="1"/>
          </p:cNvSpPr>
          <p:nvPr/>
        </p:nvSpPr>
        <p:spPr bwMode="auto">
          <a:xfrm>
            <a:off x="4748213" y="3373557"/>
            <a:ext cx="762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7">
            <a:extLst>
              <a:ext uri="{FF2B5EF4-FFF2-40B4-BE49-F238E27FC236}">
                <a16:creationId xmlns:a16="http://schemas.microsoft.com/office/drawing/2014/main" id="{1BD87CB5-87DD-4C7B-A45B-6525A7FB2B2E}"/>
              </a:ext>
            </a:extLst>
          </p:cNvPr>
          <p:cNvSpPr txBox="1">
            <a:spLocks noChangeArrowheads="1"/>
          </p:cNvSpPr>
          <p:nvPr/>
        </p:nvSpPr>
        <p:spPr bwMode="auto">
          <a:xfrm>
            <a:off x="5514975" y="3068757"/>
            <a:ext cx="1985963"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solidFill>
                  <a:srgbClr val="0000FF"/>
                </a:solidFill>
              </a:rPr>
              <a:t>发出一帧后窗口的下限前移一格</a:t>
            </a:r>
            <a:endParaRPr kumimoji="1" lang="zh-CN" altLang="en-US" sz="2400">
              <a:solidFill>
                <a:srgbClr val="0000FF"/>
              </a:solidFill>
            </a:endParaRPr>
          </a:p>
        </p:txBody>
      </p:sp>
      <p:sp>
        <p:nvSpPr>
          <p:cNvPr id="12" name="Text Box 8">
            <a:extLst>
              <a:ext uri="{FF2B5EF4-FFF2-40B4-BE49-F238E27FC236}">
                <a16:creationId xmlns:a16="http://schemas.microsoft.com/office/drawing/2014/main" id="{1CA3E48C-81F0-4DCA-8195-6B55532CB523}"/>
              </a:ext>
            </a:extLst>
          </p:cNvPr>
          <p:cNvSpPr txBox="1">
            <a:spLocks noChangeArrowheads="1"/>
          </p:cNvSpPr>
          <p:nvPr/>
        </p:nvSpPr>
        <p:spPr bwMode="auto">
          <a:xfrm>
            <a:off x="8562975" y="3297357"/>
            <a:ext cx="1828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solidFill>
                  <a:srgbClr val="0000FF"/>
                </a:solidFill>
              </a:rPr>
              <a:t>收到确认后窗口的上限前移</a:t>
            </a:r>
            <a:endParaRPr kumimoji="1" lang="zh-CN" altLang="en-US" sz="2400">
              <a:solidFill>
                <a:srgbClr val="0000FF"/>
              </a:solidFill>
            </a:endParaRPr>
          </a:p>
        </p:txBody>
      </p:sp>
      <p:sp>
        <p:nvSpPr>
          <p:cNvPr id="13" name="Line 9">
            <a:extLst>
              <a:ext uri="{FF2B5EF4-FFF2-40B4-BE49-F238E27FC236}">
                <a16:creationId xmlns:a16="http://schemas.microsoft.com/office/drawing/2014/main" id="{260CA836-192B-4ADE-B999-F6F7D498CF70}"/>
              </a:ext>
            </a:extLst>
          </p:cNvPr>
          <p:cNvSpPr>
            <a:spLocks noChangeShapeType="1"/>
          </p:cNvSpPr>
          <p:nvPr/>
        </p:nvSpPr>
        <p:spPr bwMode="auto">
          <a:xfrm>
            <a:off x="7872413" y="3373557"/>
            <a:ext cx="7620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a:extLst>
              <a:ext uri="{FF2B5EF4-FFF2-40B4-BE49-F238E27FC236}">
                <a16:creationId xmlns:a16="http://schemas.microsoft.com/office/drawing/2014/main" id="{99688AC2-F1A9-46A6-884F-37BAA1E98121}"/>
              </a:ext>
            </a:extLst>
          </p:cNvPr>
          <p:cNvSpPr>
            <a:spLocks noChangeShapeType="1"/>
          </p:cNvSpPr>
          <p:nvPr/>
        </p:nvSpPr>
        <p:spPr bwMode="auto">
          <a:xfrm>
            <a:off x="2238375" y="2992557"/>
            <a:ext cx="0" cy="457200"/>
          </a:xfrm>
          <a:prstGeom prst="line">
            <a:avLst/>
          </a:prstGeom>
          <a:noFill/>
          <a:ln w="1905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 name="Group 11">
            <a:extLst>
              <a:ext uri="{FF2B5EF4-FFF2-40B4-BE49-F238E27FC236}">
                <a16:creationId xmlns:a16="http://schemas.microsoft.com/office/drawing/2014/main" id="{9A6EF0F8-9271-450C-BE11-83AA3DEE7A97}"/>
              </a:ext>
            </a:extLst>
          </p:cNvPr>
          <p:cNvGrpSpPr>
            <a:grpSpLocks/>
          </p:cNvGrpSpPr>
          <p:nvPr/>
        </p:nvGrpSpPr>
        <p:grpSpPr bwMode="auto">
          <a:xfrm>
            <a:off x="1547813" y="2459157"/>
            <a:ext cx="8610600" cy="533400"/>
            <a:chOff x="189" y="1814"/>
            <a:chExt cx="5424" cy="336"/>
          </a:xfrm>
        </p:grpSpPr>
        <p:sp>
          <p:nvSpPr>
            <p:cNvPr id="16" name="Rectangle 12">
              <a:extLst>
                <a:ext uri="{FF2B5EF4-FFF2-40B4-BE49-F238E27FC236}">
                  <a16:creationId xmlns:a16="http://schemas.microsoft.com/office/drawing/2014/main" id="{2A8374AE-2433-42C0-991A-373DDF96C7BB}"/>
                </a:ext>
              </a:extLst>
            </p:cNvPr>
            <p:cNvSpPr>
              <a:spLocks noChangeArrowheads="1"/>
            </p:cNvSpPr>
            <p:nvPr/>
          </p:nvSpPr>
          <p:spPr bwMode="auto">
            <a:xfrm>
              <a:off x="477"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0</a:t>
              </a:r>
              <a:endParaRPr kumimoji="1" lang="en-US" altLang="zh-CN" sz="2400"/>
            </a:p>
          </p:txBody>
        </p:sp>
        <p:sp>
          <p:nvSpPr>
            <p:cNvPr id="17" name="Rectangle 13">
              <a:extLst>
                <a:ext uri="{FF2B5EF4-FFF2-40B4-BE49-F238E27FC236}">
                  <a16:creationId xmlns:a16="http://schemas.microsoft.com/office/drawing/2014/main" id="{302CCFE5-6E68-41F7-B79B-EED5B510ADA6}"/>
                </a:ext>
              </a:extLst>
            </p:cNvPr>
            <p:cNvSpPr>
              <a:spLocks noChangeArrowheads="1"/>
            </p:cNvSpPr>
            <p:nvPr/>
          </p:nvSpPr>
          <p:spPr bwMode="auto">
            <a:xfrm>
              <a:off x="765"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1</a:t>
              </a:r>
              <a:endParaRPr kumimoji="1" lang="en-US" altLang="zh-CN" sz="2400"/>
            </a:p>
          </p:txBody>
        </p:sp>
        <p:sp>
          <p:nvSpPr>
            <p:cNvPr id="18" name="Rectangle 14">
              <a:extLst>
                <a:ext uri="{FF2B5EF4-FFF2-40B4-BE49-F238E27FC236}">
                  <a16:creationId xmlns:a16="http://schemas.microsoft.com/office/drawing/2014/main" id="{8ACEA1D6-3EC7-4DDC-82BB-79F0888C6B73}"/>
                </a:ext>
              </a:extLst>
            </p:cNvPr>
            <p:cNvSpPr>
              <a:spLocks noChangeArrowheads="1"/>
            </p:cNvSpPr>
            <p:nvPr/>
          </p:nvSpPr>
          <p:spPr bwMode="auto">
            <a:xfrm>
              <a:off x="1053"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2</a:t>
              </a:r>
              <a:endParaRPr kumimoji="1" lang="en-US" altLang="zh-CN" sz="2400"/>
            </a:p>
          </p:txBody>
        </p:sp>
        <p:sp>
          <p:nvSpPr>
            <p:cNvPr id="19" name="Rectangle 15">
              <a:extLst>
                <a:ext uri="{FF2B5EF4-FFF2-40B4-BE49-F238E27FC236}">
                  <a16:creationId xmlns:a16="http://schemas.microsoft.com/office/drawing/2014/main" id="{6E0D2F91-4189-443B-AE0A-714186C7AFAC}"/>
                </a:ext>
              </a:extLst>
            </p:cNvPr>
            <p:cNvSpPr>
              <a:spLocks noChangeArrowheads="1"/>
            </p:cNvSpPr>
            <p:nvPr/>
          </p:nvSpPr>
          <p:spPr bwMode="auto">
            <a:xfrm>
              <a:off x="1341"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3</a:t>
              </a:r>
              <a:endParaRPr kumimoji="1" lang="en-US" altLang="zh-CN" sz="2400"/>
            </a:p>
          </p:txBody>
        </p:sp>
        <p:sp>
          <p:nvSpPr>
            <p:cNvPr id="20" name="Rectangle 16">
              <a:extLst>
                <a:ext uri="{FF2B5EF4-FFF2-40B4-BE49-F238E27FC236}">
                  <a16:creationId xmlns:a16="http://schemas.microsoft.com/office/drawing/2014/main" id="{03F7CBEE-8F6C-4DFA-854F-BD3ABEF7AC70}"/>
                </a:ext>
              </a:extLst>
            </p:cNvPr>
            <p:cNvSpPr>
              <a:spLocks noChangeArrowheads="1"/>
            </p:cNvSpPr>
            <p:nvPr/>
          </p:nvSpPr>
          <p:spPr bwMode="auto">
            <a:xfrm>
              <a:off x="1629"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4</a:t>
              </a:r>
              <a:endParaRPr kumimoji="1" lang="en-US" altLang="zh-CN" sz="2400"/>
            </a:p>
          </p:txBody>
        </p:sp>
        <p:sp>
          <p:nvSpPr>
            <p:cNvPr id="21" name="Rectangle 17">
              <a:extLst>
                <a:ext uri="{FF2B5EF4-FFF2-40B4-BE49-F238E27FC236}">
                  <a16:creationId xmlns:a16="http://schemas.microsoft.com/office/drawing/2014/main" id="{947A12BB-90D9-4E8D-8B34-F0210752FBC6}"/>
                </a:ext>
              </a:extLst>
            </p:cNvPr>
            <p:cNvSpPr>
              <a:spLocks noChangeArrowheads="1"/>
            </p:cNvSpPr>
            <p:nvPr/>
          </p:nvSpPr>
          <p:spPr bwMode="auto">
            <a:xfrm>
              <a:off x="1917"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5</a:t>
              </a:r>
              <a:endParaRPr kumimoji="1" lang="en-US" altLang="zh-CN" sz="2400"/>
            </a:p>
          </p:txBody>
        </p:sp>
        <p:sp>
          <p:nvSpPr>
            <p:cNvPr id="22" name="Rectangle 18">
              <a:extLst>
                <a:ext uri="{FF2B5EF4-FFF2-40B4-BE49-F238E27FC236}">
                  <a16:creationId xmlns:a16="http://schemas.microsoft.com/office/drawing/2014/main" id="{3DB99802-8437-4CA2-B38D-21CA3EFCC2C7}"/>
                </a:ext>
              </a:extLst>
            </p:cNvPr>
            <p:cNvSpPr>
              <a:spLocks noChangeArrowheads="1"/>
            </p:cNvSpPr>
            <p:nvPr/>
          </p:nvSpPr>
          <p:spPr bwMode="auto">
            <a:xfrm>
              <a:off x="2205"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dirty="0"/>
                <a:t>6</a:t>
              </a:r>
              <a:endParaRPr kumimoji="1" lang="en-US" altLang="zh-CN" sz="2400" dirty="0"/>
            </a:p>
          </p:txBody>
        </p:sp>
        <p:sp>
          <p:nvSpPr>
            <p:cNvPr id="23" name="Rectangle 19">
              <a:extLst>
                <a:ext uri="{FF2B5EF4-FFF2-40B4-BE49-F238E27FC236}">
                  <a16:creationId xmlns:a16="http://schemas.microsoft.com/office/drawing/2014/main" id="{44C3BF93-58A9-45D4-9445-A1582EF569BA}"/>
                </a:ext>
              </a:extLst>
            </p:cNvPr>
            <p:cNvSpPr>
              <a:spLocks noChangeArrowheads="1"/>
            </p:cNvSpPr>
            <p:nvPr/>
          </p:nvSpPr>
          <p:spPr bwMode="auto">
            <a:xfrm>
              <a:off x="2493"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a:t>7</a:t>
              </a:r>
              <a:endParaRPr kumimoji="1" lang="en-US" altLang="zh-CN" sz="2400"/>
            </a:p>
          </p:txBody>
        </p:sp>
        <p:sp>
          <p:nvSpPr>
            <p:cNvPr id="24" name="Rectangle 20">
              <a:extLst>
                <a:ext uri="{FF2B5EF4-FFF2-40B4-BE49-F238E27FC236}">
                  <a16:creationId xmlns:a16="http://schemas.microsoft.com/office/drawing/2014/main" id="{8AEF34D6-CD0E-4192-B399-50A1D237EDB4}"/>
                </a:ext>
              </a:extLst>
            </p:cNvPr>
            <p:cNvSpPr>
              <a:spLocks noChangeArrowheads="1"/>
            </p:cNvSpPr>
            <p:nvPr/>
          </p:nvSpPr>
          <p:spPr bwMode="auto">
            <a:xfrm>
              <a:off x="2781"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a:t>0</a:t>
              </a:r>
              <a:endParaRPr kumimoji="1" lang="en-US" altLang="zh-CN" sz="2400"/>
            </a:p>
          </p:txBody>
        </p:sp>
        <p:sp>
          <p:nvSpPr>
            <p:cNvPr id="25" name="Rectangle 21">
              <a:extLst>
                <a:ext uri="{FF2B5EF4-FFF2-40B4-BE49-F238E27FC236}">
                  <a16:creationId xmlns:a16="http://schemas.microsoft.com/office/drawing/2014/main" id="{039ED80A-31C5-447B-8630-39C46756AD7C}"/>
                </a:ext>
              </a:extLst>
            </p:cNvPr>
            <p:cNvSpPr>
              <a:spLocks noChangeArrowheads="1"/>
            </p:cNvSpPr>
            <p:nvPr/>
          </p:nvSpPr>
          <p:spPr bwMode="auto">
            <a:xfrm>
              <a:off x="3069"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dirty="0"/>
                <a:t>1</a:t>
              </a:r>
              <a:endParaRPr kumimoji="1" lang="en-US" altLang="zh-CN" sz="2400" dirty="0"/>
            </a:p>
          </p:txBody>
        </p:sp>
        <p:sp>
          <p:nvSpPr>
            <p:cNvPr id="26" name="Rectangle 22">
              <a:extLst>
                <a:ext uri="{FF2B5EF4-FFF2-40B4-BE49-F238E27FC236}">
                  <a16:creationId xmlns:a16="http://schemas.microsoft.com/office/drawing/2014/main" id="{1C278879-C34B-424B-9BE0-BE89F601357B}"/>
                </a:ext>
              </a:extLst>
            </p:cNvPr>
            <p:cNvSpPr>
              <a:spLocks noChangeArrowheads="1"/>
            </p:cNvSpPr>
            <p:nvPr/>
          </p:nvSpPr>
          <p:spPr bwMode="auto">
            <a:xfrm>
              <a:off x="3357"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a:t>2</a:t>
              </a:r>
              <a:endParaRPr kumimoji="1" lang="en-US" altLang="zh-CN" sz="2400"/>
            </a:p>
          </p:txBody>
        </p:sp>
        <p:sp>
          <p:nvSpPr>
            <p:cNvPr id="27" name="Rectangle 23">
              <a:extLst>
                <a:ext uri="{FF2B5EF4-FFF2-40B4-BE49-F238E27FC236}">
                  <a16:creationId xmlns:a16="http://schemas.microsoft.com/office/drawing/2014/main" id="{56D46D6C-C112-4F2B-ABFF-95A0BFC5E57A}"/>
                </a:ext>
              </a:extLst>
            </p:cNvPr>
            <p:cNvSpPr>
              <a:spLocks noChangeArrowheads="1"/>
            </p:cNvSpPr>
            <p:nvPr/>
          </p:nvSpPr>
          <p:spPr bwMode="auto">
            <a:xfrm>
              <a:off x="3645"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a:t>3</a:t>
              </a:r>
              <a:endParaRPr kumimoji="1" lang="en-US" altLang="zh-CN" sz="2400"/>
            </a:p>
          </p:txBody>
        </p:sp>
        <p:sp>
          <p:nvSpPr>
            <p:cNvPr id="28" name="Rectangle 24">
              <a:extLst>
                <a:ext uri="{FF2B5EF4-FFF2-40B4-BE49-F238E27FC236}">
                  <a16:creationId xmlns:a16="http://schemas.microsoft.com/office/drawing/2014/main" id="{AA7D9CDC-4211-41DB-AE99-193073681AE8}"/>
                </a:ext>
              </a:extLst>
            </p:cNvPr>
            <p:cNvSpPr>
              <a:spLocks noChangeArrowheads="1"/>
            </p:cNvSpPr>
            <p:nvPr/>
          </p:nvSpPr>
          <p:spPr bwMode="auto">
            <a:xfrm>
              <a:off x="3933" y="1814"/>
              <a:ext cx="288" cy="336"/>
            </a:xfrm>
            <a:prstGeom prst="rect">
              <a:avLst/>
            </a:prstGeom>
            <a:noFill/>
            <a:ln w="9525">
              <a:solidFill>
                <a:schemeClr val="accent2"/>
              </a:solidFill>
              <a:miter lim="800000"/>
              <a:headEnd/>
              <a:tailEnd/>
            </a:ln>
          </p:spPr>
          <p:txBody>
            <a:bodyPr wrap="none" anchor="ctr"/>
            <a:lstStyle/>
            <a:p>
              <a:pPr algn="ctr"/>
              <a:r>
                <a:rPr kumimoji="1" lang="en-US" altLang="zh-CN" sz="2400" b="1"/>
                <a:t>4</a:t>
              </a:r>
              <a:endParaRPr kumimoji="1" lang="en-US" altLang="zh-CN" sz="2400"/>
            </a:p>
          </p:txBody>
        </p:sp>
        <p:sp>
          <p:nvSpPr>
            <p:cNvPr id="29" name="Rectangle 25">
              <a:extLst>
                <a:ext uri="{FF2B5EF4-FFF2-40B4-BE49-F238E27FC236}">
                  <a16:creationId xmlns:a16="http://schemas.microsoft.com/office/drawing/2014/main" id="{3D3F57A2-12FE-4C79-AA7A-A47188258668}"/>
                </a:ext>
              </a:extLst>
            </p:cNvPr>
            <p:cNvSpPr>
              <a:spLocks noChangeArrowheads="1"/>
            </p:cNvSpPr>
            <p:nvPr/>
          </p:nvSpPr>
          <p:spPr bwMode="auto">
            <a:xfrm>
              <a:off x="4221"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5</a:t>
              </a:r>
              <a:endParaRPr kumimoji="1" lang="en-US" altLang="zh-CN" sz="2400"/>
            </a:p>
          </p:txBody>
        </p:sp>
        <p:sp>
          <p:nvSpPr>
            <p:cNvPr id="30" name="Rectangle 26">
              <a:extLst>
                <a:ext uri="{FF2B5EF4-FFF2-40B4-BE49-F238E27FC236}">
                  <a16:creationId xmlns:a16="http://schemas.microsoft.com/office/drawing/2014/main" id="{9505752E-43D0-4462-8F88-B0FE17CB8770}"/>
                </a:ext>
              </a:extLst>
            </p:cNvPr>
            <p:cNvSpPr>
              <a:spLocks noChangeArrowheads="1"/>
            </p:cNvSpPr>
            <p:nvPr/>
          </p:nvSpPr>
          <p:spPr bwMode="auto">
            <a:xfrm>
              <a:off x="4509"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6</a:t>
              </a:r>
              <a:endParaRPr kumimoji="1" lang="en-US" altLang="zh-CN" sz="2400"/>
            </a:p>
          </p:txBody>
        </p:sp>
        <p:sp>
          <p:nvSpPr>
            <p:cNvPr id="31" name="Rectangle 27">
              <a:extLst>
                <a:ext uri="{FF2B5EF4-FFF2-40B4-BE49-F238E27FC236}">
                  <a16:creationId xmlns:a16="http://schemas.microsoft.com/office/drawing/2014/main" id="{0AEAC3AB-BAB1-4877-8943-3C48883A9784}"/>
                </a:ext>
              </a:extLst>
            </p:cNvPr>
            <p:cNvSpPr>
              <a:spLocks noChangeArrowheads="1"/>
            </p:cNvSpPr>
            <p:nvPr/>
          </p:nvSpPr>
          <p:spPr bwMode="auto">
            <a:xfrm>
              <a:off x="4797"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7</a:t>
              </a:r>
              <a:endParaRPr kumimoji="1" lang="en-US" altLang="zh-CN" sz="2400"/>
            </a:p>
          </p:txBody>
        </p:sp>
        <p:sp>
          <p:nvSpPr>
            <p:cNvPr id="32" name="Rectangle 28">
              <a:extLst>
                <a:ext uri="{FF2B5EF4-FFF2-40B4-BE49-F238E27FC236}">
                  <a16:creationId xmlns:a16="http://schemas.microsoft.com/office/drawing/2014/main" id="{02D9A845-294C-41AF-A50E-A412A05476EF}"/>
                </a:ext>
              </a:extLst>
            </p:cNvPr>
            <p:cNvSpPr>
              <a:spLocks noChangeArrowheads="1"/>
            </p:cNvSpPr>
            <p:nvPr/>
          </p:nvSpPr>
          <p:spPr bwMode="auto">
            <a:xfrm>
              <a:off x="5085" y="1814"/>
              <a:ext cx="288" cy="336"/>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0</a:t>
              </a:r>
              <a:endParaRPr kumimoji="1" lang="en-US" altLang="zh-CN" sz="2400"/>
            </a:p>
          </p:txBody>
        </p:sp>
        <p:sp>
          <p:nvSpPr>
            <p:cNvPr id="33" name="Line 29">
              <a:extLst>
                <a:ext uri="{FF2B5EF4-FFF2-40B4-BE49-F238E27FC236}">
                  <a16:creationId xmlns:a16="http://schemas.microsoft.com/office/drawing/2014/main" id="{DD7807B2-43AD-41CE-AC15-8A35A445B350}"/>
                </a:ext>
              </a:extLst>
            </p:cNvPr>
            <p:cNvSpPr>
              <a:spLocks noChangeShapeType="1"/>
            </p:cNvSpPr>
            <p:nvPr/>
          </p:nvSpPr>
          <p:spPr bwMode="auto">
            <a:xfrm>
              <a:off x="237" y="1814"/>
              <a:ext cx="5376"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a:extLst>
                <a:ext uri="{FF2B5EF4-FFF2-40B4-BE49-F238E27FC236}">
                  <a16:creationId xmlns:a16="http://schemas.microsoft.com/office/drawing/2014/main" id="{F3F7DBFF-6C7C-4777-8E9A-42846742111D}"/>
                </a:ext>
              </a:extLst>
            </p:cNvPr>
            <p:cNvSpPr>
              <a:spLocks noChangeShapeType="1"/>
            </p:cNvSpPr>
            <p:nvPr/>
          </p:nvSpPr>
          <p:spPr bwMode="auto">
            <a:xfrm>
              <a:off x="237" y="2150"/>
              <a:ext cx="5376"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1">
              <a:extLst>
                <a:ext uri="{FF2B5EF4-FFF2-40B4-BE49-F238E27FC236}">
                  <a16:creationId xmlns:a16="http://schemas.microsoft.com/office/drawing/2014/main" id="{134A80F0-819A-4499-8270-89E0D70995EF}"/>
                </a:ext>
              </a:extLst>
            </p:cNvPr>
            <p:cNvSpPr>
              <a:spLocks noChangeShapeType="1"/>
            </p:cNvSpPr>
            <p:nvPr/>
          </p:nvSpPr>
          <p:spPr bwMode="auto">
            <a:xfrm flipH="1">
              <a:off x="189" y="2006"/>
              <a:ext cx="192" cy="0"/>
            </a:xfrm>
            <a:prstGeom prst="line">
              <a:avLst/>
            </a:prstGeom>
            <a:noFill/>
            <a:ln w="5715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2">
              <a:extLst>
                <a:ext uri="{FF2B5EF4-FFF2-40B4-BE49-F238E27FC236}">
                  <a16:creationId xmlns:a16="http://schemas.microsoft.com/office/drawing/2014/main" id="{7423AA86-1EDE-4543-8A78-C85F8EAA72C8}"/>
                </a:ext>
              </a:extLst>
            </p:cNvPr>
            <p:cNvSpPr>
              <a:spLocks noChangeShapeType="1"/>
            </p:cNvSpPr>
            <p:nvPr/>
          </p:nvSpPr>
          <p:spPr bwMode="auto">
            <a:xfrm flipH="1">
              <a:off x="5373" y="2006"/>
              <a:ext cx="192" cy="0"/>
            </a:xfrm>
            <a:prstGeom prst="line">
              <a:avLst/>
            </a:prstGeom>
            <a:noFill/>
            <a:ln w="5715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7" name="Group 33">
            <a:extLst>
              <a:ext uri="{FF2B5EF4-FFF2-40B4-BE49-F238E27FC236}">
                <a16:creationId xmlns:a16="http://schemas.microsoft.com/office/drawing/2014/main" id="{4CBD9205-B1B3-4457-B61D-C174B57E9693}"/>
              </a:ext>
            </a:extLst>
          </p:cNvPr>
          <p:cNvGrpSpPr>
            <a:grpSpLocks/>
          </p:cNvGrpSpPr>
          <p:nvPr/>
        </p:nvGrpSpPr>
        <p:grpSpPr bwMode="auto">
          <a:xfrm>
            <a:off x="1624013" y="1909882"/>
            <a:ext cx="3124200" cy="396875"/>
            <a:chOff x="237" y="1468"/>
            <a:chExt cx="1968" cy="250"/>
          </a:xfrm>
        </p:grpSpPr>
        <p:sp>
          <p:nvSpPr>
            <p:cNvPr id="38" name="Text Box 34">
              <a:extLst>
                <a:ext uri="{FF2B5EF4-FFF2-40B4-BE49-F238E27FC236}">
                  <a16:creationId xmlns:a16="http://schemas.microsoft.com/office/drawing/2014/main" id="{D2C60D1E-0FC7-4F33-92EC-A6BF32997C24}"/>
                </a:ext>
              </a:extLst>
            </p:cNvPr>
            <p:cNvSpPr txBox="1">
              <a:spLocks noChangeArrowheads="1"/>
            </p:cNvSpPr>
            <p:nvPr/>
          </p:nvSpPr>
          <p:spPr bwMode="auto">
            <a:xfrm>
              <a:off x="717" y="1468"/>
              <a:ext cx="110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t>已发送的帧</a:t>
              </a:r>
              <a:endParaRPr kumimoji="1" lang="zh-CN" altLang="en-US" sz="2400" b="0"/>
            </a:p>
          </p:txBody>
        </p:sp>
        <p:sp>
          <p:nvSpPr>
            <p:cNvPr id="39" name="Line 35">
              <a:extLst>
                <a:ext uri="{FF2B5EF4-FFF2-40B4-BE49-F238E27FC236}">
                  <a16:creationId xmlns:a16="http://schemas.microsoft.com/office/drawing/2014/main" id="{128E9FD2-CCCA-4E5F-9052-A6FC2DFE0121}"/>
                </a:ext>
              </a:extLst>
            </p:cNvPr>
            <p:cNvSpPr>
              <a:spLocks noChangeShapeType="1"/>
            </p:cNvSpPr>
            <p:nvPr/>
          </p:nvSpPr>
          <p:spPr bwMode="auto">
            <a:xfrm>
              <a:off x="237" y="1708"/>
              <a:ext cx="1968"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 name="Group 36">
            <a:extLst>
              <a:ext uri="{FF2B5EF4-FFF2-40B4-BE49-F238E27FC236}">
                <a16:creationId xmlns:a16="http://schemas.microsoft.com/office/drawing/2014/main" id="{199E83F7-5C09-41C8-ADAB-C8C82686DEBF}"/>
              </a:ext>
            </a:extLst>
          </p:cNvPr>
          <p:cNvGrpSpPr>
            <a:grpSpLocks/>
          </p:cNvGrpSpPr>
          <p:nvPr/>
        </p:nvGrpSpPr>
        <p:grpSpPr bwMode="auto">
          <a:xfrm>
            <a:off x="4752975" y="1865432"/>
            <a:ext cx="3200400" cy="609600"/>
            <a:chOff x="2208" y="1440"/>
            <a:chExt cx="2016" cy="384"/>
          </a:xfrm>
        </p:grpSpPr>
        <p:sp>
          <p:nvSpPr>
            <p:cNvPr id="41" name="Text Box 37">
              <a:extLst>
                <a:ext uri="{FF2B5EF4-FFF2-40B4-BE49-F238E27FC236}">
                  <a16:creationId xmlns:a16="http://schemas.microsoft.com/office/drawing/2014/main" id="{0A589734-1F16-4607-9848-B9302DAFC169}"/>
                </a:ext>
              </a:extLst>
            </p:cNvPr>
            <p:cNvSpPr txBox="1">
              <a:spLocks noChangeArrowheads="1"/>
            </p:cNvSpPr>
            <p:nvPr/>
          </p:nvSpPr>
          <p:spPr bwMode="auto">
            <a:xfrm>
              <a:off x="2733" y="1468"/>
              <a:ext cx="86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solidFill>
                    <a:srgbClr val="0000FF"/>
                  </a:solidFill>
                </a:rPr>
                <a:t>可发送帧</a:t>
              </a:r>
              <a:endParaRPr kumimoji="1" lang="zh-CN" altLang="en-US" sz="2400" b="0">
                <a:solidFill>
                  <a:srgbClr val="0000FF"/>
                </a:solidFill>
              </a:endParaRPr>
            </a:p>
          </p:txBody>
        </p:sp>
        <p:sp>
          <p:nvSpPr>
            <p:cNvPr id="42" name="Line 38">
              <a:extLst>
                <a:ext uri="{FF2B5EF4-FFF2-40B4-BE49-F238E27FC236}">
                  <a16:creationId xmlns:a16="http://schemas.microsoft.com/office/drawing/2014/main" id="{AAD70533-6E0E-4E1A-A470-93F6AC199D8C}"/>
                </a:ext>
              </a:extLst>
            </p:cNvPr>
            <p:cNvSpPr>
              <a:spLocks noChangeShapeType="1"/>
            </p:cNvSpPr>
            <p:nvPr/>
          </p:nvSpPr>
          <p:spPr bwMode="auto">
            <a:xfrm flipV="1">
              <a:off x="2208" y="1440"/>
              <a:ext cx="0" cy="38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39">
              <a:extLst>
                <a:ext uri="{FF2B5EF4-FFF2-40B4-BE49-F238E27FC236}">
                  <a16:creationId xmlns:a16="http://schemas.microsoft.com/office/drawing/2014/main" id="{C206CFE3-62D7-4413-AD3B-87C583B8076B}"/>
                </a:ext>
              </a:extLst>
            </p:cNvPr>
            <p:cNvSpPr>
              <a:spLocks noChangeShapeType="1"/>
            </p:cNvSpPr>
            <p:nvPr/>
          </p:nvSpPr>
          <p:spPr bwMode="auto">
            <a:xfrm flipV="1">
              <a:off x="4224" y="1440"/>
              <a:ext cx="0" cy="38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40">
              <a:extLst>
                <a:ext uri="{FF2B5EF4-FFF2-40B4-BE49-F238E27FC236}">
                  <a16:creationId xmlns:a16="http://schemas.microsoft.com/office/drawing/2014/main" id="{61B7F489-97B8-48BC-93C4-772435AC4964}"/>
                </a:ext>
              </a:extLst>
            </p:cNvPr>
            <p:cNvSpPr>
              <a:spLocks noChangeShapeType="1"/>
            </p:cNvSpPr>
            <p:nvPr/>
          </p:nvSpPr>
          <p:spPr bwMode="auto">
            <a:xfrm>
              <a:off x="2208" y="1718"/>
              <a:ext cx="2016" cy="0"/>
            </a:xfrm>
            <a:prstGeom prst="line">
              <a:avLst/>
            </a:prstGeom>
            <a:noFill/>
            <a:ln w="19050">
              <a:solidFill>
                <a:srgbClr val="0000FF"/>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5" name="Group 41">
            <a:extLst>
              <a:ext uri="{FF2B5EF4-FFF2-40B4-BE49-F238E27FC236}">
                <a16:creationId xmlns:a16="http://schemas.microsoft.com/office/drawing/2014/main" id="{915B134D-58BC-42C0-8F10-0EB3D5FC1D25}"/>
              </a:ext>
            </a:extLst>
          </p:cNvPr>
          <p:cNvGrpSpPr>
            <a:grpSpLocks/>
          </p:cNvGrpSpPr>
          <p:nvPr/>
        </p:nvGrpSpPr>
        <p:grpSpPr bwMode="auto">
          <a:xfrm>
            <a:off x="1547813" y="4227632"/>
            <a:ext cx="3124200" cy="441325"/>
            <a:chOff x="189" y="3120"/>
            <a:chExt cx="1968" cy="278"/>
          </a:xfrm>
        </p:grpSpPr>
        <p:sp>
          <p:nvSpPr>
            <p:cNvPr id="46" name="Line 42">
              <a:extLst>
                <a:ext uri="{FF2B5EF4-FFF2-40B4-BE49-F238E27FC236}">
                  <a16:creationId xmlns:a16="http://schemas.microsoft.com/office/drawing/2014/main" id="{73C0980B-0244-4C37-BD58-2D337324CA61}"/>
                </a:ext>
              </a:extLst>
            </p:cNvPr>
            <p:cNvSpPr>
              <a:spLocks noChangeShapeType="1"/>
            </p:cNvSpPr>
            <p:nvPr/>
          </p:nvSpPr>
          <p:spPr bwMode="auto">
            <a:xfrm>
              <a:off x="189" y="3398"/>
              <a:ext cx="1968"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3">
              <a:extLst>
                <a:ext uri="{FF2B5EF4-FFF2-40B4-BE49-F238E27FC236}">
                  <a16:creationId xmlns:a16="http://schemas.microsoft.com/office/drawing/2014/main" id="{428DC9A2-60FD-4952-BDCF-E467FF0B9914}"/>
                </a:ext>
              </a:extLst>
            </p:cNvPr>
            <p:cNvSpPr txBox="1">
              <a:spLocks noChangeArrowheads="1"/>
            </p:cNvSpPr>
            <p:nvPr/>
          </p:nvSpPr>
          <p:spPr bwMode="auto">
            <a:xfrm>
              <a:off x="765" y="3120"/>
              <a:ext cx="9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spcBef>
                  <a:spcPct val="50000"/>
                </a:spcBef>
              </a:pPr>
              <a:r>
                <a:rPr kumimoji="1" lang="zh-CN" altLang="en-US" sz="2000"/>
                <a:t>已接收的帧</a:t>
              </a:r>
              <a:endParaRPr kumimoji="1" lang="zh-CN" altLang="en-US" sz="2400" b="0"/>
            </a:p>
          </p:txBody>
        </p:sp>
      </p:grpSp>
      <p:sp>
        <p:nvSpPr>
          <p:cNvPr id="48" name="Text Box 44">
            <a:extLst>
              <a:ext uri="{FF2B5EF4-FFF2-40B4-BE49-F238E27FC236}">
                <a16:creationId xmlns:a16="http://schemas.microsoft.com/office/drawing/2014/main" id="{6CC14795-C805-4899-9094-2A0B2358BF59}"/>
              </a:ext>
            </a:extLst>
          </p:cNvPr>
          <p:cNvSpPr txBox="1">
            <a:spLocks noChangeArrowheads="1"/>
          </p:cNvSpPr>
          <p:nvPr/>
        </p:nvSpPr>
        <p:spPr bwMode="auto">
          <a:xfrm>
            <a:off x="2695575" y="5659557"/>
            <a:ext cx="9906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t>最后确认的帧</a:t>
            </a:r>
          </a:p>
        </p:txBody>
      </p:sp>
      <p:sp>
        <p:nvSpPr>
          <p:cNvPr id="49" name="Line 45">
            <a:extLst>
              <a:ext uri="{FF2B5EF4-FFF2-40B4-BE49-F238E27FC236}">
                <a16:creationId xmlns:a16="http://schemas.microsoft.com/office/drawing/2014/main" id="{37251111-BB91-44BB-94C3-263B25157A95}"/>
              </a:ext>
            </a:extLst>
          </p:cNvPr>
          <p:cNvSpPr>
            <a:spLocks noChangeShapeType="1"/>
          </p:cNvSpPr>
          <p:nvPr/>
        </p:nvSpPr>
        <p:spPr bwMode="auto">
          <a:xfrm flipV="1">
            <a:off x="3762375" y="5430957"/>
            <a:ext cx="604838" cy="3206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46">
            <a:extLst>
              <a:ext uri="{FF2B5EF4-FFF2-40B4-BE49-F238E27FC236}">
                <a16:creationId xmlns:a16="http://schemas.microsoft.com/office/drawing/2014/main" id="{0D20B653-AD6A-4BE0-8141-D5653159886C}"/>
              </a:ext>
            </a:extLst>
          </p:cNvPr>
          <p:cNvSpPr txBox="1">
            <a:spLocks noChangeArrowheads="1"/>
          </p:cNvSpPr>
          <p:nvPr/>
        </p:nvSpPr>
        <p:spPr bwMode="auto">
          <a:xfrm>
            <a:off x="5667375" y="5659557"/>
            <a:ext cx="1828800" cy="701675"/>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solidFill>
                  <a:srgbClr val="CC0066"/>
                </a:solidFill>
              </a:rPr>
              <a:t>接收一帧后窗口的下限前移</a:t>
            </a:r>
            <a:endParaRPr kumimoji="1" lang="zh-CN" altLang="en-US" sz="2400">
              <a:solidFill>
                <a:srgbClr val="CC0066"/>
              </a:solidFill>
            </a:endParaRPr>
          </a:p>
        </p:txBody>
      </p:sp>
      <p:sp>
        <p:nvSpPr>
          <p:cNvPr id="51" name="Line 47">
            <a:extLst>
              <a:ext uri="{FF2B5EF4-FFF2-40B4-BE49-F238E27FC236}">
                <a16:creationId xmlns:a16="http://schemas.microsoft.com/office/drawing/2014/main" id="{FC52C82B-4BB3-4BE8-BD16-AF64A87C2AE2}"/>
              </a:ext>
            </a:extLst>
          </p:cNvPr>
          <p:cNvSpPr>
            <a:spLocks noChangeShapeType="1"/>
          </p:cNvSpPr>
          <p:nvPr/>
        </p:nvSpPr>
        <p:spPr bwMode="auto">
          <a:xfrm>
            <a:off x="4748213" y="5827832"/>
            <a:ext cx="762000" cy="0"/>
          </a:xfrm>
          <a:prstGeom prst="line">
            <a:avLst/>
          </a:prstGeom>
          <a:noFill/>
          <a:ln w="28575">
            <a:solidFill>
              <a:srgbClr val="CC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Text Box 48">
            <a:extLst>
              <a:ext uri="{FF2B5EF4-FFF2-40B4-BE49-F238E27FC236}">
                <a16:creationId xmlns:a16="http://schemas.microsoft.com/office/drawing/2014/main" id="{D424139E-98C3-4B0A-A356-D2D4F1C0D026}"/>
              </a:ext>
            </a:extLst>
          </p:cNvPr>
          <p:cNvSpPr txBox="1">
            <a:spLocks noChangeArrowheads="1"/>
          </p:cNvSpPr>
          <p:nvPr/>
        </p:nvSpPr>
        <p:spPr bwMode="auto">
          <a:xfrm>
            <a:off x="8410575" y="5659557"/>
            <a:ext cx="1828800" cy="701675"/>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r>
              <a:rPr kumimoji="1" lang="zh-CN" altLang="en-US" sz="2000">
                <a:solidFill>
                  <a:srgbClr val="CC0066"/>
                </a:solidFill>
              </a:rPr>
              <a:t>发出确认后窗口的上限前移</a:t>
            </a:r>
            <a:endParaRPr kumimoji="1" lang="zh-CN" altLang="en-US" sz="2400">
              <a:solidFill>
                <a:srgbClr val="CC0066"/>
              </a:solidFill>
            </a:endParaRPr>
          </a:p>
        </p:txBody>
      </p:sp>
      <p:sp>
        <p:nvSpPr>
          <p:cNvPr id="53" name="Line 49">
            <a:extLst>
              <a:ext uri="{FF2B5EF4-FFF2-40B4-BE49-F238E27FC236}">
                <a16:creationId xmlns:a16="http://schemas.microsoft.com/office/drawing/2014/main" id="{E90D02D3-2DD9-477C-BAE8-44857B0A1137}"/>
              </a:ext>
            </a:extLst>
          </p:cNvPr>
          <p:cNvSpPr>
            <a:spLocks noChangeShapeType="1"/>
          </p:cNvSpPr>
          <p:nvPr/>
        </p:nvSpPr>
        <p:spPr bwMode="auto">
          <a:xfrm>
            <a:off x="7796213" y="5904032"/>
            <a:ext cx="762000" cy="0"/>
          </a:xfrm>
          <a:prstGeom prst="line">
            <a:avLst/>
          </a:prstGeom>
          <a:noFill/>
          <a:ln w="28575">
            <a:solidFill>
              <a:srgbClr val="CC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 name="Group 50">
            <a:extLst>
              <a:ext uri="{FF2B5EF4-FFF2-40B4-BE49-F238E27FC236}">
                <a16:creationId xmlns:a16="http://schemas.microsoft.com/office/drawing/2014/main" id="{8619E0C3-96E9-4B00-8A20-4ABD39AB30C0}"/>
              </a:ext>
            </a:extLst>
          </p:cNvPr>
          <p:cNvGrpSpPr>
            <a:grpSpLocks/>
          </p:cNvGrpSpPr>
          <p:nvPr/>
        </p:nvGrpSpPr>
        <p:grpSpPr bwMode="auto">
          <a:xfrm>
            <a:off x="4676775" y="4211757"/>
            <a:ext cx="3200400" cy="625475"/>
            <a:chOff x="2160" y="3110"/>
            <a:chExt cx="2016" cy="394"/>
          </a:xfrm>
        </p:grpSpPr>
        <p:sp>
          <p:nvSpPr>
            <p:cNvPr id="55" name="Text Box 51">
              <a:extLst>
                <a:ext uri="{FF2B5EF4-FFF2-40B4-BE49-F238E27FC236}">
                  <a16:creationId xmlns:a16="http://schemas.microsoft.com/office/drawing/2014/main" id="{5263E035-129C-4786-8883-C91BB42DD8A9}"/>
                </a:ext>
              </a:extLst>
            </p:cNvPr>
            <p:cNvSpPr txBox="1">
              <a:spLocks noChangeArrowheads="1"/>
            </p:cNvSpPr>
            <p:nvPr/>
          </p:nvSpPr>
          <p:spPr bwMode="auto">
            <a:xfrm>
              <a:off x="2733" y="3110"/>
              <a:ext cx="86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spcBef>
                  <a:spcPct val="50000"/>
                </a:spcBef>
              </a:pPr>
              <a:r>
                <a:rPr kumimoji="1" lang="zh-CN" altLang="en-US" sz="2000">
                  <a:solidFill>
                    <a:srgbClr val="CC0066"/>
                  </a:solidFill>
                </a:rPr>
                <a:t>可接收帧</a:t>
              </a:r>
              <a:endParaRPr kumimoji="1" lang="zh-CN" altLang="en-US" sz="2400" b="0">
                <a:solidFill>
                  <a:srgbClr val="CC0066"/>
                </a:solidFill>
              </a:endParaRPr>
            </a:p>
          </p:txBody>
        </p:sp>
        <p:sp>
          <p:nvSpPr>
            <p:cNvPr id="56" name="Line 52">
              <a:extLst>
                <a:ext uri="{FF2B5EF4-FFF2-40B4-BE49-F238E27FC236}">
                  <a16:creationId xmlns:a16="http://schemas.microsoft.com/office/drawing/2014/main" id="{214DD11C-3419-48F9-AFF6-9FCCF23576D7}"/>
                </a:ext>
              </a:extLst>
            </p:cNvPr>
            <p:cNvSpPr>
              <a:spLocks noChangeShapeType="1"/>
            </p:cNvSpPr>
            <p:nvPr/>
          </p:nvSpPr>
          <p:spPr bwMode="auto">
            <a:xfrm flipV="1">
              <a:off x="2160" y="3120"/>
              <a:ext cx="0" cy="38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53">
              <a:extLst>
                <a:ext uri="{FF2B5EF4-FFF2-40B4-BE49-F238E27FC236}">
                  <a16:creationId xmlns:a16="http://schemas.microsoft.com/office/drawing/2014/main" id="{469A43CD-CB9D-4D79-BDB0-B91233DDC870}"/>
                </a:ext>
              </a:extLst>
            </p:cNvPr>
            <p:cNvSpPr>
              <a:spLocks noChangeShapeType="1"/>
            </p:cNvSpPr>
            <p:nvPr/>
          </p:nvSpPr>
          <p:spPr bwMode="auto">
            <a:xfrm flipV="1">
              <a:off x="4176" y="3120"/>
              <a:ext cx="0" cy="38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54">
              <a:extLst>
                <a:ext uri="{FF2B5EF4-FFF2-40B4-BE49-F238E27FC236}">
                  <a16:creationId xmlns:a16="http://schemas.microsoft.com/office/drawing/2014/main" id="{59BC26F7-5331-4033-B4CA-B3CF10E6BA6D}"/>
                </a:ext>
              </a:extLst>
            </p:cNvPr>
            <p:cNvSpPr>
              <a:spLocks noChangeShapeType="1"/>
            </p:cNvSpPr>
            <p:nvPr/>
          </p:nvSpPr>
          <p:spPr bwMode="auto">
            <a:xfrm>
              <a:off x="2160" y="3408"/>
              <a:ext cx="2016" cy="0"/>
            </a:xfrm>
            <a:prstGeom prst="line">
              <a:avLst/>
            </a:prstGeom>
            <a:noFill/>
            <a:ln w="19050">
              <a:solidFill>
                <a:srgbClr val="CC0099"/>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9" name="Group 55">
            <a:extLst>
              <a:ext uri="{FF2B5EF4-FFF2-40B4-BE49-F238E27FC236}">
                <a16:creationId xmlns:a16="http://schemas.microsoft.com/office/drawing/2014/main" id="{ECA9BD2A-84C1-4ED7-99AD-DB9E71C96C1F}"/>
              </a:ext>
            </a:extLst>
          </p:cNvPr>
          <p:cNvGrpSpPr>
            <a:grpSpLocks/>
          </p:cNvGrpSpPr>
          <p:nvPr/>
        </p:nvGrpSpPr>
        <p:grpSpPr bwMode="auto">
          <a:xfrm>
            <a:off x="1471613" y="5049957"/>
            <a:ext cx="8610600" cy="533400"/>
            <a:chOff x="141" y="3494"/>
            <a:chExt cx="5424" cy="336"/>
          </a:xfrm>
        </p:grpSpPr>
        <p:sp>
          <p:nvSpPr>
            <p:cNvPr id="60" name="Rectangle 56">
              <a:extLst>
                <a:ext uri="{FF2B5EF4-FFF2-40B4-BE49-F238E27FC236}">
                  <a16:creationId xmlns:a16="http://schemas.microsoft.com/office/drawing/2014/main" id="{B607C6B0-0B00-4291-9EBE-121C2F7CF232}"/>
                </a:ext>
              </a:extLst>
            </p:cNvPr>
            <p:cNvSpPr>
              <a:spLocks noChangeArrowheads="1"/>
            </p:cNvSpPr>
            <p:nvPr/>
          </p:nvSpPr>
          <p:spPr bwMode="auto">
            <a:xfrm>
              <a:off x="429"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0</a:t>
              </a:r>
              <a:endParaRPr kumimoji="1" lang="en-US" altLang="zh-CN" sz="2400"/>
            </a:p>
          </p:txBody>
        </p:sp>
        <p:sp>
          <p:nvSpPr>
            <p:cNvPr id="61" name="Rectangle 57">
              <a:extLst>
                <a:ext uri="{FF2B5EF4-FFF2-40B4-BE49-F238E27FC236}">
                  <a16:creationId xmlns:a16="http://schemas.microsoft.com/office/drawing/2014/main" id="{C654D6ED-614C-4124-889C-8CADEF107181}"/>
                </a:ext>
              </a:extLst>
            </p:cNvPr>
            <p:cNvSpPr>
              <a:spLocks noChangeArrowheads="1"/>
            </p:cNvSpPr>
            <p:nvPr/>
          </p:nvSpPr>
          <p:spPr bwMode="auto">
            <a:xfrm>
              <a:off x="717"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1</a:t>
              </a:r>
              <a:endParaRPr kumimoji="1" lang="en-US" altLang="zh-CN" sz="2400"/>
            </a:p>
          </p:txBody>
        </p:sp>
        <p:sp>
          <p:nvSpPr>
            <p:cNvPr id="62" name="Rectangle 58">
              <a:extLst>
                <a:ext uri="{FF2B5EF4-FFF2-40B4-BE49-F238E27FC236}">
                  <a16:creationId xmlns:a16="http://schemas.microsoft.com/office/drawing/2014/main" id="{BE2D4719-AA0D-4BFB-BFDD-855215750751}"/>
                </a:ext>
              </a:extLst>
            </p:cNvPr>
            <p:cNvSpPr>
              <a:spLocks noChangeArrowheads="1"/>
            </p:cNvSpPr>
            <p:nvPr/>
          </p:nvSpPr>
          <p:spPr bwMode="auto">
            <a:xfrm>
              <a:off x="1005"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2</a:t>
              </a:r>
              <a:endParaRPr kumimoji="1" lang="en-US" altLang="zh-CN" sz="2400"/>
            </a:p>
          </p:txBody>
        </p:sp>
        <p:sp>
          <p:nvSpPr>
            <p:cNvPr id="63" name="Rectangle 59">
              <a:extLst>
                <a:ext uri="{FF2B5EF4-FFF2-40B4-BE49-F238E27FC236}">
                  <a16:creationId xmlns:a16="http://schemas.microsoft.com/office/drawing/2014/main" id="{6417B5C0-9C71-48B9-A2C8-009E8BB7FEF1}"/>
                </a:ext>
              </a:extLst>
            </p:cNvPr>
            <p:cNvSpPr>
              <a:spLocks noChangeArrowheads="1"/>
            </p:cNvSpPr>
            <p:nvPr/>
          </p:nvSpPr>
          <p:spPr bwMode="auto">
            <a:xfrm>
              <a:off x="1293"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3</a:t>
              </a:r>
              <a:endParaRPr kumimoji="1" lang="en-US" altLang="zh-CN" sz="2400"/>
            </a:p>
          </p:txBody>
        </p:sp>
        <p:sp>
          <p:nvSpPr>
            <p:cNvPr id="64" name="Rectangle 60">
              <a:extLst>
                <a:ext uri="{FF2B5EF4-FFF2-40B4-BE49-F238E27FC236}">
                  <a16:creationId xmlns:a16="http://schemas.microsoft.com/office/drawing/2014/main" id="{9094858D-2F68-46B3-9423-AF0476C848EA}"/>
                </a:ext>
              </a:extLst>
            </p:cNvPr>
            <p:cNvSpPr>
              <a:spLocks noChangeArrowheads="1"/>
            </p:cNvSpPr>
            <p:nvPr/>
          </p:nvSpPr>
          <p:spPr bwMode="auto">
            <a:xfrm>
              <a:off x="1581"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4</a:t>
              </a:r>
              <a:endParaRPr kumimoji="1" lang="en-US" altLang="zh-CN" sz="2400"/>
            </a:p>
          </p:txBody>
        </p:sp>
        <p:sp>
          <p:nvSpPr>
            <p:cNvPr id="65" name="Rectangle 61">
              <a:extLst>
                <a:ext uri="{FF2B5EF4-FFF2-40B4-BE49-F238E27FC236}">
                  <a16:creationId xmlns:a16="http://schemas.microsoft.com/office/drawing/2014/main" id="{47A4C8F5-6C92-48AC-812E-56097B26E11B}"/>
                </a:ext>
              </a:extLst>
            </p:cNvPr>
            <p:cNvSpPr>
              <a:spLocks noChangeArrowheads="1"/>
            </p:cNvSpPr>
            <p:nvPr/>
          </p:nvSpPr>
          <p:spPr bwMode="auto">
            <a:xfrm>
              <a:off x="1869"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5</a:t>
              </a:r>
              <a:endParaRPr kumimoji="1" lang="en-US" altLang="zh-CN" sz="2400"/>
            </a:p>
          </p:txBody>
        </p:sp>
        <p:sp>
          <p:nvSpPr>
            <p:cNvPr id="66" name="Rectangle 62">
              <a:extLst>
                <a:ext uri="{FF2B5EF4-FFF2-40B4-BE49-F238E27FC236}">
                  <a16:creationId xmlns:a16="http://schemas.microsoft.com/office/drawing/2014/main" id="{F333345F-7945-4261-A7A6-3FE1EB51BF73}"/>
                </a:ext>
              </a:extLst>
            </p:cNvPr>
            <p:cNvSpPr>
              <a:spLocks noChangeArrowheads="1"/>
            </p:cNvSpPr>
            <p:nvPr/>
          </p:nvSpPr>
          <p:spPr bwMode="auto">
            <a:xfrm>
              <a:off x="2157" y="3494"/>
              <a:ext cx="288" cy="336"/>
            </a:xfrm>
            <a:prstGeom prst="rect">
              <a:avLst/>
            </a:prstGeom>
            <a:noFill/>
            <a:ln w="9525">
              <a:solidFill>
                <a:schemeClr val="tx1"/>
              </a:solidFill>
              <a:miter lim="800000"/>
              <a:headEnd/>
              <a:tailEnd/>
            </a:ln>
          </p:spPr>
          <p:txBody>
            <a:bodyPr wrap="none" anchor="ctr"/>
            <a:lstStyle/>
            <a:p>
              <a:pPr algn="ctr"/>
              <a:r>
                <a:rPr kumimoji="1" lang="en-US" altLang="zh-CN" sz="2400" b="1" dirty="0"/>
                <a:t>6</a:t>
              </a:r>
              <a:endParaRPr kumimoji="1" lang="en-US" altLang="zh-CN" sz="2400" dirty="0"/>
            </a:p>
          </p:txBody>
        </p:sp>
        <p:sp>
          <p:nvSpPr>
            <p:cNvPr id="67" name="Rectangle 63">
              <a:extLst>
                <a:ext uri="{FF2B5EF4-FFF2-40B4-BE49-F238E27FC236}">
                  <a16:creationId xmlns:a16="http://schemas.microsoft.com/office/drawing/2014/main" id="{19CD3E5F-E276-445D-A530-C4F9E1A0697C}"/>
                </a:ext>
              </a:extLst>
            </p:cNvPr>
            <p:cNvSpPr>
              <a:spLocks noChangeArrowheads="1"/>
            </p:cNvSpPr>
            <p:nvPr/>
          </p:nvSpPr>
          <p:spPr bwMode="auto">
            <a:xfrm>
              <a:off x="2445" y="3494"/>
              <a:ext cx="288" cy="336"/>
            </a:xfrm>
            <a:prstGeom prst="rect">
              <a:avLst/>
            </a:prstGeom>
            <a:noFill/>
            <a:ln w="9525">
              <a:solidFill>
                <a:schemeClr val="tx1"/>
              </a:solidFill>
              <a:miter lim="800000"/>
              <a:headEnd/>
              <a:tailEnd/>
            </a:ln>
          </p:spPr>
          <p:txBody>
            <a:bodyPr wrap="none" anchor="ctr"/>
            <a:lstStyle/>
            <a:p>
              <a:pPr algn="ctr"/>
              <a:r>
                <a:rPr kumimoji="1" lang="en-US" altLang="zh-CN" sz="2400" b="1" dirty="0"/>
                <a:t>7</a:t>
              </a:r>
              <a:endParaRPr kumimoji="1" lang="en-US" altLang="zh-CN" sz="2400" dirty="0"/>
            </a:p>
          </p:txBody>
        </p:sp>
        <p:sp>
          <p:nvSpPr>
            <p:cNvPr id="68" name="Rectangle 64">
              <a:extLst>
                <a:ext uri="{FF2B5EF4-FFF2-40B4-BE49-F238E27FC236}">
                  <a16:creationId xmlns:a16="http://schemas.microsoft.com/office/drawing/2014/main" id="{D2FA6B19-1E7A-49BE-B55F-7411C2B02B73}"/>
                </a:ext>
              </a:extLst>
            </p:cNvPr>
            <p:cNvSpPr>
              <a:spLocks noChangeArrowheads="1"/>
            </p:cNvSpPr>
            <p:nvPr/>
          </p:nvSpPr>
          <p:spPr bwMode="auto">
            <a:xfrm>
              <a:off x="2733" y="3494"/>
              <a:ext cx="288" cy="336"/>
            </a:xfrm>
            <a:prstGeom prst="rect">
              <a:avLst/>
            </a:prstGeom>
            <a:noFill/>
            <a:ln w="9525">
              <a:solidFill>
                <a:schemeClr val="tx1"/>
              </a:solidFill>
              <a:miter lim="800000"/>
              <a:headEnd/>
              <a:tailEnd/>
            </a:ln>
          </p:spPr>
          <p:txBody>
            <a:bodyPr wrap="none" anchor="ctr"/>
            <a:lstStyle/>
            <a:p>
              <a:pPr algn="ctr"/>
              <a:r>
                <a:rPr kumimoji="1" lang="en-US" altLang="zh-CN" sz="2400" b="1" dirty="0"/>
                <a:t>0</a:t>
              </a:r>
              <a:endParaRPr kumimoji="1" lang="en-US" altLang="zh-CN" sz="2400" dirty="0"/>
            </a:p>
          </p:txBody>
        </p:sp>
        <p:sp>
          <p:nvSpPr>
            <p:cNvPr id="69" name="Rectangle 65">
              <a:extLst>
                <a:ext uri="{FF2B5EF4-FFF2-40B4-BE49-F238E27FC236}">
                  <a16:creationId xmlns:a16="http://schemas.microsoft.com/office/drawing/2014/main" id="{68C199A1-CBF4-4B95-827D-46CD256E5D89}"/>
                </a:ext>
              </a:extLst>
            </p:cNvPr>
            <p:cNvSpPr>
              <a:spLocks noChangeArrowheads="1"/>
            </p:cNvSpPr>
            <p:nvPr/>
          </p:nvSpPr>
          <p:spPr bwMode="auto">
            <a:xfrm>
              <a:off x="3021" y="3494"/>
              <a:ext cx="288" cy="336"/>
            </a:xfrm>
            <a:prstGeom prst="rect">
              <a:avLst/>
            </a:prstGeom>
            <a:noFill/>
            <a:ln w="9525">
              <a:solidFill>
                <a:schemeClr val="tx1"/>
              </a:solidFill>
              <a:miter lim="800000"/>
              <a:headEnd/>
              <a:tailEnd/>
            </a:ln>
          </p:spPr>
          <p:txBody>
            <a:bodyPr wrap="none" anchor="ctr"/>
            <a:lstStyle/>
            <a:p>
              <a:pPr algn="ctr"/>
              <a:r>
                <a:rPr kumimoji="1" lang="en-US" altLang="zh-CN" sz="2400" b="1"/>
                <a:t>1</a:t>
              </a:r>
              <a:endParaRPr kumimoji="1" lang="en-US" altLang="zh-CN" sz="2400"/>
            </a:p>
          </p:txBody>
        </p:sp>
        <p:sp>
          <p:nvSpPr>
            <p:cNvPr id="70" name="Rectangle 66">
              <a:extLst>
                <a:ext uri="{FF2B5EF4-FFF2-40B4-BE49-F238E27FC236}">
                  <a16:creationId xmlns:a16="http://schemas.microsoft.com/office/drawing/2014/main" id="{A8F114E9-A090-47C4-9446-0A5B11FE8953}"/>
                </a:ext>
              </a:extLst>
            </p:cNvPr>
            <p:cNvSpPr>
              <a:spLocks noChangeArrowheads="1"/>
            </p:cNvSpPr>
            <p:nvPr/>
          </p:nvSpPr>
          <p:spPr bwMode="auto">
            <a:xfrm>
              <a:off x="3309" y="3494"/>
              <a:ext cx="288" cy="336"/>
            </a:xfrm>
            <a:prstGeom prst="rect">
              <a:avLst/>
            </a:prstGeom>
            <a:noFill/>
            <a:ln w="9525">
              <a:solidFill>
                <a:schemeClr val="tx1"/>
              </a:solidFill>
              <a:miter lim="800000"/>
              <a:headEnd/>
              <a:tailEnd/>
            </a:ln>
          </p:spPr>
          <p:txBody>
            <a:bodyPr wrap="none" anchor="ctr"/>
            <a:lstStyle/>
            <a:p>
              <a:pPr algn="ctr"/>
              <a:r>
                <a:rPr kumimoji="1" lang="en-US" altLang="zh-CN" sz="2400" b="1"/>
                <a:t>2</a:t>
              </a:r>
              <a:endParaRPr kumimoji="1" lang="en-US" altLang="zh-CN" sz="2400"/>
            </a:p>
          </p:txBody>
        </p:sp>
        <p:sp>
          <p:nvSpPr>
            <p:cNvPr id="71" name="Rectangle 67">
              <a:extLst>
                <a:ext uri="{FF2B5EF4-FFF2-40B4-BE49-F238E27FC236}">
                  <a16:creationId xmlns:a16="http://schemas.microsoft.com/office/drawing/2014/main" id="{4C2D4274-F3FD-40EE-8376-32B913E70819}"/>
                </a:ext>
              </a:extLst>
            </p:cNvPr>
            <p:cNvSpPr>
              <a:spLocks noChangeArrowheads="1"/>
            </p:cNvSpPr>
            <p:nvPr/>
          </p:nvSpPr>
          <p:spPr bwMode="auto">
            <a:xfrm>
              <a:off x="3597" y="3494"/>
              <a:ext cx="288" cy="336"/>
            </a:xfrm>
            <a:prstGeom prst="rect">
              <a:avLst/>
            </a:prstGeom>
            <a:noFill/>
            <a:ln w="9525">
              <a:solidFill>
                <a:schemeClr val="tx1"/>
              </a:solidFill>
              <a:miter lim="800000"/>
              <a:headEnd/>
              <a:tailEnd/>
            </a:ln>
          </p:spPr>
          <p:txBody>
            <a:bodyPr wrap="none" anchor="ctr"/>
            <a:lstStyle/>
            <a:p>
              <a:pPr algn="ctr"/>
              <a:r>
                <a:rPr kumimoji="1" lang="en-US" altLang="zh-CN" sz="2400" b="1"/>
                <a:t>3</a:t>
              </a:r>
              <a:endParaRPr kumimoji="1" lang="en-US" altLang="zh-CN" sz="2400"/>
            </a:p>
          </p:txBody>
        </p:sp>
        <p:sp>
          <p:nvSpPr>
            <p:cNvPr id="72" name="Rectangle 68">
              <a:extLst>
                <a:ext uri="{FF2B5EF4-FFF2-40B4-BE49-F238E27FC236}">
                  <a16:creationId xmlns:a16="http://schemas.microsoft.com/office/drawing/2014/main" id="{5BFB681A-06B3-4138-AD58-6812F12914A1}"/>
                </a:ext>
              </a:extLst>
            </p:cNvPr>
            <p:cNvSpPr>
              <a:spLocks noChangeArrowheads="1"/>
            </p:cNvSpPr>
            <p:nvPr/>
          </p:nvSpPr>
          <p:spPr bwMode="auto">
            <a:xfrm>
              <a:off x="3885" y="3494"/>
              <a:ext cx="288" cy="336"/>
            </a:xfrm>
            <a:prstGeom prst="rect">
              <a:avLst/>
            </a:prstGeom>
            <a:noFill/>
            <a:ln w="9525">
              <a:solidFill>
                <a:schemeClr val="tx1"/>
              </a:solidFill>
              <a:miter lim="800000"/>
              <a:headEnd/>
              <a:tailEnd/>
            </a:ln>
          </p:spPr>
          <p:txBody>
            <a:bodyPr wrap="none" anchor="ctr"/>
            <a:lstStyle/>
            <a:p>
              <a:pPr algn="ctr"/>
              <a:r>
                <a:rPr kumimoji="1" lang="en-US" altLang="zh-CN" sz="2400" b="1"/>
                <a:t>4</a:t>
              </a:r>
              <a:endParaRPr kumimoji="1" lang="en-US" altLang="zh-CN" sz="2400"/>
            </a:p>
          </p:txBody>
        </p:sp>
        <p:sp>
          <p:nvSpPr>
            <p:cNvPr id="73" name="Rectangle 69">
              <a:extLst>
                <a:ext uri="{FF2B5EF4-FFF2-40B4-BE49-F238E27FC236}">
                  <a16:creationId xmlns:a16="http://schemas.microsoft.com/office/drawing/2014/main" id="{C4C9779A-5984-45A5-88DC-550F545ADC73}"/>
                </a:ext>
              </a:extLst>
            </p:cNvPr>
            <p:cNvSpPr>
              <a:spLocks noChangeArrowheads="1"/>
            </p:cNvSpPr>
            <p:nvPr/>
          </p:nvSpPr>
          <p:spPr bwMode="auto">
            <a:xfrm>
              <a:off x="4173"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dirty="0"/>
                <a:t>5</a:t>
              </a:r>
              <a:endParaRPr kumimoji="1" lang="en-US" altLang="zh-CN" sz="2400" dirty="0"/>
            </a:p>
          </p:txBody>
        </p:sp>
        <p:sp>
          <p:nvSpPr>
            <p:cNvPr id="74" name="Rectangle 70">
              <a:extLst>
                <a:ext uri="{FF2B5EF4-FFF2-40B4-BE49-F238E27FC236}">
                  <a16:creationId xmlns:a16="http://schemas.microsoft.com/office/drawing/2014/main" id="{E715C753-AF81-478C-8F1E-88FF51EBB16C}"/>
                </a:ext>
              </a:extLst>
            </p:cNvPr>
            <p:cNvSpPr>
              <a:spLocks noChangeArrowheads="1"/>
            </p:cNvSpPr>
            <p:nvPr/>
          </p:nvSpPr>
          <p:spPr bwMode="auto">
            <a:xfrm>
              <a:off x="4461"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6</a:t>
              </a:r>
              <a:endParaRPr kumimoji="1" lang="en-US" altLang="zh-CN" sz="2400"/>
            </a:p>
          </p:txBody>
        </p:sp>
        <p:sp>
          <p:nvSpPr>
            <p:cNvPr id="75" name="Rectangle 71">
              <a:extLst>
                <a:ext uri="{FF2B5EF4-FFF2-40B4-BE49-F238E27FC236}">
                  <a16:creationId xmlns:a16="http://schemas.microsoft.com/office/drawing/2014/main" id="{89B6BE70-C4BB-4A96-8086-48A6D290525C}"/>
                </a:ext>
              </a:extLst>
            </p:cNvPr>
            <p:cNvSpPr>
              <a:spLocks noChangeArrowheads="1"/>
            </p:cNvSpPr>
            <p:nvPr/>
          </p:nvSpPr>
          <p:spPr bwMode="auto">
            <a:xfrm>
              <a:off x="4749"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7</a:t>
              </a:r>
              <a:endParaRPr kumimoji="1" lang="en-US" altLang="zh-CN" sz="2400"/>
            </a:p>
          </p:txBody>
        </p:sp>
        <p:sp>
          <p:nvSpPr>
            <p:cNvPr id="76" name="Rectangle 72">
              <a:extLst>
                <a:ext uri="{FF2B5EF4-FFF2-40B4-BE49-F238E27FC236}">
                  <a16:creationId xmlns:a16="http://schemas.microsoft.com/office/drawing/2014/main" id="{B76BAD16-8678-46AC-BB52-83DDD79B1958}"/>
                </a:ext>
              </a:extLst>
            </p:cNvPr>
            <p:cNvSpPr>
              <a:spLocks noChangeArrowheads="1"/>
            </p:cNvSpPr>
            <p:nvPr/>
          </p:nvSpPr>
          <p:spPr bwMode="auto">
            <a:xfrm>
              <a:off x="5037" y="3494"/>
              <a:ext cx="288" cy="3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a:r>
                <a:rPr kumimoji="1" lang="en-US" altLang="zh-CN" sz="2400" b="1"/>
                <a:t>0</a:t>
              </a:r>
              <a:endParaRPr kumimoji="1" lang="en-US" altLang="zh-CN" sz="2400"/>
            </a:p>
          </p:txBody>
        </p:sp>
        <p:sp>
          <p:nvSpPr>
            <p:cNvPr id="77" name="Line 73">
              <a:extLst>
                <a:ext uri="{FF2B5EF4-FFF2-40B4-BE49-F238E27FC236}">
                  <a16:creationId xmlns:a16="http://schemas.microsoft.com/office/drawing/2014/main" id="{4ED19277-FBF4-436A-B755-AF9965ECAD58}"/>
                </a:ext>
              </a:extLst>
            </p:cNvPr>
            <p:cNvSpPr>
              <a:spLocks noChangeShapeType="1"/>
            </p:cNvSpPr>
            <p:nvPr/>
          </p:nvSpPr>
          <p:spPr bwMode="auto">
            <a:xfrm>
              <a:off x="189" y="3494"/>
              <a:ext cx="5376" cy="0"/>
            </a:xfrm>
            <a:prstGeom prst="line">
              <a:avLst/>
            </a:prstGeom>
            <a:noFill/>
            <a:ln w="38100">
              <a:solidFill>
                <a:srgbClr val="CC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74">
              <a:extLst>
                <a:ext uri="{FF2B5EF4-FFF2-40B4-BE49-F238E27FC236}">
                  <a16:creationId xmlns:a16="http://schemas.microsoft.com/office/drawing/2014/main" id="{CA99D4DD-9967-466C-AAF7-0879D008A67A}"/>
                </a:ext>
              </a:extLst>
            </p:cNvPr>
            <p:cNvSpPr>
              <a:spLocks noChangeShapeType="1"/>
            </p:cNvSpPr>
            <p:nvPr/>
          </p:nvSpPr>
          <p:spPr bwMode="auto">
            <a:xfrm flipH="1">
              <a:off x="141" y="3686"/>
              <a:ext cx="192"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75">
              <a:extLst>
                <a:ext uri="{FF2B5EF4-FFF2-40B4-BE49-F238E27FC236}">
                  <a16:creationId xmlns:a16="http://schemas.microsoft.com/office/drawing/2014/main" id="{43D5B8E6-AAE7-4FD8-AB1D-BD9D7F50E448}"/>
                </a:ext>
              </a:extLst>
            </p:cNvPr>
            <p:cNvSpPr>
              <a:spLocks noChangeShapeType="1"/>
            </p:cNvSpPr>
            <p:nvPr/>
          </p:nvSpPr>
          <p:spPr bwMode="auto">
            <a:xfrm flipH="1">
              <a:off x="5325" y="3686"/>
              <a:ext cx="192" cy="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76">
              <a:extLst>
                <a:ext uri="{FF2B5EF4-FFF2-40B4-BE49-F238E27FC236}">
                  <a16:creationId xmlns:a16="http://schemas.microsoft.com/office/drawing/2014/main" id="{CCF224FA-57C0-457D-9E76-BCCBE5543CF1}"/>
                </a:ext>
              </a:extLst>
            </p:cNvPr>
            <p:cNvSpPr>
              <a:spLocks noChangeShapeType="1"/>
            </p:cNvSpPr>
            <p:nvPr/>
          </p:nvSpPr>
          <p:spPr bwMode="auto">
            <a:xfrm>
              <a:off x="189" y="3830"/>
              <a:ext cx="5376" cy="0"/>
            </a:xfrm>
            <a:prstGeom prst="line">
              <a:avLst/>
            </a:prstGeom>
            <a:noFill/>
            <a:ln w="38100">
              <a:solidFill>
                <a:srgbClr val="CC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1" name="矩形 80">
            <a:extLst>
              <a:ext uri="{FF2B5EF4-FFF2-40B4-BE49-F238E27FC236}">
                <a16:creationId xmlns:a16="http://schemas.microsoft.com/office/drawing/2014/main" id="{7A52BC36-6894-4782-A2E9-0F7E6CBAC793}"/>
              </a:ext>
            </a:extLst>
          </p:cNvPr>
          <p:cNvSpPr/>
          <p:nvPr/>
        </p:nvSpPr>
        <p:spPr>
          <a:xfrm>
            <a:off x="4752975" y="2460745"/>
            <a:ext cx="3200399" cy="517524"/>
          </a:xfrm>
          <a:prstGeom prst="rect">
            <a:avLst/>
          </a:prstGeom>
          <a:solidFill>
            <a:srgbClr val="E8D91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8AD691D9-8803-4F95-9709-5AD82BBDE107}"/>
              </a:ext>
            </a:extLst>
          </p:cNvPr>
          <p:cNvSpPr/>
          <p:nvPr/>
        </p:nvSpPr>
        <p:spPr>
          <a:xfrm>
            <a:off x="4667251" y="5027507"/>
            <a:ext cx="3205161" cy="555850"/>
          </a:xfrm>
          <a:prstGeom prst="rect">
            <a:avLst/>
          </a:prstGeom>
          <a:solidFill>
            <a:srgbClr val="0000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ectangle 77">
            <a:extLst>
              <a:ext uri="{FF2B5EF4-FFF2-40B4-BE49-F238E27FC236}">
                <a16:creationId xmlns:a16="http://schemas.microsoft.com/office/drawing/2014/main" id="{9EDBDE40-C956-465E-A639-CA15B3174459}"/>
              </a:ext>
            </a:extLst>
          </p:cNvPr>
          <p:cNvSpPr txBox="1">
            <a:spLocks noChangeArrowheads="1"/>
          </p:cNvSpPr>
          <p:nvPr/>
        </p:nvSpPr>
        <p:spPr>
          <a:xfrm>
            <a:off x="889000" y="1336796"/>
            <a:ext cx="8469313" cy="428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marL="457200" indent="-457200">
              <a:buFont typeface="Wingdings" panose="05000000000000000000" pitchFamily="2" charset="2"/>
              <a:buChar char="Ø"/>
            </a:pPr>
            <a:r>
              <a:rPr lang="zh-CN" altLang="en-US" sz="2600" dirty="0">
                <a:ea typeface="黑体" pitchFamily="49" charset="-122"/>
              </a:rPr>
              <a:t>发送窗口与接收窗口</a:t>
            </a:r>
            <a:r>
              <a:rPr lang="en-US" altLang="zh-CN" sz="2600" dirty="0">
                <a:ea typeface="黑体" pitchFamily="49" charset="-122"/>
              </a:rPr>
              <a:t>(</a:t>
            </a:r>
            <a:r>
              <a:rPr lang="zh-CN" altLang="en-US" sz="2600" dirty="0">
                <a:ea typeface="黑体" pitchFamily="49" charset="-122"/>
              </a:rPr>
              <a:t>窗口大小</a:t>
            </a:r>
            <a:r>
              <a:rPr lang="en-US" altLang="zh-CN" sz="2600" dirty="0">
                <a:ea typeface="黑体" pitchFamily="49" charset="-122"/>
              </a:rPr>
              <a:t>7)</a:t>
            </a:r>
            <a:endParaRPr lang="zh-CN" altLang="en-US" sz="2600" dirty="0">
              <a:ea typeface="黑体" pitchFamily="49" charset="-122"/>
            </a:endParaRPr>
          </a:p>
        </p:txBody>
      </p:sp>
      <p:sp>
        <p:nvSpPr>
          <p:cNvPr id="84" name="文本框 83">
            <a:extLst>
              <a:ext uri="{FF2B5EF4-FFF2-40B4-BE49-F238E27FC236}">
                <a16:creationId xmlns:a16="http://schemas.microsoft.com/office/drawing/2014/main" id="{C4F59BEC-5C87-4A1F-99DB-6457284B536E}"/>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185433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Bottom)">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trips(upRight)">
                                      <p:cBhvr>
                                        <p:cTn id="21" dur="500"/>
                                        <p:tgtEl>
                                          <p:spTgt spid="9"/>
                                        </p:tgtEl>
                                      </p:cBhvr>
                                    </p:animEffect>
                                  </p:childTnLst>
                                </p:cTn>
                              </p:par>
                            </p:childTnLst>
                          </p:cTn>
                        </p:par>
                        <p:par>
                          <p:cTn id="22" fill="hold">
                            <p:stCondLst>
                              <p:cond delay="500"/>
                            </p:stCondLst>
                            <p:childTnLst>
                              <p:par>
                                <p:cTn id="23" presetID="12" presetClass="entr" presetSubtype="2"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lide(fromRigh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slide(fromBottom)">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slide(fromLeft)">
                                      <p:cBhvr>
                                        <p:cTn id="35" dur="500"/>
                                        <p:tgtEl>
                                          <p:spTgt spid="11"/>
                                        </p:tgtEl>
                                      </p:cBhvr>
                                    </p:animEffect>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slide(from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slide(fromLeft)">
                                      <p:cBhvr>
                                        <p:cTn id="44" dur="500"/>
                                        <p:tgtEl>
                                          <p:spTgt spid="12"/>
                                        </p:tgtEl>
                                      </p:cBhvr>
                                    </p:animEffect>
                                  </p:childTnLst>
                                </p:cTn>
                              </p:par>
                            </p:childTnLst>
                          </p:cTn>
                        </p:par>
                        <p:par>
                          <p:cTn id="45" fill="hold">
                            <p:stCondLst>
                              <p:cond delay="500"/>
                            </p:stCondLst>
                            <p:childTnLst>
                              <p:par>
                                <p:cTn id="46" presetID="1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lide(from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slide(fromBottom)">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3"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strips(upRight)">
                                      <p:cBhvr>
                                        <p:cTn id="58" dur="500"/>
                                        <p:tgtEl>
                                          <p:spTgt spid="49"/>
                                        </p:tgtEl>
                                      </p:cBhvr>
                                    </p:animEffect>
                                  </p:childTnLst>
                                </p:cTn>
                              </p:par>
                            </p:childTnLst>
                          </p:cTn>
                        </p:par>
                        <p:par>
                          <p:cTn id="59" fill="hold">
                            <p:stCondLst>
                              <p:cond delay="500"/>
                            </p:stCondLst>
                            <p:childTnLst>
                              <p:par>
                                <p:cTn id="60" presetID="12" presetClass="entr" presetSubtype="2"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slide(fromRigh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slide(fromBottom)">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8"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slide(fromLeft)">
                                      <p:cBhvr>
                                        <p:cTn id="72" dur="500"/>
                                        <p:tgtEl>
                                          <p:spTgt spid="50"/>
                                        </p:tgtEl>
                                      </p:cBhvr>
                                    </p:animEffect>
                                  </p:childTnLst>
                                </p:cTn>
                              </p:par>
                            </p:childTnLst>
                          </p:cTn>
                        </p:par>
                        <p:par>
                          <p:cTn id="73" fill="hold">
                            <p:stCondLst>
                              <p:cond delay="500"/>
                            </p:stCondLst>
                            <p:childTnLst>
                              <p:par>
                                <p:cTn id="74" presetID="12" presetClass="entr" presetSubtype="8" fill="hold" grpId="0"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slide(fromLeft)">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slide(fromLeft)">
                                      <p:cBhvr>
                                        <p:cTn id="81" dur="500"/>
                                        <p:tgtEl>
                                          <p:spTgt spid="52"/>
                                        </p:tgtEl>
                                      </p:cBhvr>
                                    </p:animEffect>
                                  </p:childTnLst>
                                </p:cTn>
                              </p:par>
                            </p:childTnLst>
                          </p:cTn>
                        </p:par>
                        <p:par>
                          <p:cTn id="82" fill="hold">
                            <p:stCondLst>
                              <p:cond delay="500"/>
                            </p:stCondLst>
                            <p:childTnLst>
                              <p:par>
                                <p:cTn id="83" presetID="12" presetClass="entr" presetSubtype="8"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slide(fromLeft)">
                                      <p:cBhvr>
                                        <p:cTn id="8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nimBg="1"/>
      <p:bldP spid="10" grpId="0" animBg="1"/>
      <p:bldP spid="11" grpId="0" autoUpdateAnimBg="0"/>
      <p:bldP spid="12" grpId="0" autoUpdateAnimBg="0"/>
      <p:bldP spid="13" grpId="0" animBg="1"/>
      <p:bldP spid="14" grpId="0" animBg="1"/>
      <p:bldP spid="48" grpId="0" autoUpdateAnimBg="0"/>
      <p:bldP spid="49" grpId="0" animBg="1"/>
      <p:bldP spid="50" grpId="0" autoUpdateAnimBg="0"/>
      <p:bldP spid="51" grpId="0" animBg="1"/>
      <p:bldP spid="52" grpId="0" autoUpdateAnimBg="0"/>
      <p:bldP spid="5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协议基本思想</a:t>
            </a:r>
            <a:endParaRPr kumimoji="1" lang="zh-CN" altLang="en-US"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sp>
        <p:nvSpPr>
          <p:cNvPr id="83" name="Rectangle 77">
            <a:extLst>
              <a:ext uri="{FF2B5EF4-FFF2-40B4-BE49-F238E27FC236}">
                <a16:creationId xmlns:a16="http://schemas.microsoft.com/office/drawing/2014/main" id="{9EDBDE40-C956-465E-A639-CA15B3174459}"/>
              </a:ext>
            </a:extLst>
          </p:cNvPr>
          <p:cNvSpPr txBox="1">
            <a:spLocks noChangeArrowheads="1"/>
          </p:cNvSpPr>
          <p:nvPr/>
        </p:nvSpPr>
        <p:spPr>
          <a:xfrm>
            <a:off x="901700" y="1336796"/>
            <a:ext cx="8456613" cy="428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marL="457200" indent="-457200">
              <a:buFont typeface="Wingdings" panose="05000000000000000000" pitchFamily="2" charset="2"/>
              <a:buChar char="Ø"/>
            </a:pPr>
            <a:r>
              <a:rPr lang="zh-CN" altLang="en-US" sz="2600" dirty="0">
                <a:ea typeface="黑体" pitchFamily="49" charset="-122"/>
              </a:rPr>
              <a:t>发送窗口与接收窗口</a:t>
            </a:r>
            <a:r>
              <a:rPr lang="en-US" altLang="zh-CN" sz="2600" dirty="0">
                <a:ea typeface="黑体" pitchFamily="49" charset="-122"/>
              </a:rPr>
              <a:t>(</a:t>
            </a:r>
            <a:r>
              <a:rPr lang="zh-CN" altLang="en-US" sz="2600" dirty="0">
                <a:ea typeface="黑体" pitchFamily="49" charset="-122"/>
              </a:rPr>
              <a:t>窗口大小</a:t>
            </a:r>
            <a:r>
              <a:rPr lang="en-US" altLang="zh-CN" sz="2600" dirty="0">
                <a:ea typeface="黑体" pitchFamily="49" charset="-122"/>
              </a:rPr>
              <a:t>7)</a:t>
            </a:r>
            <a:endParaRPr lang="zh-CN" altLang="en-US" sz="2600" dirty="0">
              <a:ea typeface="黑体" pitchFamily="49" charset="-122"/>
            </a:endParaRPr>
          </a:p>
        </p:txBody>
      </p:sp>
      <p:grpSp>
        <p:nvGrpSpPr>
          <p:cNvPr id="84" name="Group 5">
            <a:extLst>
              <a:ext uri="{FF2B5EF4-FFF2-40B4-BE49-F238E27FC236}">
                <a16:creationId xmlns:a16="http://schemas.microsoft.com/office/drawing/2014/main" id="{C3B73AB4-5D55-484D-BFD0-3960209D6170}"/>
              </a:ext>
            </a:extLst>
          </p:cNvPr>
          <p:cNvGrpSpPr>
            <a:grpSpLocks/>
          </p:cNvGrpSpPr>
          <p:nvPr/>
        </p:nvGrpSpPr>
        <p:grpSpPr bwMode="auto">
          <a:xfrm>
            <a:off x="1326558" y="1858003"/>
            <a:ext cx="9277157" cy="4863471"/>
            <a:chOff x="0" y="947"/>
            <a:chExt cx="5856" cy="3085"/>
          </a:xfrm>
        </p:grpSpPr>
        <p:sp>
          <p:nvSpPr>
            <p:cNvPr id="85" name="Rectangle 6">
              <a:extLst>
                <a:ext uri="{FF2B5EF4-FFF2-40B4-BE49-F238E27FC236}">
                  <a16:creationId xmlns:a16="http://schemas.microsoft.com/office/drawing/2014/main" id="{28533B94-CF0F-44F3-A964-EE4B33DF0833}"/>
                </a:ext>
              </a:extLst>
            </p:cNvPr>
            <p:cNvSpPr>
              <a:spLocks noChangeArrowheads="1"/>
            </p:cNvSpPr>
            <p:nvPr/>
          </p:nvSpPr>
          <p:spPr bwMode="auto">
            <a:xfrm>
              <a:off x="0" y="960"/>
              <a:ext cx="5760" cy="30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latin typeface="微软雅黑" panose="020B0503020204020204" pitchFamily="34" charset="-122"/>
                <a:ea typeface="微软雅黑" panose="020B0503020204020204" pitchFamily="34" charset="-122"/>
                <a:cs typeface="Times New Roman" pitchFamily="18" charset="0"/>
              </a:endParaRPr>
            </a:p>
          </p:txBody>
        </p:sp>
        <p:sp>
          <p:nvSpPr>
            <p:cNvPr id="86" name="Text Box 7">
              <a:extLst>
                <a:ext uri="{FF2B5EF4-FFF2-40B4-BE49-F238E27FC236}">
                  <a16:creationId xmlns:a16="http://schemas.microsoft.com/office/drawing/2014/main" id="{6F645312-193F-44AF-B994-3BE8D2E8E462}"/>
                </a:ext>
              </a:extLst>
            </p:cNvPr>
            <p:cNvSpPr txBox="1">
              <a:spLocks noChangeArrowheads="1"/>
            </p:cNvSpPr>
            <p:nvPr/>
          </p:nvSpPr>
          <p:spPr bwMode="auto">
            <a:xfrm>
              <a:off x="240" y="947"/>
              <a:ext cx="5136"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endParaRPr lang="zh-CN" altLang="zh-CN" sz="2000" b="0">
                <a:latin typeface="微软雅黑" panose="020B0503020204020204" pitchFamily="34" charset="-122"/>
                <a:ea typeface="微软雅黑" panose="020B0503020204020204" pitchFamily="34" charset="-122"/>
                <a:cs typeface="Times New Roman" pitchFamily="18" charset="0"/>
              </a:endParaRPr>
            </a:p>
          </p:txBody>
        </p:sp>
        <p:sp>
          <p:nvSpPr>
            <p:cNvPr id="87" name="Freeform 8">
              <a:extLst>
                <a:ext uri="{FF2B5EF4-FFF2-40B4-BE49-F238E27FC236}">
                  <a16:creationId xmlns:a16="http://schemas.microsoft.com/office/drawing/2014/main" id="{43578E9F-B49B-4787-9297-EEB39E556A17}"/>
                </a:ext>
              </a:extLst>
            </p:cNvPr>
            <p:cNvSpPr>
              <a:spLocks/>
            </p:cNvSpPr>
            <p:nvPr/>
          </p:nvSpPr>
          <p:spPr bwMode="auto">
            <a:xfrm>
              <a:off x="240" y="1008"/>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7 w 1192"/>
                <a:gd name="T17" fmla="*/ 128 h 1192"/>
                <a:gd name="T18" fmla="*/ 274 w 1192"/>
                <a:gd name="T19" fmla="*/ 95 h 1192"/>
                <a:gd name="T20" fmla="*/ 324 w 1192"/>
                <a:gd name="T21" fmla="*/ 66 h 1192"/>
                <a:gd name="T22" fmla="*/ 377 w 1192"/>
                <a:gd name="T23" fmla="*/ 42 h 1192"/>
                <a:gd name="T24" fmla="*/ 432 w 1192"/>
                <a:gd name="T25" fmla="*/ 24 h 1192"/>
                <a:gd name="T26" fmla="*/ 491 w 1192"/>
                <a:gd name="T27" fmla="*/ 11 h 1192"/>
                <a:gd name="T28" fmla="*/ 550 w 1192"/>
                <a:gd name="T29" fmla="*/ 2 h 1192"/>
                <a:gd name="T30" fmla="*/ 611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1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6 w 1192"/>
                <a:gd name="T93" fmla="*/ 1192 h 1192"/>
                <a:gd name="T94" fmla="*/ 535 w 1192"/>
                <a:gd name="T95" fmla="*/ 1189 h 1192"/>
                <a:gd name="T96" fmla="*/ 475 w 1192"/>
                <a:gd name="T97" fmla="*/ 1180 h 1192"/>
                <a:gd name="T98" fmla="*/ 418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5 w 1192"/>
                <a:gd name="T113" fmla="*/ 906 h 1192"/>
                <a:gd name="T114" fmla="*/ 58 w 1192"/>
                <a:gd name="T115" fmla="*/ 855 h 1192"/>
                <a:gd name="T116" fmla="*/ 36 w 1192"/>
                <a:gd name="T117" fmla="*/ 802 h 1192"/>
                <a:gd name="T118" fmla="*/ 18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8" y="448"/>
                  </a:lnTo>
                  <a:lnTo>
                    <a:pt x="22" y="434"/>
                  </a:lnTo>
                  <a:lnTo>
                    <a:pt x="26" y="420"/>
                  </a:lnTo>
                  <a:lnTo>
                    <a:pt x="31" y="405"/>
                  </a:lnTo>
                  <a:lnTo>
                    <a:pt x="36" y="392"/>
                  </a:lnTo>
                  <a:lnTo>
                    <a:pt x="41" y="379"/>
                  </a:lnTo>
                  <a:lnTo>
                    <a:pt x="47" y="364"/>
                  </a:lnTo>
                  <a:lnTo>
                    <a:pt x="53" y="351"/>
                  </a:lnTo>
                  <a:lnTo>
                    <a:pt x="59" y="339"/>
                  </a:lnTo>
                  <a:lnTo>
                    <a:pt x="65" y="326"/>
                  </a:lnTo>
                  <a:lnTo>
                    <a:pt x="71" y="312"/>
                  </a:lnTo>
                  <a:lnTo>
                    <a:pt x="78" y="300"/>
                  </a:lnTo>
                  <a:lnTo>
                    <a:pt x="85" y="288"/>
                  </a:lnTo>
                  <a:lnTo>
                    <a:pt x="94" y="276"/>
                  </a:lnTo>
                  <a:lnTo>
                    <a:pt x="102" y="264"/>
                  </a:lnTo>
                  <a:lnTo>
                    <a:pt x="110" y="252"/>
                  </a:lnTo>
                  <a:lnTo>
                    <a:pt x="118" y="240"/>
                  </a:lnTo>
                  <a:lnTo>
                    <a:pt x="127" y="229"/>
                  </a:lnTo>
                  <a:lnTo>
                    <a:pt x="135" y="218"/>
                  </a:lnTo>
                  <a:lnTo>
                    <a:pt x="145" y="206"/>
                  </a:lnTo>
                  <a:lnTo>
                    <a:pt x="155" y="196"/>
                  </a:lnTo>
                  <a:lnTo>
                    <a:pt x="174" y="176"/>
                  </a:lnTo>
                  <a:lnTo>
                    <a:pt x="195" y="155"/>
                  </a:lnTo>
                  <a:lnTo>
                    <a:pt x="206" y="146"/>
                  </a:lnTo>
                  <a:lnTo>
                    <a:pt x="217" y="137"/>
                  </a:lnTo>
                  <a:lnTo>
                    <a:pt x="227" y="128"/>
                  </a:lnTo>
                  <a:lnTo>
                    <a:pt x="240" y="120"/>
                  </a:lnTo>
                  <a:lnTo>
                    <a:pt x="251" y="111"/>
                  </a:lnTo>
                  <a:lnTo>
                    <a:pt x="262" y="102"/>
                  </a:lnTo>
                  <a:lnTo>
                    <a:pt x="274" y="95"/>
                  </a:lnTo>
                  <a:lnTo>
                    <a:pt x="286" y="87"/>
                  </a:lnTo>
                  <a:lnTo>
                    <a:pt x="299" y="80"/>
                  </a:lnTo>
                  <a:lnTo>
                    <a:pt x="312" y="73"/>
                  </a:lnTo>
                  <a:lnTo>
                    <a:pt x="324" y="66"/>
                  </a:lnTo>
                  <a:lnTo>
                    <a:pt x="337" y="60"/>
                  </a:lnTo>
                  <a:lnTo>
                    <a:pt x="351" y="53"/>
                  </a:lnTo>
                  <a:lnTo>
                    <a:pt x="364" y="47"/>
                  </a:lnTo>
                  <a:lnTo>
                    <a:pt x="377" y="42"/>
                  </a:lnTo>
                  <a:lnTo>
                    <a:pt x="391" y="37"/>
                  </a:lnTo>
                  <a:lnTo>
                    <a:pt x="405" y="32"/>
                  </a:lnTo>
                  <a:lnTo>
                    <a:pt x="418" y="28"/>
                  </a:lnTo>
                  <a:lnTo>
                    <a:pt x="432" y="24"/>
                  </a:lnTo>
                  <a:lnTo>
                    <a:pt x="447" y="20"/>
                  </a:lnTo>
                  <a:lnTo>
                    <a:pt x="461" y="16"/>
                  </a:lnTo>
                  <a:lnTo>
                    <a:pt x="475" y="13"/>
                  </a:lnTo>
                  <a:lnTo>
                    <a:pt x="491" y="11"/>
                  </a:lnTo>
                  <a:lnTo>
                    <a:pt x="505" y="8"/>
                  </a:lnTo>
                  <a:lnTo>
                    <a:pt x="520" y="6"/>
                  </a:lnTo>
                  <a:lnTo>
                    <a:pt x="534" y="3"/>
                  </a:lnTo>
                  <a:lnTo>
                    <a:pt x="550" y="2"/>
                  </a:lnTo>
                  <a:lnTo>
                    <a:pt x="565" y="1"/>
                  </a:lnTo>
                  <a:lnTo>
                    <a:pt x="580" y="1"/>
                  </a:lnTo>
                  <a:lnTo>
                    <a:pt x="596" y="0"/>
                  </a:lnTo>
                  <a:lnTo>
                    <a:pt x="611" y="1"/>
                  </a:lnTo>
                  <a:lnTo>
                    <a:pt x="626" y="1"/>
                  </a:lnTo>
                  <a:lnTo>
                    <a:pt x="641" y="2"/>
                  </a:lnTo>
                  <a:lnTo>
                    <a:pt x="657" y="5"/>
                  </a:lnTo>
                  <a:lnTo>
                    <a:pt x="672" y="6"/>
                  </a:lnTo>
                  <a:lnTo>
                    <a:pt x="686" y="8"/>
                  </a:lnTo>
                  <a:lnTo>
                    <a:pt x="702" y="11"/>
                  </a:lnTo>
                  <a:lnTo>
                    <a:pt x="716" y="13"/>
                  </a:lnTo>
                  <a:lnTo>
                    <a:pt x="730" y="16"/>
                  </a:lnTo>
                  <a:lnTo>
                    <a:pt x="745" y="20"/>
                  </a:lnTo>
                  <a:lnTo>
                    <a:pt x="759" y="24"/>
                  </a:lnTo>
                  <a:lnTo>
                    <a:pt x="773" y="28"/>
                  </a:lnTo>
                  <a:lnTo>
                    <a:pt x="787" y="32"/>
                  </a:lnTo>
                  <a:lnTo>
                    <a:pt x="801" y="37"/>
                  </a:lnTo>
                  <a:lnTo>
                    <a:pt x="815" y="42"/>
                  </a:lnTo>
                  <a:lnTo>
                    <a:pt x="828" y="47"/>
                  </a:lnTo>
                  <a:lnTo>
                    <a:pt x="841" y="53"/>
                  </a:lnTo>
                  <a:lnTo>
                    <a:pt x="855" y="60"/>
                  </a:lnTo>
                  <a:lnTo>
                    <a:pt x="867" y="66"/>
                  </a:lnTo>
                  <a:lnTo>
                    <a:pt x="880" y="73"/>
                  </a:lnTo>
                  <a:lnTo>
                    <a:pt x="892" y="80"/>
                  </a:lnTo>
                  <a:lnTo>
                    <a:pt x="905" y="87"/>
                  </a:lnTo>
                  <a:lnTo>
                    <a:pt x="917" y="95"/>
                  </a:lnTo>
                  <a:lnTo>
                    <a:pt x="929" y="102"/>
                  </a:lnTo>
                  <a:lnTo>
                    <a:pt x="941" y="111"/>
                  </a:lnTo>
                  <a:lnTo>
                    <a:pt x="953" y="120"/>
                  </a:lnTo>
                  <a:lnTo>
                    <a:pt x="964" y="128"/>
                  </a:lnTo>
                  <a:lnTo>
                    <a:pt x="975" y="137"/>
                  </a:lnTo>
                  <a:lnTo>
                    <a:pt x="986" y="146"/>
                  </a:lnTo>
                  <a:lnTo>
                    <a:pt x="997" y="155"/>
                  </a:lnTo>
                  <a:lnTo>
                    <a:pt x="1017" y="176"/>
                  </a:lnTo>
                  <a:lnTo>
                    <a:pt x="1037" y="196"/>
                  </a:lnTo>
                  <a:lnTo>
                    <a:pt x="1046" y="206"/>
                  </a:lnTo>
                  <a:lnTo>
                    <a:pt x="1056" y="218"/>
                  </a:lnTo>
                  <a:lnTo>
                    <a:pt x="1065" y="229"/>
                  </a:lnTo>
                  <a:lnTo>
                    <a:pt x="1074" y="240"/>
                  </a:lnTo>
                  <a:lnTo>
                    <a:pt x="1082" y="252"/>
                  </a:lnTo>
                  <a:lnTo>
                    <a:pt x="1090" y="264"/>
                  </a:lnTo>
                  <a:lnTo>
                    <a:pt x="1099" y="276"/>
                  </a:lnTo>
                  <a:lnTo>
                    <a:pt x="1106" y="288"/>
                  </a:lnTo>
                  <a:lnTo>
                    <a:pt x="1113" y="300"/>
                  </a:lnTo>
                  <a:lnTo>
                    <a:pt x="1120" y="312"/>
                  </a:lnTo>
                  <a:lnTo>
                    <a:pt x="1127" y="326"/>
                  </a:lnTo>
                  <a:lnTo>
                    <a:pt x="1133" y="338"/>
                  </a:lnTo>
                  <a:lnTo>
                    <a:pt x="1139" y="351"/>
                  </a:lnTo>
                  <a:lnTo>
                    <a:pt x="1145" y="364"/>
                  </a:lnTo>
                  <a:lnTo>
                    <a:pt x="1151" y="379"/>
                  </a:lnTo>
                  <a:lnTo>
                    <a:pt x="1156" y="392"/>
                  </a:lnTo>
                  <a:lnTo>
                    <a:pt x="1161" y="405"/>
                  </a:lnTo>
                  <a:lnTo>
                    <a:pt x="1165" y="420"/>
                  </a:lnTo>
                  <a:lnTo>
                    <a:pt x="1169" y="434"/>
                  </a:lnTo>
                  <a:lnTo>
                    <a:pt x="1173" y="448"/>
                  </a:lnTo>
                  <a:lnTo>
                    <a:pt x="1177" y="462"/>
                  </a:lnTo>
                  <a:lnTo>
                    <a:pt x="1180" y="477"/>
                  </a:lnTo>
                  <a:lnTo>
                    <a:pt x="1182" y="491"/>
                  </a:lnTo>
                  <a:lnTo>
                    <a:pt x="1185" y="506"/>
                  </a:lnTo>
                  <a:lnTo>
                    <a:pt x="1187" y="520"/>
                  </a:lnTo>
                  <a:lnTo>
                    <a:pt x="1188" y="536"/>
                  </a:lnTo>
                  <a:lnTo>
                    <a:pt x="1190" y="551"/>
                  </a:lnTo>
                  <a:lnTo>
                    <a:pt x="1191" y="566"/>
                  </a:lnTo>
                  <a:lnTo>
                    <a:pt x="1191" y="582"/>
                  </a:lnTo>
                  <a:lnTo>
                    <a:pt x="1191" y="597"/>
                  </a:lnTo>
                  <a:lnTo>
                    <a:pt x="1192" y="597"/>
                  </a:lnTo>
                  <a:lnTo>
                    <a:pt x="1191" y="612"/>
                  </a:lnTo>
                  <a:lnTo>
                    <a:pt x="1191" y="628"/>
                  </a:lnTo>
                  <a:lnTo>
                    <a:pt x="1190" y="643"/>
                  </a:lnTo>
                  <a:lnTo>
                    <a:pt x="1189" y="658"/>
                  </a:lnTo>
                  <a:lnTo>
                    <a:pt x="1187" y="672"/>
                  </a:lnTo>
                  <a:lnTo>
                    <a:pt x="1185" y="688"/>
                  </a:lnTo>
                  <a:lnTo>
                    <a:pt x="1183" y="702"/>
                  </a:lnTo>
                  <a:lnTo>
                    <a:pt x="1180" y="717"/>
                  </a:lnTo>
                  <a:lnTo>
                    <a:pt x="1177" y="732"/>
                  </a:lnTo>
                  <a:lnTo>
                    <a:pt x="1173" y="746"/>
                  </a:lnTo>
                  <a:lnTo>
                    <a:pt x="1169" y="760"/>
                  </a:lnTo>
                  <a:lnTo>
                    <a:pt x="1165" y="774"/>
                  </a:lnTo>
                  <a:lnTo>
                    <a:pt x="1161" y="788"/>
                  </a:lnTo>
                  <a:lnTo>
                    <a:pt x="1156" y="802"/>
                  </a:lnTo>
                  <a:lnTo>
                    <a:pt x="1151" y="815"/>
                  </a:lnTo>
                  <a:lnTo>
                    <a:pt x="1145" y="828"/>
                  </a:lnTo>
                  <a:lnTo>
                    <a:pt x="1139" y="842"/>
                  </a:lnTo>
                  <a:lnTo>
                    <a:pt x="1133" y="855"/>
                  </a:lnTo>
                  <a:lnTo>
                    <a:pt x="1127" y="868"/>
                  </a:lnTo>
                  <a:lnTo>
                    <a:pt x="1120" y="880"/>
                  </a:lnTo>
                  <a:lnTo>
                    <a:pt x="1113" y="894"/>
                  </a:lnTo>
                  <a:lnTo>
                    <a:pt x="1106" y="906"/>
                  </a:lnTo>
                  <a:lnTo>
                    <a:pt x="1099" y="918"/>
                  </a:lnTo>
                  <a:lnTo>
                    <a:pt x="1090" y="930"/>
                  </a:lnTo>
                  <a:lnTo>
                    <a:pt x="1082" y="942"/>
                  </a:lnTo>
                  <a:lnTo>
                    <a:pt x="1074" y="954"/>
                  </a:lnTo>
                  <a:lnTo>
                    <a:pt x="1065" y="965"/>
                  </a:lnTo>
                  <a:lnTo>
                    <a:pt x="1056" y="976"/>
                  </a:lnTo>
                  <a:lnTo>
                    <a:pt x="1046" y="987"/>
                  </a:lnTo>
                  <a:lnTo>
                    <a:pt x="1037" y="998"/>
                  </a:lnTo>
                  <a:lnTo>
                    <a:pt x="1017" y="1018"/>
                  </a:lnTo>
                  <a:lnTo>
                    <a:pt x="997" y="1037"/>
                  </a:lnTo>
                  <a:lnTo>
                    <a:pt x="986" y="1048"/>
                  </a:lnTo>
                  <a:lnTo>
                    <a:pt x="975" y="1057"/>
                  </a:lnTo>
                  <a:lnTo>
                    <a:pt x="964" y="1066"/>
                  </a:lnTo>
                  <a:lnTo>
                    <a:pt x="953" y="1074"/>
                  </a:lnTo>
                  <a:lnTo>
                    <a:pt x="941" y="1082"/>
                  </a:lnTo>
                  <a:lnTo>
                    <a:pt x="929" y="1091"/>
                  </a:lnTo>
                  <a:lnTo>
                    <a:pt x="917" y="1099"/>
                  </a:lnTo>
                  <a:lnTo>
                    <a:pt x="905" y="1107"/>
                  </a:lnTo>
                  <a:lnTo>
                    <a:pt x="892" y="1114"/>
                  </a:lnTo>
                  <a:lnTo>
                    <a:pt x="880" y="1121"/>
                  </a:lnTo>
                  <a:lnTo>
                    <a:pt x="867" y="1127"/>
                  </a:lnTo>
                  <a:lnTo>
                    <a:pt x="855" y="1134"/>
                  </a:lnTo>
                  <a:lnTo>
                    <a:pt x="841" y="1140"/>
                  </a:lnTo>
                  <a:lnTo>
                    <a:pt x="828" y="1146"/>
                  </a:lnTo>
                  <a:lnTo>
                    <a:pt x="815" y="1152"/>
                  </a:lnTo>
                  <a:lnTo>
                    <a:pt x="801"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6" y="1191"/>
                  </a:lnTo>
                  <a:lnTo>
                    <a:pt x="611" y="1192"/>
                  </a:lnTo>
                  <a:lnTo>
                    <a:pt x="596" y="1192"/>
                  </a:lnTo>
                  <a:lnTo>
                    <a:pt x="580" y="1192"/>
                  </a:lnTo>
                  <a:lnTo>
                    <a:pt x="565" y="1192"/>
                  </a:lnTo>
                  <a:lnTo>
                    <a:pt x="550" y="1191"/>
                  </a:lnTo>
                  <a:lnTo>
                    <a:pt x="535" y="1189"/>
                  </a:lnTo>
                  <a:lnTo>
                    <a:pt x="520" y="1188"/>
                  </a:lnTo>
                  <a:lnTo>
                    <a:pt x="505" y="1186"/>
                  </a:lnTo>
                  <a:lnTo>
                    <a:pt x="491" y="1183"/>
                  </a:lnTo>
                  <a:lnTo>
                    <a:pt x="475" y="1180"/>
                  </a:lnTo>
                  <a:lnTo>
                    <a:pt x="461" y="1177"/>
                  </a:lnTo>
                  <a:lnTo>
                    <a:pt x="447" y="1174"/>
                  </a:lnTo>
                  <a:lnTo>
                    <a:pt x="432" y="1170"/>
                  </a:lnTo>
                  <a:lnTo>
                    <a:pt x="418" y="1166"/>
                  </a:lnTo>
                  <a:lnTo>
                    <a:pt x="405" y="1162"/>
                  </a:lnTo>
                  <a:lnTo>
                    <a:pt x="391" y="1157"/>
                  </a:lnTo>
                  <a:lnTo>
                    <a:pt x="377" y="1152"/>
                  </a:lnTo>
                  <a:lnTo>
                    <a:pt x="364" y="1146"/>
                  </a:lnTo>
                  <a:lnTo>
                    <a:pt x="351" y="1140"/>
                  </a:lnTo>
                  <a:lnTo>
                    <a:pt x="337" y="1134"/>
                  </a:lnTo>
                  <a:lnTo>
                    <a:pt x="324" y="1127"/>
                  </a:lnTo>
                  <a:lnTo>
                    <a:pt x="312" y="1121"/>
                  </a:lnTo>
                  <a:lnTo>
                    <a:pt x="299" y="1114"/>
                  </a:lnTo>
                  <a:lnTo>
                    <a:pt x="286" y="1107"/>
                  </a:lnTo>
                  <a:lnTo>
                    <a:pt x="274" y="1099"/>
                  </a:lnTo>
                  <a:lnTo>
                    <a:pt x="263" y="1091"/>
                  </a:lnTo>
                  <a:lnTo>
                    <a:pt x="251" y="1082"/>
                  </a:lnTo>
                  <a:lnTo>
                    <a:pt x="240" y="1074"/>
                  </a:lnTo>
                  <a:lnTo>
                    <a:pt x="227" y="1066"/>
                  </a:lnTo>
                  <a:lnTo>
                    <a:pt x="217" y="1057"/>
                  </a:lnTo>
                  <a:lnTo>
                    <a:pt x="206" y="1048"/>
                  </a:lnTo>
                  <a:lnTo>
                    <a:pt x="195" y="1037"/>
                  </a:lnTo>
                  <a:lnTo>
                    <a:pt x="174" y="1018"/>
                  </a:lnTo>
                  <a:lnTo>
                    <a:pt x="155" y="998"/>
                  </a:lnTo>
                  <a:lnTo>
                    <a:pt x="145" y="987"/>
                  </a:lnTo>
                  <a:lnTo>
                    <a:pt x="135" y="976"/>
                  </a:lnTo>
                  <a:lnTo>
                    <a:pt x="127" y="965"/>
                  </a:lnTo>
                  <a:lnTo>
                    <a:pt x="118" y="954"/>
                  </a:lnTo>
                  <a:lnTo>
                    <a:pt x="110" y="942"/>
                  </a:lnTo>
                  <a:lnTo>
                    <a:pt x="102" y="930"/>
                  </a:lnTo>
                  <a:lnTo>
                    <a:pt x="94" y="918"/>
                  </a:lnTo>
                  <a:lnTo>
                    <a:pt x="85" y="906"/>
                  </a:lnTo>
                  <a:lnTo>
                    <a:pt x="78" y="894"/>
                  </a:lnTo>
                  <a:lnTo>
                    <a:pt x="71" y="880"/>
                  </a:lnTo>
                  <a:lnTo>
                    <a:pt x="65" y="868"/>
                  </a:lnTo>
                  <a:lnTo>
                    <a:pt x="58" y="855"/>
                  </a:lnTo>
                  <a:lnTo>
                    <a:pt x="52" y="842"/>
                  </a:lnTo>
                  <a:lnTo>
                    <a:pt x="47" y="828"/>
                  </a:lnTo>
                  <a:lnTo>
                    <a:pt x="41" y="815"/>
                  </a:lnTo>
                  <a:lnTo>
                    <a:pt x="36" y="802"/>
                  </a:lnTo>
                  <a:lnTo>
                    <a:pt x="31" y="788"/>
                  </a:lnTo>
                  <a:lnTo>
                    <a:pt x="26" y="774"/>
                  </a:lnTo>
                  <a:lnTo>
                    <a:pt x="22" y="760"/>
                  </a:lnTo>
                  <a:lnTo>
                    <a:pt x="18" y="746"/>
                  </a:lnTo>
                  <a:lnTo>
                    <a:pt x="15" y="732"/>
                  </a:lnTo>
                  <a:lnTo>
                    <a:pt x="12" y="717"/>
                  </a:lnTo>
                  <a:lnTo>
                    <a:pt x="9" y="702"/>
                  </a:lnTo>
                  <a:lnTo>
                    <a:pt x="7"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dirty="0">
                <a:latin typeface="微软雅黑" panose="020B0503020204020204" pitchFamily="34" charset="-122"/>
                <a:ea typeface="微软雅黑" panose="020B0503020204020204" pitchFamily="34" charset="-122"/>
              </a:endParaRPr>
            </a:p>
          </p:txBody>
        </p:sp>
        <p:sp>
          <p:nvSpPr>
            <p:cNvPr id="88" name="Freeform 9">
              <a:extLst>
                <a:ext uri="{FF2B5EF4-FFF2-40B4-BE49-F238E27FC236}">
                  <a16:creationId xmlns:a16="http://schemas.microsoft.com/office/drawing/2014/main" id="{35942870-F490-4300-B5FB-C234B30F06D1}"/>
                </a:ext>
              </a:extLst>
            </p:cNvPr>
            <p:cNvSpPr>
              <a:spLocks/>
            </p:cNvSpPr>
            <p:nvPr/>
          </p:nvSpPr>
          <p:spPr bwMode="auto">
            <a:xfrm>
              <a:off x="243"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7 w 1192"/>
                <a:gd name="T17" fmla="*/ 128 h 1192"/>
                <a:gd name="T18" fmla="*/ 274 w 1192"/>
                <a:gd name="T19" fmla="*/ 95 h 1192"/>
                <a:gd name="T20" fmla="*/ 324 w 1192"/>
                <a:gd name="T21" fmla="*/ 66 h 1192"/>
                <a:gd name="T22" fmla="*/ 377 w 1192"/>
                <a:gd name="T23" fmla="*/ 42 h 1192"/>
                <a:gd name="T24" fmla="*/ 432 w 1192"/>
                <a:gd name="T25" fmla="*/ 24 h 1192"/>
                <a:gd name="T26" fmla="*/ 491 w 1192"/>
                <a:gd name="T27" fmla="*/ 11 h 1192"/>
                <a:gd name="T28" fmla="*/ 550 w 1192"/>
                <a:gd name="T29" fmla="*/ 2 h 1192"/>
                <a:gd name="T30" fmla="*/ 611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1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6 w 1192"/>
                <a:gd name="T93" fmla="*/ 1192 h 1192"/>
                <a:gd name="T94" fmla="*/ 535 w 1192"/>
                <a:gd name="T95" fmla="*/ 1189 h 1192"/>
                <a:gd name="T96" fmla="*/ 475 w 1192"/>
                <a:gd name="T97" fmla="*/ 1180 h 1192"/>
                <a:gd name="T98" fmla="*/ 418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5 w 1192"/>
                <a:gd name="T113" fmla="*/ 906 h 1192"/>
                <a:gd name="T114" fmla="*/ 58 w 1192"/>
                <a:gd name="T115" fmla="*/ 855 h 1192"/>
                <a:gd name="T116" fmla="*/ 36 w 1192"/>
                <a:gd name="T117" fmla="*/ 802 h 1192"/>
                <a:gd name="T118" fmla="*/ 18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8" y="448"/>
                  </a:lnTo>
                  <a:lnTo>
                    <a:pt x="22" y="434"/>
                  </a:lnTo>
                  <a:lnTo>
                    <a:pt x="26" y="420"/>
                  </a:lnTo>
                  <a:lnTo>
                    <a:pt x="31" y="405"/>
                  </a:lnTo>
                  <a:lnTo>
                    <a:pt x="36" y="392"/>
                  </a:lnTo>
                  <a:lnTo>
                    <a:pt x="41" y="379"/>
                  </a:lnTo>
                  <a:lnTo>
                    <a:pt x="47" y="364"/>
                  </a:lnTo>
                  <a:lnTo>
                    <a:pt x="53" y="351"/>
                  </a:lnTo>
                  <a:lnTo>
                    <a:pt x="59" y="339"/>
                  </a:lnTo>
                  <a:lnTo>
                    <a:pt x="65" y="326"/>
                  </a:lnTo>
                  <a:lnTo>
                    <a:pt x="71" y="312"/>
                  </a:lnTo>
                  <a:lnTo>
                    <a:pt x="78" y="300"/>
                  </a:lnTo>
                  <a:lnTo>
                    <a:pt x="85" y="288"/>
                  </a:lnTo>
                  <a:lnTo>
                    <a:pt x="94" y="276"/>
                  </a:lnTo>
                  <a:lnTo>
                    <a:pt x="102" y="264"/>
                  </a:lnTo>
                  <a:lnTo>
                    <a:pt x="110" y="252"/>
                  </a:lnTo>
                  <a:lnTo>
                    <a:pt x="118" y="240"/>
                  </a:lnTo>
                  <a:lnTo>
                    <a:pt x="127" y="229"/>
                  </a:lnTo>
                  <a:lnTo>
                    <a:pt x="135" y="218"/>
                  </a:lnTo>
                  <a:lnTo>
                    <a:pt x="145" y="206"/>
                  </a:lnTo>
                  <a:lnTo>
                    <a:pt x="155" y="196"/>
                  </a:lnTo>
                  <a:lnTo>
                    <a:pt x="174" y="176"/>
                  </a:lnTo>
                  <a:lnTo>
                    <a:pt x="195" y="155"/>
                  </a:lnTo>
                  <a:lnTo>
                    <a:pt x="206" y="146"/>
                  </a:lnTo>
                  <a:lnTo>
                    <a:pt x="217" y="137"/>
                  </a:lnTo>
                  <a:lnTo>
                    <a:pt x="227" y="128"/>
                  </a:lnTo>
                  <a:lnTo>
                    <a:pt x="240" y="120"/>
                  </a:lnTo>
                  <a:lnTo>
                    <a:pt x="251" y="111"/>
                  </a:lnTo>
                  <a:lnTo>
                    <a:pt x="262" y="102"/>
                  </a:lnTo>
                  <a:lnTo>
                    <a:pt x="274" y="95"/>
                  </a:lnTo>
                  <a:lnTo>
                    <a:pt x="286" y="87"/>
                  </a:lnTo>
                  <a:lnTo>
                    <a:pt x="299" y="80"/>
                  </a:lnTo>
                  <a:lnTo>
                    <a:pt x="312" y="73"/>
                  </a:lnTo>
                  <a:lnTo>
                    <a:pt x="324" y="66"/>
                  </a:lnTo>
                  <a:lnTo>
                    <a:pt x="337" y="60"/>
                  </a:lnTo>
                  <a:lnTo>
                    <a:pt x="351" y="53"/>
                  </a:lnTo>
                  <a:lnTo>
                    <a:pt x="364" y="47"/>
                  </a:lnTo>
                  <a:lnTo>
                    <a:pt x="377" y="42"/>
                  </a:lnTo>
                  <a:lnTo>
                    <a:pt x="391" y="37"/>
                  </a:lnTo>
                  <a:lnTo>
                    <a:pt x="405" y="32"/>
                  </a:lnTo>
                  <a:lnTo>
                    <a:pt x="418" y="28"/>
                  </a:lnTo>
                  <a:lnTo>
                    <a:pt x="432" y="24"/>
                  </a:lnTo>
                  <a:lnTo>
                    <a:pt x="447" y="20"/>
                  </a:lnTo>
                  <a:lnTo>
                    <a:pt x="461" y="16"/>
                  </a:lnTo>
                  <a:lnTo>
                    <a:pt x="475" y="13"/>
                  </a:lnTo>
                  <a:lnTo>
                    <a:pt x="491" y="11"/>
                  </a:lnTo>
                  <a:lnTo>
                    <a:pt x="505" y="8"/>
                  </a:lnTo>
                  <a:lnTo>
                    <a:pt x="520" y="6"/>
                  </a:lnTo>
                  <a:lnTo>
                    <a:pt x="534" y="3"/>
                  </a:lnTo>
                  <a:lnTo>
                    <a:pt x="550" y="2"/>
                  </a:lnTo>
                  <a:lnTo>
                    <a:pt x="565" y="1"/>
                  </a:lnTo>
                  <a:lnTo>
                    <a:pt x="580" y="1"/>
                  </a:lnTo>
                  <a:lnTo>
                    <a:pt x="596" y="0"/>
                  </a:lnTo>
                  <a:lnTo>
                    <a:pt x="611" y="1"/>
                  </a:lnTo>
                  <a:lnTo>
                    <a:pt x="626" y="1"/>
                  </a:lnTo>
                  <a:lnTo>
                    <a:pt x="641" y="2"/>
                  </a:lnTo>
                  <a:lnTo>
                    <a:pt x="657" y="5"/>
                  </a:lnTo>
                  <a:lnTo>
                    <a:pt x="672" y="6"/>
                  </a:lnTo>
                  <a:lnTo>
                    <a:pt x="686" y="8"/>
                  </a:lnTo>
                  <a:lnTo>
                    <a:pt x="702" y="11"/>
                  </a:lnTo>
                  <a:lnTo>
                    <a:pt x="716" y="13"/>
                  </a:lnTo>
                  <a:lnTo>
                    <a:pt x="730" y="16"/>
                  </a:lnTo>
                  <a:lnTo>
                    <a:pt x="745" y="20"/>
                  </a:lnTo>
                  <a:lnTo>
                    <a:pt x="759" y="24"/>
                  </a:lnTo>
                  <a:lnTo>
                    <a:pt x="773" y="28"/>
                  </a:lnTo>
                  <a:lnTo>
                    <a:pt x="787" y="32"/>
                  </a:lnTo>
                  <a:lnTo>
                    <a:pt x="801" y="37"/>
                  </a:lnTo>
                  <a:lnTo>
                    <a:pt x="815" y="42"/>
                  </a:lnTo>
                  <a:lnTo>
                    <a:pt x="828" y="47"/>
                  </a:lnTo>
                  <a:lnTo>
                    <a:pt x="841" y="53"/>
                  </a:lnTo>
                  <a:lnTo>
                    <a:pt x="855" y="60"/>
                  </a:lnTo>
                  <a:lnTo>
                    <a:pt x="867" y="66"/>
                  </a:lnTo>
                  <a:lnTo>
                    <a:pt x="880" y="73"/>
                  </a:lnTo>
                  <a:lnTo>
                    <a:pt x="892" y="80"/>
                  </a:lnTo>
                  <a:lnTo>
                    <a:pt x="905" y="87"/>
                  </a:lnTo>
                  <a:lnTo>
                    <a:pt x="917" y="95"/>
                  </a:lnTo>
                  <a:lnTo>
                    <a:pt x="929" y="102"/>
                  </a:lnTo>
                  <a:lnTo>
                    <a:pt x="941" y="111"/>
                  </a:lnTo>
                  <a:lnTo>
                    <a:pt x="953" y="120"/>
                  </a:lnTo>
                  <a:lnTo>
                    <a:pt x="964" y="128"/>
                  </a:lnTo>
                  <a:lnTo>
                    <a:pt x="975" y="137"/>
                  </a:lnTo>
                  <a:lnTo>
                    <a:pt x="986" y="146"/>
                  </a:lnTo>
                  <a:lnTo>
                    <a:pt x="997" y="155"/>
                  </a:lnTo>
                  <a:lnTo>
                    <a:pt x="1017" y="176"/>
                  </a:lnTo>
                  <a:lnTo>
                    <a:pt x="1037" y="196"/>
                  </a:lnTo>
                  <a:lnTo>
                    <a:pt x="1046" y="206"/>
                  </a:lnTo>
                  <a:lnTo>
                    <a:pt x="1056" y="218"/>
                  </a:lnTo>
                  <a:lnTo>
                    <a:pt x="1065" y="229"/>
                  </a:lnTo>
                  <a:lnTo>
                    <a:pt x="1074" y="240"/>
                  </a:lnTo>
                  <a:lnTo>
                    <a:pt x="1082" y="252"/>
                  </a:lnTo>
                  <a:lnTo>
                    <a:pt x="1090" y="264"/>
                  </a:lnTo>
                  <a:lnTo>
                    <a:pt x="1099" y="276"/>
                  </a:lnTo>
                  <a:lnTo>
                    <a:pt x="1106" y="288"/>
                  </a:lnTo>
                  <a:lnTo>
                    <a:pt x="1113" y="300"/>
                  </a:lnTo>
                  <a:lnTo>
                    <a:pt x="1120" y="312"/>
                  </a:lnTo>
                  <a:lnTo>
                    <a:pt x="1127" y="326"/>
                  </a:lnTo>
                  <a:lnTo>
                    <a:pt x="1133" y="338"/>
                  </a:lnTo>
                  <a:lnTo>
                    <a:pt x="1139" y="351"/>
                  </a:lnTo>
                  <a:lnTo>
                    <a:pt x="1145" y="364"/>
                  </a:lnTo>
                  <a:lnTo>
                    <a:pt x="1151" y="379"/>
                  </a:lnTo>
                  <a:lnTo>
                    <a:pt x="1156" y="392"/>
                  </a:lnTo>
                  <a:lnTo>
                    <a:pt x="1161" y="405"/>
                  </a:lnTo>
                  <a:lnTo>
                    <a:pt x="1165" y="420"/>
                  </a:lnTo>
                  <a:lnTo>
                    <a:pt x="1169" y="434"/>
                  </a:lnTo>
                  <a:lnTo>
                    <a:pt x="1173" y="448"/>
                  </a:lnTo>
                  <a:lnTo>
                    <a:pt x="1177" y="462"/>
                  </a:lnTo>
                  <a:lnTo>
                    <a:pt x="1180" y="477"/>
                  </a:lnTo>
                  <a:lnTo>
                    <a:pt x="1182" y="491"/>
                  </a:lnTo>
                  <a:lnTo>
                    <a:pt x="1185" y="506"/>
                  </a:lnTo>
                  <a:lnTo>
                    <a:pt x="1187" y="520"/>
                  </a:lnTo>
                  <a:lnTo>
                    <a:pt x="1188" y="536"/>
                  </a:lnTo>
                  <a:lnTo>
                    <a:pt x="1190" y="551"/>
                  </a:lnTo>
                  <a:lnTo>
                    <a:pt x="1191" y="566"/>
                  </a:lnTo>
                  <a:lnTo>
                    <a:pt x="1191" y="582"/>
                  </a:lnTo>
                  <a:lnTo>
                    <a:pt x="1191" y="597"/>
                  </a:lnTo>
                  <a:lnTo>
                    <a:pt x="1192" y="597"/>
                  </a:lnTo>
                  <a:lnTo>
                    <a:pt x="1191" y="612"/>
                  </a:lnTo>
                  <a:lnTo>
                    <a:pt x="1191" y="628"/>
                  </a:lnTo>
                  <a:lnTo>
                    <a:pt x="1190" y="643"/>
                  </a:lnTo>
                  <a:lnTo>
                    <a:pt x="1189" y="658"/>
                  </a:lnTo>
                  <a:lnTo>
                    <a:pt x="1187" y="672"/>
                  </a:lnTo>
                  <a:lnTo>
                    <a:pt x="1185" y="688"/>
                  </a:lnTo>
                  <a:lnTo>
                    <a:pt x="1183" y="702"/>
                  </a:lnTo>
                  <a:lnTo>
                    <a:pt x="1180" y="717"/>
                  </a:lnTo>
                  <a:lnTo>
                    <a:pt x="1177" y="732"/>
                  </a:lnTo>
                  <a:lnTo>
                    <a:pt x="1173" y="746"/>
                  </a:lnTo>
                  <a:lnTo>
                    <a:pt x="1169" y="760"/>
                  </a:lnTo>
                  <a:lnTo>
                    <a:pt x="1165" y="774"/>
                  </a:lnTo>
                  <a:lnTo>
                    <a:pt x="1161" y="788"/>
                  </a:lnTo>
                  <a:lnTo>
                    <a:pt x="1156" y="802"/>
                  </a:lnTo>
                  <a:lnTo>
                    <a:pt x="1151" y="815"/>
                  </a:lnTo>
                  <a:lnTo>
                    <a:pt x="1145" y="828"/>
                  </a:lnTo>
                  <a:lnTo>
                    <a:pt x="1139" y="842"/>
                  </a:lnTo>
                  <a:lnTo>
                    <a:pt x="1133" y="855"/>
                  </a:lnTo>
                  <a:lnTo>
                    <a:pt x="1127" y="868"/>
                  </a:lnTo>
                  <a:lnTo>
                    <a:pt x="1120" y="880"/>
                  </a:lnTo>
                  <a:lnTo>
                    <a:pt x="1113" y="894"/>
                  </a:lnTo>
                  <a:lnTo>
                    <a:pt x="1106" y="906"/>
                  </a:lnTo>
                  <a:lnTo>
                    <a:pt x="1099" y="918"/>
                  </a:lnTo>
                  <a:lnTo>
                    <a:pt x="1090" y="930"/>
                  </a:lnTo>
                  <a:lnTo>
                    <a:pt x="1082" y="942"/>
                  </a:lnTo>
                  <a:lnTo>
                    <a:pt x="1074" y="954"/>
                  </a:lnTo>
                  <a:lnTo>
                    <a:pt x="1065" y="965"/>
                  </a:lnTo>
                  <a:lnTo>
                    <a:pt x="1056" y="976"/>
                  </a:lnTo>
                  <a:lnTo>
                    <a:pt x="1046" y="987"/>
                  </a:lnTo>
                  <a:lnTo>
                    <a:pt x="1037" y="998"/>
                  </a:lnTo>
                  <a:lnTo>
                    <a:pt x="1017" y="1018"/>
                  </a:lnTo>
                  <a:lnTo>
                    <a:pt x="997" y="1037"/>
                  </a:lnTo>
                  <a:lnTo>
                    <a:pt x="986" y="1048"/>
                  </a:lnTo>
                  <a:lnTo>
                    <a:pt x="975" y="1057"/>
                  </a:lnTo>
                  <a:lnTo>
                    <a:pt x="964" y="1066"/>
                  </a:lnTo>
                  <a:lnTo>
                    <a:pt x="953" y="1074"/>
                  </a:lnTo>
                  <a:lnTo>
                    <a:pt x="941" y="1082"/>
                  </a:lnTo>
                  <a:lnTo>
                    <a:pt x="929" y="1091"/>
                  </a:lnTo>
                  <a:lnTo>
                    <a:pt x="917" y="1099"/>
                  </a:lnTo>
                  <a:lnTo>
                    <a:pt x="905" y="1107"/>
                  </a:lnTo>
                  <a:lnTo>
                    <a:pt x="892" y="1114"/>
                  </a:lnTo>
                  <a:lnTo>
                    <a:pt x="880" y="1121"/>
                  </a:lnTo>
                  <a:lnTo>
                    <a:pt x="867" y="1127"/>
                  </a:lnTo>
                  <a:lnTo>
                    <a:pt x="855" y="1134"/>
                  </a:lnTo>
                  <a:lnTo>
                    <a:pt x="841" y="1140"/>
                  </a:lnTo>
                  <a:lnTo>
                    <a:pt x="828" y="1146"/>
                  </a:lnTo>
                  <a:lnTo>
                    <a:pt x="815" y="1152"/>
                  </a:lnTo>
                  <a:lnTo>
                    <a:pt x="801"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6" y="1191"/>
                  </a:lnTo>
                  <a:lnTo>
                    <a:pt x="611" y="1192"/>
                  </a:lnTo>
                  <a:lnTo>
                    <a:pt x="596" y="1192"/>
                  </a:lnTo>
                  <a:lnTo>
                    <a:pt x="580" y="1192"/>
                  </a:lnTo>
                  <a:lnTo>
                    <a:pt x="565" y="1192"/>
                  </a:lnTo>
                  <a:lnTo>
                    <a:pt x="550" y="1191"/>
                  </a:lnTo>
                  <a:lnTo>
                    <a:pt x="535" y="1189"/>
                  </a:lnTo>
                  <a:lnTo>
                    <a:pt x="520" y="1188"/>
                  </a:lnTo>
                  <a:lnTo>
                    <a:pt x="505" y="1186"/>
                  </a:lnTo>
                  <a:lnTo>
                    <a:pt x="491" y="1183"/>
                  </a:lnTo>
                  <a:lnTo>
                    <a:pt x="475" y="1180"/>
                  </a:lnTo>
                  <a:lnTo>
                    <a:pt x="461" y="1177"/>
                  </a:lnTo>
                  <a:lnTo>
                    <a:pt x="447" y="1174"/>
                  </a:lnTo>
                  <a:lnTo>
                    <a:pt x="432" y="1170"/>
                  </a:lnTo>
                  <a:lnTo>
                    <a:pt x="418" y="1166"/>
                  </a:lnTo>
                  <a:lnTo>
                    <a:pt x="405" y="1162"/>
                  </a:lnTo>
                  <a:lnTo>
                    <a:pt x="391" y="1157"/>
                  </a:lnTo>
                  <a:lnTo>
                    <a:pt x="377" y="1152"/>
                  </a:lnTo>
                  <a:lnTo>
                    <a:pt x="364" y="1146"/>
                  </a:lnTo>
                  <a:lnTo>
                    <a:pt x="351" y="1140"/>
                  </a:lnTo>
                  <a:lnTo>
                    <a:pt x="337" y="1134"/>
                  </a:lnTo>
                  <a:lnTo>
                    <a:pt x="324" y="1127"/>
                  </a:lnTo>
                  <a:lnTo>
                    <a:pt x="312" y="1121"/>
                  </a:lnTo>
                  <a:lnTo>
                    <a:pt x="299" y="1114"/>
                  </a:lnTo>
                  <a:lnTo>
                    <a:pt x="286" y="1107"/>
                  </a:lnTo>
                  <a:lnTo>
                    <a:pt x="274" y="1099"/>
                  </a:lnTo>
                  <a:lnTo>
                    <a:pt x="263" y="1091"/>
                  </a:lnTo>
                  <a:lnTo>
                    <a:pt x="251" y="1082"/>
                  </a:lnTo>
                  <a:lnTo>
                    <a:pt x="240" y="1074"/>
                  </a:lnTo>
                  <a:lnTo>
                    <a:pt x="227" y="1066"/>
                  </a:lnTo>
                  <a:lnTo>
                    <a:pt x="217" y="1057"/>
                  </a:lnTo>
                  <a:lnTo>
                    <a:pt x="206" y="1048"/>
                  </a:lnTo>
                  <a:lnTo>
                    <a:pt x="195" y="1037"/>
                  </a:lnTo>
                  <a:lnTo>
                    <a:pt x="174" y="1018"/>
                  </a:lnTo>
                  <a:lnTo>
                    <a:pt x="155" y="998"/>
                  </a:lnTo>
                  <a:lnTo>
                    <a:pt x="145" y="987"/>
                  </a:lnTo>
                  <a:lnTo>
                    <a:pt x="135" y="976"/>
                  </a:lnTo>
                  <a:lnTo>
                    <a:pt x="127" y="965"/>
                  </a:lnTo>
                  <a:lnTo>
                    <a:pt x="118" y="954"/>
                  </a:lnTo>
                  <a:lnTo>
                    <a:pt x="110" y="942"/>
                  </a:lnTo>
                  <a:lnTo>
                    <a:pt x="102" y="930"/>
                  </a:lnTo>
                  <a:lnTo>
                    <a:pt x="94" y="918"/>
                  </a:lnTo>
                  <a:lnTo>
                    <a:pt x="85" y="906"/>
                  </a:lnTo>
                  <a:lnTo>
                    <a:pt x="78" y="894"/>
                  </a:lnTo>
                  <a:lnTo>
                    <a:pt x="71" y="880"/>
                  </a:lnTo>
                  <a:lnTo>
                    <a:pt x="65" y="868"/>
                  </a:lnTo>
                  <a:lnTo>
                    <a:pt x="58" y="855"/>
                  </a:lnTo>
                  <a:lnTo>
                    <a:pt x="52" y="842"/>
                  </a:lnTo>
                  <a:lnTo>
                    <a:pt x="47" y="828"/>
                  </a:lnTo>
                  <a:lnTo>
                    <a:pt x="41" y="815"/>
                  </a:lnTo>
                  <a:lnTo>
                    <a:pt x="36" y="802"/>
                  </a:lnTo>
                  <a:lnTo>
                    <a:pt x="31" y="788"/>
                  </a:lnTo>
                  <a:lnTo>
                    <a:pt x="26" y="774"/>
                  </a:lnTo>
                  <a:lnTo>
                    <a:pt x="22" y="760"/>
                  </a:lnTo>
                  <a:lnTo>
                    <a:pt x="18" y="746"/>
                  </a:lnTo>
                  <a:lnTo>
                    <a:pt x="15" y="732"/>
                  </a:lnTo>
                  <a:lnTo>
                    <a:pt x="12" y="717"/>
                  </a:lnTo>
                  <a:lnTo>
                    <a:pt x="9" y="702"/>
                  </a:lnTo>
                  <a:lnTo>
                    <a:pt x="7"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89" name="Line 10">
              <a:extLst>
                <a:ext uri="{FF2B5EF4-FFF2-40B4-BE49-F238E27FC236}">
                  <a16:creationId xmlns:a16="http://schemas.microsoft.com/office/drawing/2014/main" id="{5ED6AAD7-57F7-4BA4-BAA6-F5FCE23E9CA0}"/>
                </a:ext>
              </a:extLst>
            </p:cNvPr>
            <p:cNvSpPr>
              <a:spLocks noChangeShapeType="1"/>
            </p:cNvSpPr>
            <p:nvPr/>
          </p:nvSpPr>
          <p:spPr bwMode="auto">
            <a:xfrm>
              <a:off x="243" y="1610"/>
              <a:ext cx="119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90" name="Line 11">
              <a:extLst>
                <a:ext uri="{FF2B5EF4-FFF2-40B4-BE49-F238E27FC236}">
                  <a16:creationId xmlns:a16="http://schemas.microsoft.com/office/drawing/2014/main" id="{D191614B-FD56-4A6E-B473-01AD28DB12A0}"/>
                </a:ext>
              </a:extLst>
            </p:cNvPr>
            <p:cNvSpPr>
              <a:spLocks noChangeShapeType="1"/>
            </p:cNvSpPr>
            <p:nvPr/>
          </p:nvSpPr>
          <p:spPr bwMode="auto">
            <a:xfrm>
              <a:off x="839"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91" name="Line 12">
              <a:extLst>
                <a:ext uri="{FF2B5EF4-FFF2-40B4-BE49-F238E27FC236}">
                  <a16:creationId xmlns:a16="http://schemas.microsoft.com/office/drawing/2014/main" id="{5787CC9A-BB5A-4F95-98DA-4D6A1FE33853}"/>
                </a:ext>
              </a:extLst>
            </p:cNvPr>
            <p:cNvSpPr>
              <a:spLocks noChangeShapeType="1"/>
            </p:cNvSpPr>
            <p:nvPr/>
          </p:nvSpPr>
          <p:spPr bwMode="auto">
            <a:xfrm flipH="1" flipV="1">
              <a:off x="417"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92" name="Line 13">
              <a:extLst>
                <a:ext uri="{FF2B5EF4-FFF2-40B4-BE49-F238E27FC236}">
                  <a16:creationId xmlns:a16="http://schemas.microsoft.com/office/drawing/2014/main" id="{D4BB3A5C-D077-4A16-B7D3-F0CA5F54C558}"/>
                </a:ext>
              </a:extLst>
            </p:cNvPr>
            <p:cNvSpPr>
              <a:spLocks noChangeShapeType="1"/>
            </p:cNvSpPr>
            <p:nvPr/>
          </p:nvSpPr>
          <p:spPr bwMode="auto">
            <a:xfrm flipH="1">
              <a:off x="417"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93" name="Rectangle 14">
              <a:extLst>
                <a:ext uri="{FF2B5EF4-FFF2-40B4-BE49-F238E27FC236}">
                  <a16:creationId xmlns:a16="http://schemas.microsoft.com/office/drawing/2014/main" id="{A762A560-1E6D-4294-AEDE-5CF57624FDED}"/>
                </a:ext>
              </a:extLst>
            </p:cNvPr>
            <p:cNvSpPr>
              <a:spLocks noChangeArrowheads="1"/>
            </p:cNvSpPr>
            <p:nvPr/>
          </p:nvSpPr>
          <p:spPr bwMode="auto">
            <a:xfrm>
              <a:off x="968" y="119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94" name="Rectangle 15">
              <a:extLst>
                <a:ext uri="{FF2B5EF4-FFF2-40B4-BE49-F238E27FC236}">
                  <a16:creationId xmlns:a16="http://schemas.microsoft.com/office/drawing/2014/main" id="{BD60042B-3A65-4A77-99F5-2E96EFF38BA4}"/>
                </a:ext>
              </a:extLst>
            </p:cNvPr>
            <p:cNvSpPr>
              <a:spLocks noChangeArrowheads="1"/>
            </p:cNvSpPr>
            <p:nvPr/>
          </p:nvSpPr>
          <p:spPr bwMode="auto">
            <a:xfrm>
              <a:off x="1249"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95" name="Rectangle 16">
              <a:extLst>
                <a:ext uri="{FF2B5EF4-FFF2-40B4-BE49-F238E27FC236}">
                  <a16:creationId xmlns:a16="http://schemas.microsoft.com/office/drawing/2014/main" id="{33FE2D50-A7A9-4576-B7A3-DB4B3EAC9D13}"/>
                </a:ext>
              </a:extLst>
            </p:cNvPr>
            <p:cNvSpPr>
              <a:spLocks noChangeArrowheads="1"/>
            </p:cNvSpPr>
            <p:nvPr/>
          </p:nvSpPr>
          <p:spPr bwMode="auto">
            <a:xfrm>
              <a:off x="1249"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96" name="Rectangle 17">
              <a:extLst>
                <a:ext uri="{FF2B5EF4-FFF2-40B4-BE49-F238E27FC236}">
                  <a16:creationId xmlns:a16="http://schemas.microsoft.com/office/drawing/2014/main" id="{7559FC76-CB30-4673-90C4-1D5EAC3FBB96}"/>
                </a:ext>
              </a:extLst>
            </p:cNvPr>
            <p:cNvSpPr>
              <a:spLocks noChangeArrowheads="1"/>
            </p:cNvSpPr>
            <p:nvPr/>
          </p:nvSpPr>
          <p:spPr bwMode="auto">
            <a:xfrm>
              <a:off x="994" y="192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97" name="Rectangle 18">
              <a:extLst>
                <a:ext uri="{FF2B5EF4-FFF2-40B4-BE49-F238E27FC236}">
                  <a16:creationId xmlns:a16="http://schemas.microsoft.com/office/drawing/2014/main" id="{840BB732-BEBD-4DDC-85BF-8602BCCE8B4A}"/>
                </a:ext>
              </a:extLst>
            </p:cNvPr>
            <p:cNvSpPr>
              <a:spLocks noChangeArrowheads="1"/>
            </p:cNvSpPr>
            <p:nvPr/>
          </p:nvSpPr>
          <p:spPr bwMode="auto">
            <a:xfrm>
              <a:off x="643" y="1968"/>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98" name="Rectangle 19">
              <a:extLst>
                <a:ext uri="{FF2B5EF4-FFF2-40B4-BE49-F238E27FC236}">
                  <a16:creationId xmlns:a16="http://schemas.microsoft.com/office/drawing/2014/main" id="{C4A1D77D-30A4-492A-8CE7-E0C89930526E}"/>
                </a:ext>
              </a:extLst>
            </p:cNvPr>
            <p:cNvSpPr>
              <a:spLocks noChangeArrowheads="1"/>
            </p:cNvSpPr>
            <p:nvPr/>
          </p:nvSpPr>
          <p:spPr bwMode="auto">
            <a:xfrm>
              <a:off x="436"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99" name="Rectangle 20">
              <a:extLst>
                <a:ext uri="{FF2B5EF4-FFF2-40B4-BE49-F238E27FC236}">
                  <a16:creationId xmlns:a16="http://schemas.microsoft.com/office/drawing/2014/main" id="{C2AF3C6D-883B-4ED4-9151-99A2B2DCFE75}"/>
                </a:ext>
              </a:extLst>
            </p:cNvPr>
            <p:cNvSpPr>
              <a:spLocks noChangeArrowheads="1"/>
            </p:cNvSpPr>
            <p:nvPr/>
          </p:nvSpPr>
          <p:spPr bwMode="auto">
            <a:xfrm>
              <a:off x="436"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00" name="Rectangle 21">
              <a:extLst>
                <a:ext uri="{FF2B5EF4-FFF2-40B4-BE49-F238E27FC236}">
                  <a16:creationId xmlns:a16="http://schemas.microsoft.com/office/drawing/2014/main" id="{3DCA6DEA-94FD-4A39-A13D-16C2AD4D9BCE}"/>
                </a:ext>
              </a:extLst>
            </p:cNvPr>
            <p:cNvSpPr>
              <a:spLocks noChangeArrowheads="1"/>
            </p:cNvSpPr>
            <p:nvPr/>
          </p:nvSpPr>
          <p:spPr bwMode="auto">
            <a:xfrm>
              <a:off x="643" y="116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01" name="Freeform 22">
              <a:extLst>
                <a:ext uri="{FF2B5EF4-FFF2-40B4-BE49-F238E27FC236}">
                  <a16:creationId xmlns:a16="http://schemas.microsoft.com/office/drawing/2014/main" id="{C9E878DC-EF36-412E-9C1D-7B34487CF1A1}"/>
                </a:ext>
              </a:extLst>
            </p:cNvPr>
            <p:cNvSpPr>
              <a:spLocks/>
            </p:cNvSpPr>
            <p:nvPr/>
          </p:nvSpPr>
          <p:spPr bwMode="auto">
            <a:xfrm>
              <a:off x="624" y="1392"/>
              <a:ext cx="457" cy="456"/>
            </a:xfrm>
            <a:custGeom>
              <a:avLst/>
              <a:gdLst>
                <a:gd name="T0" fmla="*/ 35 w 457"/>
                <a:gd name="T1" fmla="*/ 105 h 456"/>
                <a:gd name="T2" fmla="*/ 24 w 457"/>
                <a:gd name="T3" fmla="*/ 126 h 456"/>
                <a:gd name="T4" fmla="*/ 15 w 457"/>
                <a:gd name="T5" fmla="*/ 146 h 456"/>
                <a:gd name="T6" fmla="*/ 8 w 457"/>
                <a:gd name="T7" fmla="*/ 168 h 456"/>
                <a:gd name="T8" fmla="*/ 3 w 457"/>
                <a:gd name="T9" fmla="*/ 190 h 456"/>
                <a:gd name="T10" fmla="*/ 0 w 457"/>
                <a:gd name="T11" fmla="*/ 211 h 456"/>
                <a:gd name="T12" fmla="*/ 0 w 457"/>
                <a:gd name="T13" fmla="*/ 234 h 456"/>
                <a:gd name="T14" fmla="*/ 1 w 457"/>
                <a:gd name="T15" fmla="*/ 255 h 456"/>
                <a:gd name="T16" fmla="*/ 5 w 457"/>
                <a:gd name="T17" fmla="*/ 277 h 456"/>
                <a:gd name="T18" fmla="*/ 11 w 457"/>
                <a:gd name="T19" fmla="*/ 298 h 456"/>
                <a:gd name="T20" fmla="*/ 18 w 457"/>
                <a:gd name="T21" fmla="*/ 318 h 456"/>
                <a:gd name="T22" fmla="*/ 28 w 457"/>
                <a:gd name="T23" fmla="*/ 339 h 456"/>
                <a:gd name="T24" fmla="*/ 39 w 457"/>
                <a:gd name="T25" fmla="*/ 357 h 456"/>
                <a:gd name="T26" fmla="*/ 54 w 457"/>
                <a:gd name="T27" fmla="*/ 376 h 456"/>
                <a:gd name="T28" fmla="*/ 69 w 457"/>
                <a:gd name="T29" fmla="*/ 392 h 456"/>
                <a:gd name="T30" fmla="*/ 86 w 457"/>
                <a:gd name="T31" fmla="*/ 407 h 456"/>
                <a:gd name="T32" fmla="*/ 106 w 457"/>
                <a:gd name="T33" fmla="*/ 420 h 456"/>
                <a:gd name="T34" fmla="*/ 125 w 457"/>
                <a:gd name="T35" fmla="*/ 432 h 456"/>
                <a:gd name="T36" fmla="*/ 146 w 457"/>
                <a:gd name="T37" fmla="*/ 441 h 456"/>
                <a:gd name="T38" fmla="*/ 168 w 457"/>
                <a:gd name="T39" fmla="*/ 448 h 456"/>
                <a:gd name="T40" fmla="*/ 189 w 457"/>
                <a:gd name="T41" fmla="*/ 453 h 456"/>
                <a:gd name="T42" fmla="*/ 211 w 457"/>
                <a:gd name="T43" fmla="*/ 456 h 456"/>
                <a:gd name="T44" fmla="*/ 233 w 457"/>
                <a:gd name="T45" fmla="*/ 456 h 456"/>
                <a:gd name="T46" fmla="*/ 255 w 457"/>
                <a:gd name="T47" fmla="*/ 455 h 456"/>
                <a:gd name="T48" fmla="*/ 277 w 457"/>
                <a:gd name="T49" fmla="*/ 451 h 456"/>
                <a:gd name="T50" fmla="*/ 297 w 457"/>
                <a:gd name="T51" fmla="*/ 445 h 456"/>
                <a:gd name="T52" fmla="*/ 319 w 457"/>
                <a:gd name="T53" fmla="*/ 438 h 456"/>
                <a:gd name="T54" fmla="*/ 338 w 457"/>
                <a:gd name="T55" fmla="*/ 428 h 456"/>
                <a:gd name="T56" fmla="*/ 358 w 457"/>
                <a:gd name="T57" fmla="*/ 416 h 456"/>
                <a:gd name="T58" fmla="*/ 375 w 457"/>
                <a:gd name="T59" fmla="*/ 403 h 456"/>
                <a:gd name="T60" fmla="*/ 391 w 457"/>
                <a:gd name="T61" fmla="*/ 387 h 456"/>
                <a:gd name="T62" fmla="*/ 407 w 457"/>
                <a:gd name="T63" fmla="*/ 369 h 456"/>
                <a:gd name="T64" fmla="*/ 421 w 457"/>
                <a:gd name="T65" fmla="*/ 350 h 456"/>
                <a:gd name="T66" fmla="*/ 432 w 457"/>
                <a:gd name="T67" fmla="*/ 331 h 456"/>
                <a:gd name="T68" fmla="*/ 441 w 457"/>
                <a:gd name="T69" fmla="*/ 309 h 456"/>
                <a:gd name="T70" fmla="*/ 448 w 457"/>
                <a:gd name="T71" fmla="*/ 288 h 456"/>
                <a:gd name="T72" fmla="*/ 452 w 457"/>
                <a:gd name="T73" fmla="*/ 266 h 456"/>
                <a:gd name="T74" fmla="*/ 456 w 457"/>
                <a:gd name="T75" fmla="*/ 245 h 456"/>
                <a:gd name="T76" fmla="*/ 457 w 457"/>
                <a:gd name="T77" fmla="*/ 223 h 456"/>
                <a:gd name="T78" fmla="*/ 455 w 457"/>
                <a:gd name="T79" fmla="*/ 201 h 456"/>
                <a:gd name="T80" fmla="*/ 450 w 457"/>
                <a:gd name="T81" fmla="*/ 179 h 456"/>
                <a:gd name="T82" fmla="*/ 445 w 457"/>
                <a:gd name="T83" fmla="*/ 158 h 456"/>
                <a:gd name="T84" fmla="*/ 437 w 457"/>
                <a:gd name="T85" fmla="*/ 138 h 456"/>
                <a:gd name="T86" fmla="*/ 428 w 457"/>
                <a:gd name="T87" fmla="*/ 118 h 456"/>
                <a:gd name="T88" fmla="*/ 416 w 457"/>
                <a:gd name="T89" fmla="*/ 99 h 456"/>
                <a:gd name="T90" fmla="*/ 402 w 457"/>
                <a:gd name="T91" fmla="*/ 81 h 456"/>
                <a:gd name="T92" fmla="*/ 387 w 457"/>
                <a:gd name="T93" fmla="*/ 65 h 456"/>
                <a:gd name="T94" fmla="*/ 370 w 457"/>
                <a:gd name="T95" fmla="*/ 49 h 456"/>
                <a:gd name="T96" fmla="*/ 351 w 457"/>
                <a:gd name="T97" fmla="*/ 36 h 456"/>
                <a:gd name="T98" fmla="*/ 334 w 457"/>
                <a:gd name="T99" fmla="*/ 26 h 456"/>
                <a:gd name="T100" fmla="*/ 316 w 457"/>
                <a:gd name="T101" fmla="*/ 18 h 456"/>
                <a:gd name="T102" fmla="*/ 296 w 457"/>
                <a:gd name="T103" fmla="*/ 11 h 456"/>
                <a:gd name="T104" fmla="*/ 277 w 457"/>
                <a:gd name="T105" fmla="*/ 5 h 456"/>
                <a:gd name="T106" fmla="*/ 257 w 457"/>
                <a:gd name="T107" fmla="*/ 1 h 456"/>
                <a:gd name="T108" fmla="*/ 236 w 457"/>
                <a:gd name="T109" fmla="*/ 0 h 456"/>
                <a:gd name="T110" fmla="*/ 216 w 457"/>
                <a:gd name="T111" fmla="*/ 0 h 4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57" h="456">
                  <a:moveTo>
                    <a:pt x="41" y="96"/>
                  </a:moveTo>
                  <a:lnTo>
                    <a:pt x="35" y="105"/>
                  </a:lnTo>
                  <a:lnTo>
                    <a:pt x="29" y="116"/>
                  </a:lnTo>
                  <a:lnTo>
                    <a:pt x="24" y="126"/>
                  </a:lnTo>
                  <a:lnTo>
                    <a:pt x="19" y="136"/>
                  </a:lnTo>
                  <a:lnTo>
                    <a:pt x="15" y="146"/>
                  </a:lnTo>
                  <a:lnTo>
                    <a:pt x="11" y="157"/>
                  </a:lnTo>
                  <a:lnTo>
                    <a:pt x="8" y="168"/>
                  </a:lnTo>
                  <a:lnTo>
                    <a:pt x="5" y="179"/>
                  </a:lnTo>
                  <a:lnTo>
                    <a:pt x="3" y="190"/>
                  </a:lnTo>
                  <a:lnTo>
                    <a:pt x="1" y="200"/>
                  </a:lnTo>
                  <a:lnTo>
                    <a:pt x="0" y="211"/>
                  </a:lnTo>
                  <a:lnTo>
                    <a:pt x="0" y="223"/>
                  </a:lnTo>
                  <a:lnTo>
                    <a:pt x="0" y="234"/>
                  </a:lnTo>
                  <a:lnTo>
                    <a:pt x="0" y="244"/>
                  </a:lnTo>
                  <a:lnTo>
                    <a:pt x="1" y="255"/>
                  </a:lnTo>
                  <a:lnTo>
                    <a:pt x="3" y="266"/>
                  </a:lnTo>
                  <a:lnTo>
                    <a:pt x="5" y="277"/>
                  </a:lnTo>
                  <a:lnTo>
                    <a:pt x="8" y="288"/>
                  </a:lnTo>
                  <a:lnTo>
                    <a:pt x="11" y="298"/>
                  </a:lnTo>
                  <a:lnTo>
                    <a:pt x="14" y="308"/>
                  </a:lnTo>
                  <a:lnTo>
                    <a:pt x="18" y="318"/>
                  </a:lnTo>
                  <a:lnTo>
                    <a:pt x="23" y="329"/>
                  </a:lnTo>
                  <a:lnTo>
                    <a:pt x="28" y="339"/>
                  </a:lnTo>
                  <a:lnTo>
                    <a:pt x="33" y="348"/>
                  </a:lnTo>
                  <a:lnTo>
                    <a:pt x="39" y="357"/>
                  </a:lnTo>
                  <a:lnTo>
                    <a:pt x="46" y="366"/>
                  </a:lnTo>
                  <a:lnTo>
                    <a:pt x="54" y="376"/>
                  </a:lnTo>
                  <a:lnTo>
                    <a:pt x="61" y="384"/>
                  </a:lnTo>
                  <a:lnTo>
                    <a:pt x="69" y="392"/>
                  </a:lnTo>
                  <a:lnTo>
                    <a:pt x="77" y="400"/>
                  </a:lnTo>
                  <a:lnTo>
                    <a:pt x="86" y="407"/>
                  </a:lnTo>
                  <a:lnTo>
                    <a:pt x="95" y="414"/>
                  </a:lnTo>
                  <a:lnTo>
                    <a:pt x="106" y="420"/>
                  </a:lnTo>
                  <a:lnTo>
                    <a:pt x="115" y="427"/>
                  </a:lnTo>
                  <a:lnTo>
                    <a:pt x="125" y="432"/>
                  </a:lnTo>
                  <a:lnTo>
                    <a:pt x="136" y="437"/>
                  </a:lnTo>
                  <a:lnTo>
                    <a:pt x="146" y="441"/>
                  </a:lnTo>
                  <a:lnTo>
                    <a:pt x="157" y="445"/>
                  </a:lnTo>
                  <a:lnTo>
                    <a:pt x="168" y="448"/>
                  </a:lnTo>
                  <a:lnTo>
                    <a:pt x="178" y="451"/>
                  </a:lnTo>
                  <a:lnTo>
                    <a:pt x="189" y="453"/>
                  </a:lnTo>
                  <a:lnTo>
                    <a:pt x="200" y="455"/>
                  </a:lnTo>
                  <a:lnTo>
                    <a:pt x="211" y="456"/>
                  </a:lnTo>
                  <a:lnTo>
                    <a:pt x="222" y="456"/>
                  </a:lnTo>
                  <a:lnTo>
                    <a:pt x="233" y="456"/>
                  </a:lnTo>
                  <a:lnTo>
                    <a:pt x="244" y="456"/>
                  </a:lnTo>
                  <a:lnTo>
                    <a:pt x="255" y="455"/>
                  </a:lnTo>
                  <a:lnTo>
                    <a:pt x="266" y="453"/>
                  </a:lnTo>
                  <a:lnTo>
                    <a:pt x="277" y="451"/>
                  </a:lnTo>
                  <a:lnTo>
                    <a:pt x="287" y="448"/>
                  </a:lnTo>
                  <a:lnTo>
                    <a:pt x="297" y="445"/>
                  </a:lnTo>
                  <a:lnTo>
                    <a:pt x="309" y="442"/>
                  </a:lnTo>
                  <a:lnTo>
                    <a:pt x="319" y="438"/>
                  </a:lnTo>
                  <a:lnTo>
                    <a:pt x="328" y="433"/>
                  </a:lnTo>
                  <a:lnTo>
                    <a:pt x="338" y="428"/>
                  </a:lnTo>
                  <a:lnTo>
                    <a:pt x="347" y="422"/>
                  </a:lnTo>
                  <a:lnTo>
                    <a:pt x="358" y="416"/>
                  </a:lnTo>
                  <a:lnTo>
                    <a:pt x="366" y="409"/>
                  </a:lnTo>
                  <a:lnTo>
                    <a:pt x="375" y="403"/>
                  </a:lnTo>
                  <a:lnTo>
                    <a:pt x="383" y="395"/>
                  </a:lnTo>
                  <a:lnTo>
                    <a:pt x="391" y="387"/>
                  </a:lnTo>
                  <a:lnTo>
                    <a:pt x="399" y="379"/>
                  </a:lnTo>
                  <a:lnTo>
                    <a:pt x="407" y="369"/>
                  </a:lnTo>
                  <a:lnTo>
                    <a:pt x="414" y="360"/>
                  </a:lnTo>
                  <a:lnTo>
                    <a:pt x="421" y="350"/>
                  </a:lnTo>
                  <a:lnTo>
                    <a:pt x="427" y="341"/>
                  </a:lnTo>
                  <a:lnTo>
                    <a:pt x="432" y="331"/>
                  </a:lnTo>
                  <a:lnTo>
                    <a:pt x="437" y="321"/>
                  </a:lnTo>
                  <a:lnTo>
                    <a:pt x="441" y="309"/>
                  </a:lnTo>
                  <a:lnTo>
                    <a:pt x="445" y="299"/>
                  </a:lnTo>
                  <a:lnTo>
                    <a:pt x="448" y="288"/>
                  </a:lnTo>
                  <a:lnTo>
                    <a:pt x="450" y="278"/>
                  </a:lnTo>
                  <a:lnTo>
                    <a:pt x="452" y="266"/>
                  </a:lnTo>
                  <a:lnTo>
                    <a:pt x="455" y="255"/>
                  </a:lnTo>
                  <a:lnTo>
                    <a:pt x="456" y="245"/>
                  </a:lnTo>
                  <a:lnTo>
                    <a:pt x="457" y="234"/>
                  </a:lnTo>
                  <a:lnTo>
                    <a:pt x="457" y="223"/>
                  </a:lnTo>
                  <a:lnTo>
                    <a:pt x="456" y="211"/>
                  </a:lnTo>
                  <a:lnTo>
                    <a:pt x="455" y="201"/>
                  </a:lnTo>
                  <a:lnTo>
                    <a:pt x="452" y="190"/>
                  </a:lnTo>
                  <a:lnTo>
                    <a:pt x="450" y="179"/>
                  </a:lnTo>
                  <a:lnTo>
                    <a:pt x="448" y="169"/>
                  </a:lnTo>
                  <a:lnTo>
                    <a:pt x="445" y="158"/>
                  </a:lnTo>
                  <a:lnTo>
                    <a:pt x="441" y="148"/>
                  </a:lnTo>
                  <a:lnTo>
                    <a:pt x="437" y="138"/>
                  </a:lnTo>
                  <a:lnTo>
                    <a:pt x="433" y="128"/>
                  </a:lnTo>
                  <a:lnTo>
                    <a:pt x="428" y="118"/>
                  </a:lnTo>
                  <a:lnTo>
                    <a:pt x="422" y="108"/>
                  </a:lnTo>
                  <a:lnTo>
                    <a:pt x="416" y="99"/>
                  </a:lnTo>
                  <a:lnTo>
                    <a:pt x="410" y="90"/>
                  </a:lnTo>
                  <a:lnTo>
                    <a:pt x="402" y="81"/>
                  </a:lnTo>
                  <a:lnTo>
                    <a:pt x="394" y="73"/>
                  </a:lnTo>
                  <a:lnTo>
                    <a:pt x="387" y="65"/>
                  </a:lnTo>
                  <a:lnTo>
                    <a:pt x="378" y="56"/>
                  </a:lnTo>
                  <a:lnTo>
                    <a:pt x="370" y="49"/>
                  </a:lnTo>
                  <a:lnTo>
                    <a:pt x="360" y="42"/>
                  </a:lnTo>
                  <a:lnTo>
                    <a:pt x="351" y="36"/>
                  </a:lnTo>
                  <a:lnTo>
                    <a:pt x="342" y="31"/>
                  </a:lnTo>
                  <a:lnTo>
                    <a:pt x="334" y="26"/>
                  </a:lnTo>
                  <a:lnTo>
                    <a:pt x="325" y="22"/>
                  </a:lnTo>
                  <a:lnTo>
                    <a:pt x="316" y="18"/>
                  </a:lnTo>
                  <a:lnTo>
                    <a:pt x="306" y="14"/>
                  </a:lnTo>
                  <a:lnTo>
                    <a:pt x="296" y="11"/>
                  </a:lnTo>
                  <a:lnTo>
                    <a:pt x="286" y="7"/>
                  </a:lnTo>
                  <a:lnTo>
                    <a:pt x="277" y="5"/>
                  </a:lnTo>
                  <a:lnTo>
                    <a:pt x="267" y="3"/>
                  </a:lnTo>
                  <a:lnTo>
                    <a:pt x="257" y="1"/>
                  </a:lnTo>
                  <a:lnTo>
                    <a:pt x="246" y="0"/>
                  </a:lnTo>
                  <a:lnTo>
                    <a:pt x="236" y="0"/>
                  </a:lnTo>
                  <a:lnTo>
                    <a:pt x="226" y="0"/>
                  </a:lnTo>
                  <a:lnTo>
                    <a:pt x="216" y="0"/>
                  </a:lnTo>
                  <a:lnTo>
                    <a:pt x="206" y="1"/>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2" name="Freeform 23">
              <a:extLst>
                <a:ext uri="{FF2B5EF4-FFF2-40B4-BE49-F238E27FC236}">
                  <a16:creationId xmlns:a16="http://schemas.microsoft.com/office/drawing/2014/main" id="{419470B6-E5B8-4A9F-93C5-27AC0194A841}"/>
                </a:ext>
              </a:extLst>
            </p:cNvPr>
            <p:cNvSpPr>
              <a:spLocks/>
            </p:cNvSpPr>
            <p:nvPr/>
          </p:nvSpPr>
          <p:spPr bwMode="auto">
            <a:xfrm>
              <a:off x="650" y="1456"/>
              <a:ext cx="50" cy="53"/>
            </a:xfrm>
            <a:custGeom>
              <a:avLst/>
              <a:gdLst>
                <a:gd name="T0" fmla="*/ 0 w 50"/>
                <a:gd name="T1" fmla="*/ 29 h 53"/>
                <a:gd name="T2" fmla="*/ 50 w 50"/>
                <a:gd name="T3" fmla="*/ 0 h 53"/>
                <a:gd name="T4" fmla="*/ 28 w 50"/>
                <a:gd name="T5" fmla="*/ 53 h 53"/>
                <a:gd name="T6" fmla="*/ 0 w 50"/>
                <a:gd name="T7" fmla="*/ 29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53">
                  <a:moveTo>
                    <a:pt x="0" y="29"/>
                  </a:moveTo>
                  <a:lnTo>
                    <a:pt x="50" y="0"/>
                  </a:lnTo>
                  <a:lnTo>
                    <a:pt x="28" y="53"/>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3" name="Rectangle 24">
              <a:extLst>
                <a:ext uri="{FF2B5EF4-FFF2-40B4-BE49-F238E27FC236}">
                  <a16:creationId xmlns:a16="http://schemas.microsoft.com/office/drawing/2014/main" id="{D4708767-087A-4C9D-A955-FAB20ADB5CD5}"/>
                </a:ext>
              </a:extLst>
            </p:cNvPr>
            <p:cNvSpPr>
              <a:spLocks noChangeArrowheads="1"/>
            </p:cNvSpPr>
            <p:nvPr/>
          </p:nvSpPr>
          <p:spPr bwMode="auto">
            <a:xfrm>
              <a:off x="10" y="1554"/>
              <a:ext cx="9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latin typeface="微软雅黑" panose="020B0503020204020204" pitchFamily="34" charset="-122"/>
                  <a:ea typeface="微软雅黑" panose="020B0503020204020204" pitchFamily="34" charset="-122"/>
                  <a:cs typeface="Times New Roman" pitchFamily="18" charset="0"/>
                </a:rPr>
                <a:t>S</a:t>
              </a:r>
            </a:p>
          </p:txBody>
        </p:sp>
        <p:sp>
          <p:nvSpPr>
            <p:cNvPr id="104" name="Freeform 25">
              <a:extLst>
                <a:ext uri="{FF2B5EF4-FFF2-40B4-BE49-F238E27FC236}">
                  <a16:creationId xmlns:a16="http://schemas.microsoft.com/office/drawing/2014/main" id="{7EBDB058-F38A-4FF1-9EAC-4E2E69614868}"/>
                </a:ext>
              </a:extLst>
            </p:cNvPr>
            <p:cNvSpPr>
              <a:spLocks/>
            </p:cNvSpPr>
            <p:nvPr/>
          </p:nvSpPr>
          <p:spPr bwMode="auto">
            <a:xfrm>
              <a:off x="255" y="2565"/>
              <a:ext cx="1193" cy="1192"/>
            </a:xfrm>
            <a:custGeom>
              <a:avLst/>
              <a:gdLst>
                <a:gd name="T0" fmla="*/ 2 w 1193"/>
                <a:gd name="T1" fmla="*/ 551 h 1192"/>
                <a:gd name="T2" fmla="*/ 9 w 1193"/>
                <a:gd name="T3" fmla="*/ 491 h 1192"/>
                <a:gd name="T4" fmla="*/ 22 w 1193"/>
                <a:gd name="T5" fmla="*/ 434 h 1192"/>
                <a:gd name="T6" fmla="*/ 42 w 1193"/>
                <a:gd name="T7" fmla="*/ 378 h 1192"/>
                <a:gd name="T8" fmla="*/ 65 w 1193"/>
                <a:gd name="T9" fmla="*/ 325 h 1192"/>
                <a:gd name="T10" fmla="*/ 94 w 1193"/>
                <a:gd name="T11" fmla="*/ 276 h 1192"/>
                <a:gd name="T12" fmla="*/ 127 w 1193"/>
                <a:gd name="T13" fmla="*/ 229 h 1192"/>
                <a:gd name="T14" fmla="*/ 174 w 1193"/>
                <a:gd name="T15" fmla="*/ 175 h 1192"/>
                <a:gd name="T16" fmla="*/ 228 w 1193"/>
                <a:gd name="T17" fmla="*/ 128 h 1192"/>
                <a:gd name="T18" fmla="*/ 275 w 1193"/>
                <a:gd name="T19" fmla="*/ 94 h 1192"/>
                <a:gd name="T20" fmla="*/ 324 w 1193"/>
                <a:gd name="T21" fmla="*/ 66 h 1192"/>
                <a:gd name="T22" fmla="*/ 377 w 1193"/>
                <a:gd name="T23" fmla="*/ 42 h 1192"/>
                <a:gd name="T24" fmla="*/ 432 w 1193"/>
                <a:gd name="T25" fmla="*/ 23 h 1192"/>
                <a:gd name="T26" fmla="*/ 491 w 1193"/>
                <a:gd name="T27" fmla="*/ 10 h 1192"/>
                <a:gd name="T28" fmla="*/ 550 w 1193"/>
                <a:gd name="T29" fmla="*/ 2 h 1192"/>
                <a:gd name="T30" fmla="*/ 612 w 1193"/>
                <a:gd name="T31" fmla="*/ 0 h 1192"/>
                <a:gd name="T32" fmla="*/ 672 w 1193"/>
                <a:gd name="T33" fmla="*/ 5 h 1192"/>
                <a:gd name="T34" fmla="*/ 730 w 1193"/>
                <a:gd name="T35" fmla="*/ 16 h 1192"/>
                <a:gd name="T36" fmla="*/ 787 w 1193"/>
                <a:gd name="T37" fmla="*/ 32 h 1192"/>
                <a:gd name="T38" fmla="*/ 842 w 1193"/>
                <a:gd name="T39" fmla="*/ 53 h 1192"/>
                <a:gd name="T40" fmla="*/ 893 w 1193"/>
                <a:gd name="T41" fmla="*/ 80 h 1192"/>
                <a:gd name="T42" fmla="*/ 942 w 1193"/>
                <a:gd name="T43" fmla="*/ 110 h 1192"/>
                <a:gd name="T44" fmla="*/ 986 w 1193"/>
                <a:gd name="T45" fmla="*/ 146 h 1192"/>
                <a:gd name="T46" fmla="*/ 1047 w 1193"/>
                <a:gd name="T47" fmla="*/ 206 h 1192"/>
                <a:gd name="T48" fmla="*/ 1082 w 1193"/>
                <a:gd name="T49" fmla="*/ 251 h 1192"/>
                <a:gd name="T50" fmla="*/ 1113 w 1193"/>
                <a:gd name="T51" fmla="*/ 300 h 1192"/>
                <a:gd name="T52" fmla="*/ 1139 w 1193"/>
                <a:gd name="T53" fmla="*/ 351 h 1192"/>
                <a:gd name="T54" fmla="*/ 1161 w 1193"/>
                <a:gd name="T55" fmla="*/ 405 h 1192"/>
                <a:gd name="T56" fmla="*/ 1177 w 1193"/>
                <a:gd name="T57" fmla="*/ 461 h 1192"/>
                <a:gd name="T58" fmla="*/ 1187 w 1193"/>
                <a:gd name="T59" fmla="*/ 520 h 1192"/>
                <a:gd name="T60" fmla="*/ 1193 w 1193"/>
                <a:gd name="T61" fmla="*/ 581 h 1192"/>
                <a:gd name="T62" fmla="*/ 1191 w 1193"/>
                <a:gd name="T63" fmla="*/ 627 h 1192"/>
                <a:gd name="T64" fmla="*/ 1185 w 1193"/>
                <a:gd name="T65" fmla="*/ 688 h 1192"/>
                <a:gd name="T66" fmla="*/ 1173 w 1193"/>
                <a:gd name="T67" fmla="*/ 746 h 1192"/>
                <a:gd name="T68" fmla="*/ 1156 w 1193"/>
                <a:gd name="T69" fmla="*/ 801 h 1192"/>
                <a:gd name="T70" fmla="*/ 1133 w 1193"/>
                <a:gd name="T71" fmla="*/ 855 h 1192"/>
                <a:gd name="T72" fmla="*/ 1106 w 1193"/>
                <a:gd name="T73" fmla="*/ 906 h 1192"/>
                <a:gd name="T74" fmla="*/ 1074 w 1193"/>
                <a:gd name="T75" fmla="*/ 953 h 1192"/>
                <a:gd name="T76" fmla="*/ 1037 w 1193"/>
                <a:gd name="T77" fmla="*/ 997 h 1192"/>
                <a:gd name="T78" fmla="*/ 975 w 1193"/>
                <a:gd name="T79" fmla="*/ 1056 h 1192"/>
                <a:gd name="T80" fmla="*/ 929 w 1193"/>
                <a:gd name="T81" fmla="*/ 1090 h 1192"/>
                <a:gd name="T82" fmla="*/ 880 w 1193"/>
                <a:gd name="T83" fmla="*/ 1120 h 1192"/>
                <a:gd name="T84" fmla="*/ 828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6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19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5"/>
                  </a:lnTo>
                  <a:lnTo>
                    <a:pt x="2" y="551"/>
                  </a:lnTo>
                  <a:lnTo>
                    <a:pt x="3" y="536"/>
                  </a:lnTo>
                  <a:lnTo>
                    <a:pt x="5" y="520"/>
                  </a:lnTo>
                  <a:lnTo>
                    <a:pt x="7" y="506"/>
                  </a:lnTo>
                  <a:lnTo>
                    <a:pt x="9" y="491"/>
                  </a:lnTo>
                  <a:lnTo>
                    <a:pt x="12" y="477"/>
                  </a:lnTo>
                  <a:lnTo>
                    <a:pt x="15" y="462"/>
                  </a:lnTo>
                  <a:lnTo>
                    <a:pt x="19" y="447"/>
                  </a:lnTo>
                  <a:lnTo>
                    <a:pt x="22" y="434"/>
                  </a:lnTo>
                  <a:lnTo>
                    <a:pt x="26" y="419"/>
                  </a:lnTo>
                  <a:lnTo>
                    <a:pt x="32" y="405"/>
                  </a:lnTo>
                  <a:lnTo>
                    <a:pt x="37" y="392"/>
                  </a:lnTo>
                  <a:lnTo>
                    <a:pt x="42" y="378"/>
                  </a:lnTo>
                  <a:lnTo>
                    <a:pt x="47" y="364"/>
                  </a:lnTo>
                  <a:lnTo>
                    <a:pt x="53" y="351"/>
                  </a:lnTo>
                  <a:lnTo>
                    <a:pt x="59" y="338"/>
                  </a:lnTo>
                  <a:lnTo>
                    <a:pt x="65" y="325"/>
                  </a:lnTo>
                  <a:lnTo>
                    <a:pt x="72" y="312"/>
                  </a:lnTo>
                  <a:lnTo>
                    <a:pt x="79" y="300"/>
                  </a:lnTo>
                  <a:lnTo>
                    <a:pt x="87" y="287"/>
                  </a:lnTo>
                  <a:lnTo>
                    <a:pt x="94" y="276"/>
                  </a:lnTo>
                  <a:lnTo>
                    <a:pt x="102" y="263"/>
                  </a:lnTo>
                  <a:lnTo>
                    <a:pt x="110" y="251"/>
                  </a:lnTo>
                  <a:lnTo>
                    <a:pt x="118" y="240"/>
                  </a:lnTo>
                  <a:lnTo>
                    <a:pt x="127" y="229"/>
                  </a:lnTo>
                  <a:lnTo>
                    <a:pt x="137" y="218"/>
                  </a:lnTo>
                  <a:lnTo>
                    <a:pt x="146" y="206"/>
                  </a:lnTo>
                  <a:lnTo>
                    <a:pt x="155" y="196"/>
                  </a:lnTo>
                  <a:lnTo>
                    <a:pt x="174" y="175"/>
                  </a:lnTo>
                  <a:lnTo>
                    <a:pt x="196" y="155"/>
                  </a:lnTo>
                  <a:lnTo>
                    <a:pt x="206" y="146"/>
                  </a:lnTo>
                  <a:lnTo>
                    <a:pt x="217" y="137"/>
                  </a:lnTo>
                  <a:lnTo>
                    <a:pt x="228" y="128"/>
                  </a:lnTo>
                  <a:lnTo>
                    <a:pt x="240" y="119"/>
                  </a:lnTo>
                  <a:lnTo>
                    <a:pt x="251" y="110"/>
                  </a:lnTo>
                  <a:lnTo>
                    <a:pt x="263" y="102"/>
                  </a:lnTo>
                  <a:lnTo>
                    <a:pt x="275" y="94"/>
                  </a:lnTo>
                  <a:lnTo>
                    <a:pt x="287" y="87"/>
                  </a:lnTo>
                  <a:lnTo>
                    <a:pt x="300" y="80"/>
                  </a:lnTo>
                  <a:lnTo>
                    <a:pt x="312" y="73"/>
                  </a:lnTo>
                  <a:lnTo>
                    <a:pt x="324" y="66"/>
                  </a:lnTo>
                  <a:lnTo>
                    <a:pt x="338" y="59"/>
                  </a:lnTo>
                  <a:lnTo>
                    <a:pt x="351" y="53"/>
                  </a:lnTo>
                  <a:lnTo>
                    <a:pt x="364" y="47"/>
                  </a:lnTo>
                  <a:lnTo>
                    <a:pt x="377" y="42"/>
                  </a:lnTo>
                  <a:lnTo>
                    <a:pt x="392" y="37"/>
                  </a:lnTo>
                  <a:lnTo>
                    <a:pt x="405" y="32"/>
                  </a:lnTo>
                  <a:lnTo>
                    <a:pt x="419" y="27"/>
                  </a:lnTo>
                  <a:lnTo>
                    <a:pt x="432" y="23"/>
                  </a:lnTo>
                  <a:lnTo>
                    <a:pt x="447" y="20"/>
                  </a:lnTo>
                  <a:lnTo>
                    <a:pt x="461" y="16"/>
                  </a:lnTo>
                  <a:lnTo>
                    <a:pt x="476" y="13"/>
                  </a:lnTo>
                  <a:lnTo>
                    <a:pt x="491" y="10"/>
                  </a:lnTo>
                  <a:lnTo>
                    <a:pt x="505" y="7"/>
                  </a:lnTo>
                  <a:lnTo>
                    <a:pt x="520" y="5"/>
                  </a:lnTo>
                  <a:lnTo>
                    <a:pt x="536" y="3"/>
                  </a:lnTo>
                  <a:lnTo>
                    <a:pt x="550" y="2"/>
                  </a:lnTo>
                  <a:lnTo>
                    <a:pt x="565" y="1"/>
                  </a:lnTo>
                  <a:lnTo>
                    <a:pt x="580" y="0"/>
                  </a:lnTo>
                  <a:lnTo>
                    <a:pt x="596" y="0"/>
                  </a:lnTo>
                  <a:lnTo>
                    <a:pt x="612" y="0"/>
                  </a:lnTo>
                  <a:lnTo>
                    <a:pt x="627" y="1"/>
                  </a:lnTo>
                  <a:lnTo>
                    <a:pt x="642" y="2"/>
                  </a:lnTo>
                  <a:lnTo>
                    <a:pt x="657" y="3"/>
                  </a:lnTo>
                  <a:lnTo>
                    <a:pt x="672" y="5"/>
                  </a:lnTo>
                  <a:lnTo>
                    <a:pt x="688" y="7"/>
                  </a:lnTo>
                  <a:lnTo>
                    <a:pt x="702" y="10"/>
                  </a:lnTo>
                  <a:lnTo>
                    <a:pt x="716" y="13"/>
                  </a:lnTo>
                  <a:lnTo>
                    <a:pt x="730" y="16"/>
                  </a:lnTo>
                  <a:lnTo>
                    <a:pt x="746" y="20"/>
                  </a:lnTo>
                  <a:lnTo>
                    <a:pt x="760" y="23"/>
                  </a:lnTo>
                  <a:lnTo>
                    <a:pt x="773" y="27"/>
                  </a:lnTo>
                  <a:lnTo>
                    <a:pt x="787" y="32"/>
                  </a:lnTo>
                  <a:lnTo>
                    <a:pt x="801" y="37"/>
                  </a:lnTo>
                  <a:lnTo>
                    <a:pt x="815" y="42"/>
                  </a:lnTo>
                  <a:lnTo>
                    <a:pt x="828" y="47"/>
                  </a:lnTo>
                  <a:lnTo>
                    <a:pt x="842" y="53"/>
                  </a:lnTo>
                  <a:lnTo>
                    <a:pt x="855" y="59"/>
                  </a:lnTo>
                  <a:lnTo>
                    <a:pt x="868" y="66"/>
                  </a:lnTo>
                  <a:lnTo>
                    <a:pt x="880" y="73"/>
                  </a:lnTo>
                  <a:lnTo>
                    <a:pt x="893" y="80"/>
                  </a:lnTo>
                  <a:lnTo>
                    <a:pt x="906" y="87"/>
                  </a:lnTo>
                  <a:lnTo>
                    <a:pt x="917" y="94"/>
                  </a:lnTo>
                  <a:lnTo>
                    <a:pt x="929" y="102"/>
                  </a:lnTo>
                  <a:lnTo>
                    <a:pt x="942" y="110"/>
                  </a:lnTo>
                  <a:lnTo>
                    <a:pt x="953" y="119"/>
                  </a:lnTo>
                  <a:lnTo>
                    <a:pt x="964" y="128"/>
                  </a:lnTo>
                  <a:lnTo>
                    <a:pt x="975" y="137"/>
                  </a:lnTo>
                  <a:lnTo>
                    <a:pt x="986" y="146"/>
                  </a:lnTo>
                  <a:lnTo>
                    <a:pt x="997" y="155"/>
                  </a:lnTo>
                  <a:lnTo>
                    <a:pt x="1018" y="175"/>
                  </a:lnTo>
                  <a:lnTo>
                    <a:pt x="1037" y="196"/>
                  </a:lnTo>
                  <a:lnTo>
                    <a:pt x="1047" y="206"/>
                  </a:lnTo>
                  <a:lnTo>
                    <a:pt x="1056" y="218"/>
                  </a:lnTo>
                  <a:lnTo>
                    <a:pt x="1065" y="229"/>
                  </a:lnTo>
                  <a:lnTo>
                    <a:pt x="1074" y="240"/>
                  </a:lnTo>
                  <a:lnTo>
                    <a:pt x="1082" y="251"/>
                  </a:lnTo>
                  <a:lnTo>
                    <a:pt x="1090" y="263"/>
                  </a:lnTo>
                  <a:lnTo>
                    <a:pt x="1099" y="276"/>
                  </a:lnTo>
                  <a:lnTo>
                    <a:pt x="1106" y="287"/>
                  </a:lnTo>
                  <a:lnTo>
                    <a:pt x="1113" y="300"/>
                  </a:lnTo>
                  <a:lnTo>
                    <a:pt x="1120" y="312"/>
                  </a:lnTo>
                  <a:lnTo>
                    <a:pt x="1127" y="325"/>
                  </a:lnTo>
                  <a:lnTo>
                    <a:pt x="1133" y="338"/>
                  </a:lnTo>
                  <a:lnTo>
                    <a:pt x="1139" y="351"/>
                  </a:lnTo>
                  <a:lnTo>
                    <a:pt x="1146" y="364"/>
                  </a:lnTo>
                  <a:lnTo>
                    <a:pt x="1151" y="378"/>
                  </a:lnTo>
                  <a:lnTo>
                    <a:pt x="1156" y="392"/>
                  </a:lnTo>
                  <a:lnTo>
                    <a:pt x="1161" y="405"/>
                  </a:lnTo>
                  <a:lnTo>
                    <a:pt x="1166" y="419"/>
                  </a:lnTo>
                  <a:lnTo>
                    <a:pt x="1170" y="433"/>
                  </a:lnTo>
                  <a:lnTo>
                    <a:pt x="1173" y="447"/>
                  </a:lnTo>
                  <a:lnTo>
                    <a:pt x="1177" y="461"/>
                  </a:lnTo>
                  <a:lnTo>
                    <a:pt x="1180" y="477"/>
                  </a:lnTo>
                  <a:lnTo>
                    <a:pt x="1183" y="491"/>
                  </a:lnTo>
                  <a:lnTo>
                    <a:pt x="1185" y="505"/>
                  </a:lnTo>
                  <a:lnTo>
                    <a:pt x="1187" y="520"/>
                  </a:lnTo>
                  <a:lnTo>
                    <a:pt x="1189" y="536"/>
                  </a:lnTo>
                  <a:lnTo>
                    <a:pt x="1190" y="550"/>
                  </a:lnTo>
                  <a:lnTo>
                    <a:pt x="1191" y="565"/>
                  </a:lnTo>
                  <a:lnTo>
                    <a:pt x="1193" y="581"/>
                  </a:lnTo>
                  <a:lnTo>
                    <a:pt x="1193" y="596"/>
                  </a:lnTo>
                  <a:lnTo>
                    <a:pt x="1193" y="597"/>
                  </a:lnTo>
                  <a:lnTo>
                    <a:pt x="1193" y="612"/>
                  </a:lnTo>
                  <a:lnTo>
                    <a:pt x="1191" y="627"/>
                  </a:lnTo>
                  <a:lnTo>
                    <a:pt x="1190" y="642"/>
                  </a:lnTo>
                  <a:lnTo>
                    <a:pt x="1189" y="657"/>
                  </a:lnTo>
                  <a:lnTo>
                    <a:pt x="1187" y="672"/>
                  </a:lnTo>
                  <a:lnTo>
                    <a:pt x="1185" y="688"/>
                  </a:lnTo>
                  <a:lnTo>
                    <a:pt x="1183" y="702"/>
                  </a:lnTo>
                  <a:lnTo>
                    <a:pt x="1180" y="716"/>
                  </a:lnTo>
                  <a:lnTo>
                    <a:pt x="1177" y="730"/>
                  </a:lnTo>
                  <a:lnTo>
                    <a:pt x="1173" y="746"/>
                  </a:lnTo>
                  <a:lnTo>
                    <a:pt x="1170" y="760"/>
                  </a:lnTo>
                  <a:lnTo>
                    <a:pt x="1166" y="773"/>
                  </a:lnTo>
                  <a:lnTo>
                    <a:pt x="1161" y="788"/>
                  </a:lnTo>
                  <a:lnTo>
                    <a:pt x="1156" y="801"/>
                  </a:lnTo>
                  <a:lnTo>
                    <a:pt x="1151" y="815"/>
                  </a:lnTo>
                  <a:lnTo>
                    <a:pt x="1146" y="828"/>
                  </a:lnTo>
                  <a:lnTo>
                    <a:pt x="1139" y="842"/>
                  </a:lnTo>
                  <a:lnTo>
                    <a:pt x="1133" y="855"/>
                  </a:lnTo>
                  <a:lnTo>
                    <a:pt x="1127" y="868"/>
                  </a:lnTo>
                  <a:lnTo>
                    <a:pt x="1120" y="880"/>
                  </a:lnTo>
                  <a:lnTo>
                    <a:pt x="1113" y="893"/>
                  </a:lnTo>
                  <a:lnTo>
                    <a:pt x="1106" y="906"/>
                  </a:lnTo>
                  <a:lnTo>
                    <a:pt x="1099" y="917"/>
                  </a:lnTo>
                  <a:lnTo>
                    <a:pt x="1090" y="929"/>
                  </a:lnTo>
                  <a:lnTo>
                    <a:pt x="1082" y="942"/>
                  </a:lnTo>
                  <a:lnTo>
                    <a:pt x="1074" y="953"/>
                  </a:lnTo>
                  <a:lnTo>
                    <a:pt x="1065" y="964"/>
                  </a:lnTo>
                  <a:lnTo>
                    <a:pt x="1056" y="975"/>
                  </a:lnTo>
                  <a:lnTo>
                    <a:pt x="1047" y="986"/>
                  </a:lnTo>
                  <a:lnTo>
                    <a:pt x="1037" y="997"/>
                  </a:lnTo>
                  <a:lnTo>
                    <a:pt x="1018" y="1018"/>
                  </a:lnTo>
                  <a:lnTo>
                    <a:pt x="997" y="1037"/>
                  </a:lnTo>
                  <a:lnTo>
                    <a:pt x="986" y="1047"/>
                  </a:lnTo>
                  <a:lnTo>
                    <a:pt x="975" y="1056"/>
                  </a:lnTo>
                  <a:lnTo>
                    <a:pt x="964" y="1065"/>
                  </a:lnTo>
                  <a:lnTo>
                    <a:pt x="953" y="1074"/>
                  </a:lnTo>
                  <a:lnTo>
                    <a:pt x="942" y="1082"/>
                  </a:lnTo>
                  <a:lnTo>
                    <a:pt x="929" y="1090"/>
                  </a:lnTo>
                  <a:lnTo>
                    <a:pt x="917" y="1099"/>
                  </a:lnTo>
                  <a:lnTo>
                    <a:pt x="906" y="1106"/>
                  </a:lnTo>
                  <a:lnTo>
                    <a:pt x="893" y="1113"/>
                  </a:lnTo>
                  <a:lnTo>
                    <a:pt x="880" y="1120"/>
                  </a:lnTo>
                  <a:lnTo>
                    <a:pt x="868" y="1127"/>
                  </a:lnTo>
                  <a:lnTo>
                    <a:pt x="855" y="1133"/>
                  </a:lnTo>
                  <a:lnTo>
                    <a:pt x="842" y="1139"/>
                  </a:lnTo>
                  <a:lnTo>
                    <a:pt x="828" y="1145"/>
                  </a:lnTo>
                  <a:lnTo>
                    <a:pt x="815" y="1151"/>
                  </a:lnTo>
                  <a:lnTo>
                    <a:pt x="801" y="1156"/>
                  </a:lnTo>
                  <a:lnTo>
                    <a:pt x="787" y="1161"/>
                  </a:lnTo>
                  <a:lnTo>
                    <a:pt x="773" y="1166"/>
                  </a:lnTo>
                  <a:lnTo>
                    <a:pt x="759" y="1170"/>
                  </a:lnTo>
                  <a:lnTo>
                    <a:pt x="746" y="1173"/>
                  </a:lnTo>
                  <a:lnTo>
                    <a:pt x="730" y="1177"/>
                  </a:lnTo>
                  <a:lnTo>
                    <a:pt x="716" y="1180"/>
                  </a:lnTo>
                  <a:lnTo>
                    <a:pt x="702" y="1183"/>
                  </a:lnTo>
                  <a:lnTo>
                    <a:pt x="686" y="1185"/>
                  </a:lnTo>
                  <a:lnTo>
                    <a:pt x="672" y="1187"/>
                  </a:lnTo>
                  <a:lnTo>
                    <a:pt x="657" y="1189"/>
                  </a:lnTo>
                  <a:lnTo>
                    <a:pt x="642" y="1190"/>
                  </a:lnTo>
                  <a:lnTo>
                    <a:pt x="627" y="1191"/>
                  </a:lnTo>
                  <a:lnTo>
                    <a:pt x="612" y="1192"/>
                  </a:lnTo>
                  <a:lnTo>
                    <a:pt x="596" y="1192"/>
                  </a:lnTo>
                  <a:lnTo>
                    <a:pt x="580" y="1192"/>
                  </a:lnTo>
                  <a:lnTo>
                    <a:pt x="565" y="1191"/>
                  </a:lnTo>
                  <a:lnTo>
                    <a:pt x="551" y="1190"/>
                  </a:lnTo>
                  <a:lnTo>
                    <a:pt x="536" y="1189"/>
                  </a:lnTo>
                  <a:lnTo>
                    <a:pt x="520" y="1187"/>
                  </a:lnTo>
                  <a:lnTo>
                    <a:pt x="506" y="1185"/>
                  </a:lnTo>
                  <a:lnTo>
                    <a:pt x="491" y="1183"/>
                  </a:lnTo>
                  <a:lnTo>
                    <a:pt x="476" y="1180"/>
                  </a:lnTo>
                  <a:lnTo>
                    <a:pt x="462" y="1177"/>
                  </a:lnTo>
                  <a:lnTo>
                    <a:pt x="447" y="1173"/>
                  </a:lnTo>
                  <a:lnTo>
                    <a:pt x="433" y="1170"/>
                  </a:lnTo>
                  <a:lnTo>
                    <a:pt x="419" y="1166"/>
                  </a:lnTo>
                  <a:lnTo>
                    <a:pt x="405" y="1161"/>
                  </a:lnTo>
                  <a:lnTo>
                    <a:pt x="392" y="1156"/>
                  </a:lnTo>
                  <a:lnTo>
                    <a:pt x="377" y="1151"/>
                  </a:lnTo>
                  <a:lnTo>
                    <a:pt x="364" y="1145"/>
                  </a:lnTo>
                  <a:lnTo>
                    <a:pt x="351" y="1139"/>
                  </a:lnTo>
                  <a:lnTo>
                    <a:pt x="338" y="1133"/>
                  </a:lnTo>
                  <a:lnTo>
                    <a:pt x="324" y="1127"/>
                  </a:lnTo>
                  <a:lnTo>
                    <a:pt x="312" y="1120"/>
                  </a:lnTo>
                  <a:lnTo>
                    <a:pt x="300" y="1113"/>
                  </a:lnTo>
                  <a:lnTo>
                    <a:pt x="287" y="1106"/>
                  </a:lnTo>
                  <a:lnTo>
                    <a:pt x="275" y="1099"/>
                  </a:lnTo>
                  <a:lnTo>
                    <a:pt x="263" y="1090"/>
                  </a:lnTo>
                  <a:lnTo>
                    <a:pt x="251" y="1082"/>
                  </a:lnTo>
                  <a:lnTo>
                    <a:pt x="240" y="1074"/>
                  </a:lnTo>
                  <a:lnTo>
                    <a:pt x="228" y="1065"/>
                  </a:lnTo>
                  <a:lnTo>
                    <a:pt x="217" y="1056"/>
                  </a:lnTo>
                  <a:lnTo>
                    <a:pt x="206" y="1047"/>
                  </a:lnTo>
                  <a:lnTo>
                    <a:pt x="196" y="1037"/>
                  </a:lnTo>
                  <a:lnTo>
                    <a:pt x="174" y="1018"/>
                  </a:lnTo>
                  <a:lnTo>
                    <a:pt x="155" y="997"/>
                  </a:lnTo>
                  <a:lnTo>
                    <a:pt x="146" y="986"/>
                  </a:lnTo>
                  <a:lnTo>
                    <a:pt x="137" y="975"/>
                  </a:lnTo>
                  <a:lnTo>
                    <a:pt x="127" y="964"/>
                  </a:lnTo>
                  <a:lnTo>
                    <a:pt x="118" y="953"/>
                  </a:lnTo>
                  <a:lnTo>
                    <a:pt x="110" y="942"/>
                  </a:lnTo>
                  <a:lnTo>
                    <a:pt x="102" y="929"/>
                  </a:lnTo>
                  <a:lnTo>
                    <a:pt x="94" y="917"/>
                  </a:lnTo>
                  <a:lnTo>
                    <a:pt x="87" y="906"/>
                  </a:lnTo>
                  <a:lnTo>
                    <a:pt x="79" y="893"/>
                  </a:lnTo>
                  <a:lnTo>
                    <a:pt x="72" y="880"/>
                  </a:lnTo>
                  <a:lnTo>
                    <a:pt x="65" y="868"/>
                  </a:lnTo>
                  <a:lnTo>
                    <a:pt x="59" y="855"/>
                  </a:lnTo>
                  <a:lnTo>
                    <a:pt x="53" y="842"/>
                  </a:lnTo>
                  <a:lnTo>
                    <a:pt x="47" y="828"/>
                  </a:lnTo>
                  <a:lnTo>
                    <a:pt x="42" y="815"/>
                  </a:lnTo>
                  <a:lnTo>
                    <a:pt x="37" y="801"/>
                  </a:lnTo>
                  <a:lnTo>
                    <a:pt x="32" y="788"/>
                  </a:lnTo>
                  <a:lnTo>
                    <a:pt x="26" y="773"/>
                  </a:lnTo>
                  <a:lnTo>
                    <a:pt x="22" y="759"/>
                  </a:lnTo>
                  <a:lnTo>
                    <a:pt x="19" y="746"/>
                  </a:lnTo>
                  <a:lnTo>
                    <a:pt x="15" y="730"/>
                  </a:lnTo>
                  <a:lnTo>
                    <a:pt x="12" y="716"/>
                  </a:lnTo>
                  <a:lnTo>
                    <a:pt x="9" y="702"/>
                  </a:lnTo>
                  <a:lnTo>
                    <a:pt x="7" y="687"/>
                  </a:lnTo>
                  <a:lnTo>
                    <a:pt x="5" y="672"/>
                  </a:lnTo>
                  <a:lnTo>
                    <a:pt x="3" y="657"/>
                  </a:lnTo>
                  <a:lnTo>
                    <a:pt x="2" y="642"/>
                  </a:lnTo>
                  <a:lnTo>
                    <a:pt x="1" y="627"/>
                  </a:lnTo>
                  <a:lnTo>
                    <a:pt x="0" y="612"/>
                  </a:lnTo>
                  <a:lnTo>
                    <a:pt x="0" y="596"/>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5" name="Freeform 26">
              <a:extLst>
                <a:ext uri="{FF2B5EF4-FFF2-40B4-BE49-F238E27FC236}">
                  <a16:creationId xmlns:a16="http://schemas.microsoft.com/office/drawing/2014/main" id="{055EDCA9-37B4-4B67-8395-A61F13A878C2}"/>
                </a:ext>
              </a:extLst>
            </p:cNvPr>
            <p:cNvSpPr>
              <a:spLocks/>
            </p:cNvSpPr>
            <p:nvPr/>
          </p:nvSpPr>
          <p:spPr bwMode="auto">
            <a:xfrm>
              <a:off x="249" y="2559"/>
              <a:ext cx="1193" cy="1192"/>
            </a:xfrm>
            <a:custGeom>
              <a:avLst/>
              <a:gdLst>
                <a:gd name="T0" fmla="*/ 2 w 1193"/>
                <a:gd name="T1" fmla="*/ 551 h 1192"/>
                <a:gd name="T2" fmla="*/ 9 w 1193"/>
                <a:gd name="T3" fmla="*/ 491 h 1192"/>
                <a:gd name="T4" fmla="*/ 22 w 1193"/>
                <a:gd name="T5" fmla="*/ 434 h 1192"/>
                <a:gd name="T6" fmla="*/ 42 w 1193"/>
                <a:gd name="T7" fmla="*/ 378 h 1192"/>
                <a:gd name="T8" fmla="*/ 65 w 1193"/>
                <a:gd name="T9" fmla="*/ 325 h 1192"/>
                <a:gd name="T10" fmla="*/ 94 w 1193"/>
                <a:gd name="T11" fmla="*/ 276 h 1192"/>
                <a:gd name="T12" fmla="*/ 127 w 1193"/>
                <a:gd name="T13" fmla="*/ 229 h 1192"/>
                <a:gd name="T14" fmla="*/ 174 w 1193"/>
                <a:gd name="T15" fmla="*/ 175 h 1192"/>
                <a:gd name="T16" fmla="*/ 228 w 1193"/>
                <a:gd name="T17" fmla="*/ 128 h 1192"/>
                <a:gd name="T18" fmla="*/ 275 w 1193"/>
                <a:gd name="T19" fmla="*/ 94 h 1192"/>
                <a:gd name="T20" fmla="*/ 324 w 1193"/>
                <a:gd name="T21" fmla="*/ 66 h 1192"/>
                <a:gd name="T22" fmla="*/ 377 w 1193"/>
                <a:gd name="T23" fmla="*/ 42 h 1192"/>
                <a:gd name="T24" fmla="*/ 432 w 1193"/>
                <a:gd name="T25" fmla="*/ 23 h 1192"/>
                <a:gd name="T26" fmla="*/ 491 w 1193"/>
                <a:gd name="T27" fmla="*/ 10 h 1192"/>
                <a:gd name="T28" fmla="*/ 550 w 1193"/>
                <a:gd name="T29" fmla="*/ 2 h 1192"/>
                <a:gd name="T30" fmla="*/ 612 w 1193"/>
                <a:gd name="T31" fmla="*/ 0 h 1192"/>
                <a:gd name="T32" fmla="*/ 672 w 1193"/>
                <a:gd name="T33" fmla="*/ 5 h 1192"/>
                <a:gd name="T34" fmla="*/ 730 w 1193"/>
                <a:gd name="T35" fmla="*/ 16 h 1192"/>
                <a:gd name="T36" fmla="*/ 787 w 1193"/>
                <a:gd name="T37" fmla="*/ 32 h 1192"/>
                <a:gd name="T38" fmla="*/ 842 w 1193"/>
                <a:gd name="T39" fmla="*/ 53 h 1192"/>
                <a:gd name="T40" fmla="*/ 893 w 1193"/>
                <a:gd name="T41" fmla="*/ 80 h 1192"/>
                <a:gd name="T42" fmla="*/ 942 w 1193"/>
                <a:gd name="T43" fmla="*/ 110 h 1192"/>
                <a:gd name="T44" fmla="*/ 986 w 1193"/>
                <a:gd name="T45" fmla="*/ 146 h 1192"/>
                <a:gd name="T46" fmla="*/ 1047 w 1193"/>
                <a:gd name="T47" fmla="*/ 206 h 1192"/>
                <a:gd name="T48" fmla="*/ 1082 w 1193"/>
                <a:gd name="T49" fmla="*/ 251 h 1192"/>
                <a:gd name="T50" fmla="*/ 1113 w 1193"/>
                <a:gd name="T51" fmla="*/ 300 h 1192"/>
                <a:gd name="T52" fmla="*/ 1139 w 1193"/>
                <a:gd name="T53" fmla="*/ 351 h 1192"/>
                <a:gd name="T54" fmla="*/ 1161 w 1193"/>
                <a:gd name="T55" fmla="*/ 405 h 1192"/>
                <a:gd name="T56" fmla="*/ 1177 w 1193"/>
                <a:gd name="T57" fmla="*/ 461 h 1192"/>
                <a:gd name="T58" fmla="*/ 1187 w 1193"/>
                <a:gd name="T59" fmla="*/ 520 h 1192"/>
                <a:gd name="T60" fmla="*/ 1193 w 1193"/>
                <a:gd name="T61" fmla="*/ 581 h 1192"/>
                <a:gd name="T62" fmla="*/ 1191 w 1193"/>
                <a:gd name="T63" fmla="*/ 627 h 1192"/>
                <a:gd name="T64" fmla="*/ 1185 w 1193"/>
                <a:gd name="T65" fmla="*/ 688 h 1192"/>
                <a:gd name="T66" fmla="*/ 1173 w 1193"/>
                <a:gd name="T67" fmla="*/ 746 h 1192"/>
                <a:gd name="T68" fmla="*/ 1156 w 1193"/>
                <a:gd name="T69" fmla="*/ 801 h 1192"/>
                <a:gd name="T70" fmla="*/ 1133 w 1193"/>
                <a:gd name="T71" fmla="*/ 855 h 1192"/>
                <a:gd name="T72" fmla="*/ 1106 w 1193"/>
                <a:gd name="T73" fmla="*/ 906 h 1192"/>
                <a:gd name="T74" fmla="*/ 1074 w 1193"/>
                <a:gd name="T75" fmla="*/ 953 h 1192"/>
                <a:gd name="T76" fmla="*/ 1037 w 1193"/>
                <a:gd name="T77" fmla="*/ 997 h 1192"/>
                <a:gd name="T78" fmla="*/ 975 w 1193"/>
                <a:gd name="T79" fmla="*/ 1056 h 1192"/>
                <a:gd name="T80" fmla="*/ 929 w 1193"/>
                <a:gd name="T81" fmla="*/ 1090 h 1192"/>
                <a:gd name="T82" fmla="*/ 880 w 1193"/>
                <a:gd name="T83" fmla="*/ 1120 h 1192"/>
                <a:gd name="T84" fmla="*/ 828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6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19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5"/>
                  </a:lnTo>
                  <a:lnTo>
                    <a:pt x="2" y="551"/>
                  </a:lnTo>
                  <a:lnTo>
                    <a:pt x="3" y="536"/>
                  </a:lnTo>
                  <a:lnTo>
                    <a:pt x="5" y="520"/>
                  </a:lnTo>
                  <a:lnTo>
                    <a:pt x="7" y="506"/>
                  </a:lnTo>
                  <a:lnTo>
                    <a:pt x="9" y="491"/>
                  </a:lnTo>
                  <a:lnTo>
                    <a:pt x="12" y="477"/>
                  </a:lnTo>
                  <a:lnTo>
                    <a:pt x="15" y="462"/>
                  </a:lnTo>
                  <a:lnTo>
                    <a:pt x="19" y="447"/>
                  </a:lnTo>
                  <a:lnTo>
                    <a:pt x="22" y="434"/>
                  </a:lnTo>
                  <a:lnTo>
                    <a:pt x="26" y="419"/>
                  </a:lnTo>
                  <a:lnTo>
                    <a:pt x="32" y="405"/>
                  </a:lnTo>
                  <a:lnTo>
                    <a:pt x="37" y="392"/>
                  </a:lnTo>
                  <a:lnTo>
                    <a:pt x="42" y="378"/>
                  </a:lnTo>
                  <a:lnTo>
                    <a:pt x="47" y="364"/>
                  </a:lnTo>
                  <a:lnTo>
                    <a:pt x="53" y="351"/>
                  </a:lnTo>
                  <a:lnTo>
                    <a:pt x="59" y="338"/>
                  </a:lnTo>
                  <a:lnTo>
                    <a:pt x="65" y="325"/>
                  </a:lnTo>
                  <a:lnTo>
                    <a:pt x="72" y="312"/>
                  </a:lnTo>
                  <a:lnTo>
                    <a:pt x="79" y="300"/>
                  </a:lnTo>
                  <a:lnTo>
                    <a:pt x="87" y="287"/>
                  </a:lnTo>
                  <a:lnTo>
                    <a:pt x="94" y="276"/>
                  </a:lnTo>
                  <a:lnTo>
                    <a:pt x="102" y="263"/>
                  </a:lnTo>
                  <a:lnTo>
                    <a:pt x="110" y="251"/>
                  </a:lnTo>
                  <a:lnTo>
                    <a:pt x="118" y="240"/>
                  </a:lnTo>
                  <a:lnTo>
                    <a:pt x="127" y="229"/>
                  </a:lnTo>
                  <a:lnTo>
                    <a:pt x="137" y="218"/>
                  </a:lnTo>
                  <a:lnTo>
                    <a:pt x="146" y="206"/>
                  </a:lnTo>
                  <a:lnTo>
                    <a:pt x="155" y="196"/>
                  </a:lnTo>
                  <a:lnTo>
                    <a:pt x="174" y="175"/>
                  </a:lnTo>
                  <a:lnTo>
                    <a:pt x="196" y="155"/>
                  </a:lnTo>
                  <a:lnTo>
                    <a:pt x="206" y="146"/>
                  </a:lnTo>
                  <a:lnTo>
                    <a:pt x="217" y="137"/>
                  </a:lnTo>
                  <a:lnTo>
                    <a:pt x="228" y="128"/>
                  </a:lnTo>
                  <a:lnTo>
                    <a:pt x="240" y="119"/>
                  </a:lnTo>
                  <a:lnTo>
                    <a:pt x="251" y="110"/>
                  </a:lnTo>
                  <a:lnTo>
                    <a:pt x="263" y="102"/>
                  </a:lnTo>
                  <a:lnTo>
                    <a:pt x="275" y="94"/>
                  </a:lnTo>
                  <a:lnTo>
                    <a:pt x="287" y="87"/>
                  </a:lnTo>
                  <a:lnTo>
                    <a:pt x="300" y="80"/>
                  </a:lnTo>
                  <a:lnTo>
                    <a:pt x="312" y="73"/>
                  </a:lnTo>
                  <a:lnTo>
                    <a:pt x="324" y="66"/>
                  </a:lnTo>
                  <a:lnTo>
                    <a:pt x="338" y="59"/>
                  </a:lnTo>
                  <a:lnTo>
                    <a:pt x="351" y="53"/>
                  </a:lnTo>
                  <a:lnTo>
                    <a:pt x="364" y="47"/>
                  </a:lnTo>
                  <a:lnTo>
                    <a:pt x="377" y="42"/>
                  </a:lnTo>
                  <a:lnTo>
                    <a:pt x="392" y="37"/>
                  </a:lnTo>
                  <a:lnTo>
                    <a:pt x="405" y="32"/>
                  </a:lnTo>
                  <a:lnTo>
                    <a:pt x="419" y="27"/>
                  </a:lnTo>
                  <a:lnTo>
                    <a:pt x="432" y="23"/>
                  </a:lnTo>
                  <a:lnTo>
                    <a:pt x="447" y="20"/>
                  </a:lnTo>
                  <a:lnTo>
                    <a:pt x="461" y="16"/>
                  </a:lnTo>
                  <a:lnTo>
                    <a:pt x="476" y="13"/>
                  </a:lnTo>
                  <a:lnTo>
                    <a:pt x="491" y="10"/>
                  </a:lnTo>
                  <a:lnTo>
                    <a:pt x="505" y="7"/>
                  </a:lnTo>
                  <a:lnTo>
                    <a:pt x="520" y="5"/>
                  </a:lnTo>
                  <a:lnTo>
                    <a:pt x="536" y="3"/>
                  </a:lnTo>
                  <a:lnTo>
                    <a:pt x="550" y="2"/>
                  </a:lnTo>
                  <a:lnTo>
                    <a:pt x="565" y="1"/>
                  </a:lnTo>
                  <a:lnTo>
                    <a:pt x="580" y="0"/>
                  </a:lnTo>
                  <a:lnTo>
                    <a:pt x="596" y="0"/>
                  </a:lnTo>
                  <a:lnTo>
                    <a:pt x="612" y="0"/>
                  </a:lnTo>
                  <a:lnTo>
                    <a:pt x="627" y="1"/>
                  </a:lnTo>
                  <a:lnTo>
                    <a:pt x="642" y="2"/>
                  </a:lnTo>
                  <a:lnTo>
                    <a:pt x="657" y="3"/>
                  </a:lnTo>
                  <a:lnTo>
                    <a:pt x="672" y="5"/>
                  </a:lnTo>
                  <a:lnTo>
                    <a:pt x="688" y="7"/>
                  </a:lnTo>
                  <a:lnTo>
                    <a:pt x="702" y="10"/>
                  </a:lnTo>
                  <a:lnTo>
                    <a:pt x="716" y="13"/>
                  </a:lnTo>
                  <a:lnTo>
                    <a:pt x="730" y="16"/>
                  </a:lnTo>
                  <a:lnTo>
                    <a:pt x="746" y="20"/>
                  </a:lnTo>
                  <a:lnTo>
                    <a:pt x="760" y="23"/>
                  </a:lnTo>
                  <a:lnTo>
                    <a:pt x="773" y="27"/>
                  </a:lnTo>
                  <a:lnTo>
                    <a:pt x="787" y="32"/>
                  </a:lnTo>
                  <a:lnTo>
                    <a:pt x="801" y="37"/>
                  </a:lnTo>
                  <a:lnTo>
                    <a:pt x="815" y="42"/>
                  </a:lnTo>
                  <a:lnTo>
                    <a:pt x="828" y="47"/>
                  </a:lnTo>
                  <a:lnTo>
                    <a:pt x="842" y="53"/>
                  </a:lnTo>
                  <a:lnTo>
                    <a:pt x="855" y="59"/>
                  </a:lnTo>
                  <a:lnTo>
                    <a:pt x="868" y="66"/>
                  </a:lnTo>
                  <a:lnTo>
                    <a:pt x="880" y="73"/>
                  </a:lnTo>
                  <a:lnTo>
                    <a:pt x="893" y="80"/>
                  </a:lnTo>
                  <a:lnTo>
                    <a:pt x="906" y="87"/>
                  </a:lnTo>
                  <a:lnTo>
                    <a:pt x="917" y="94"/>
                  </a:lnTo>
                  <a:lnTo>
                    <a:pt x="929" y="102"/>
                  </a:lnTo>
                  <a:lnTo>
                    <a:pt x="942" y="110"/>
                  </a:lnTo>
                  <a:lnTo>
                    <a:pt x="953" y="119"/>
                  </a:lnTo>
                  <a:lnTo>
                    <a:pt x="964" y="128"/>
                  </a:lnTo>
                  <a:lnTo>
                    <a:pt x="975" y="137"/>
                  </a:lnTo>
                  <a:lnTo>
                    <a:pt x="986" y="146"/>
                  </a:lnTo>
                  <a:lnTo>
                    <a:pt x="997" y="155"/>
                  </a:lnTo>
                  <a:lnTo>
                    <a:pt x="1018" y="175"/>
                  </a:lnTo>
                  <a:lnTo>
                    <a:pt x="1037" y="196"/>
                  </a:lnTo>
                  <a:lnTo>
                    <a:pt x="1047" y="206"/>
                  </a:lnTo>
                  <a:lnTo>
                    <a:pt x="1056" y="218"/>
                  </a:lnTo>
                  <a:lnTo>
                    <a:pt x="1065" y="229"/>
                  </a:lnTo>
                  <a:lnTo>
                    <a:pt x="1074" y="240"/>
                  </a:lnTo>
                  <a:lnTo>
                    <a:pt x="1082" y="251"/>
                  </a:lnTo>
                  <a:lnTo>
                    <a:pt x="1090" y="263"/>
                  </a:lnTo>
                  <a:lnTo>
                    <a:pt x="1099" y="276"/>
                  </a:lnTo>
                  <a:lnTo>
                    <a:pt x="1106" y="287"/>
                  </a:lnTo>
                  <a:lnTo>
                    <a:pt x="1113" y="300"/>
                  </a:lnTo>
                  <a:lnTo>
                    <a:pt x="1120" y="312"/>
                  </a:lnTo>
                  <a:lnTo>
                    <a:pt x="1127" y="325"/>
                  </a:lnTo>
                  <a:lnTo>
                    <a:pt x="1133" y="338"/>
                  </a:lnTo>
                  <a:lnTo>
                    <a:pt x="1139" y="351"/>
                  </a:lnTo>
                  <a:lnTo>
                    <a:pt x="1146" y="364"/>
                  </a:lnTo>
                  <a:lnTo>
                    <a:pt x="1151" y="378"/>
                  </a:lnTo>
                  <a:lnTo>
                    <a:pt x="1156" y="392"/>
                  </a:lnTo>
                  <a:lnTo>
                    <a:pt x="1161" y="405"/>
                  </a:lnTo>
                  <a:lnTo>
                    <a:pt x="1166" y="419"/>
                  </a:lnTo>
                  <a:lnTo>
                    <a:pt x="1170" y="433"/>
                  </a:lnTo>
                  <a:lnTo>
                    <a:pt x="1173" y="447"/>
                  </a:lnTo>
                  <a:lnTo>
                    <a:pt x="1177" y="461"/>
                  </a:lnTo>
                  <a:lnTo>
                    <a:pt x="1180" y="477"/>
                  </a:lnTo>
                  <a:lnTo>
                    <a:pt x="1183" y="491"/>
                  </a:lnTo>
                  <a:lnTo>
                    <a:pt x="1185" y="505"/>
                  </a:lnTo>
                  <a:lnTo>
                    <a:pt x="1187" y="520"/>
                  </a:lnTo>
                  <a:lnTo>
                    <a:pt x="1189" y="536"/>
                  </a:lnTo>
                  <a:lnTo>
                    <a:pt x="1190" y="550"/>
                  </a:lnTo>
                  <a:lnTo>
                    <a:pt x="1191" y="565"/>
                  </a:lnTo>
                  <a:lnTo>
                    <a:pt x="1193" y="581"/>
                  </a:lnTo>
                  <a:lnTo>
                    <a:pt x="1193" y="596"/>
                  </a:lnTo>
                  <a:lnTo>
                    <a:pt x="1193" y="597"/>
                  </a:lnTo>
                  <a:lnTo>
                    <a:pt x="1193" y="612"/>
                  </a:lnTo>
                  <a:lnTo>
                    <a:pt x="1191" y="627"/>
                  </a:lnTo>
                  <a:lnTo>
                    <a:pt x="1190" y="642"/>
                  </a:lnTo>
                  <a:lnTo>
                    <a:pt x="1189" y="657"/>
                  </a:lnTo>
                  <a:lnTo>
                    <a:pt x="1187" y="672"/>
                  </a:lnTo>
                  <a:lnTo>
                    <a:pt x="1185" y="688"/>
                  </a:lnTo>
                  <a:lnTo>
                    <a:pt x="1183" y="702"/>
                  </a:lnTo>
                  <a:lnTo>
                    <a:pt x="1180" y="716"/>
                  </a:lnTo>
                  <a:lnTo>
                    <a:pt x="1177" y="730"/>
                  </a:lnTo>
                  <a:lnTo>
                    <a:pt x="1173" y="746"/>
                  </a:lnTo>
                  <a:lnTo>
                    <a:pt x="1170" y="760"/>
                  </a:lnTo>
                  <a:lnTo>
                    <a:pt x="1166" y="773"/>
                  </a:lnTo>
                  <a:lnTo>
                    <a:pt x="1161" y="788"/>
                  </a:lnTo>
                  <a:lnTo>
                    <a:pt x="1156" y="801"/>
                  </a:lnTo>
                  <a:lnTo>
                    <a:pt x="1151" y="815"/>
                  </a:lnTo>
                  <a:lnTo>
                    <a:pt x="1146" y="828"/>
                  </a:lnTo>
                  <a:lnTo>
                    <a:pt x="1139" y="842"/>
                  </a:lnTo>
                  <a:lnTo>
                    <a:pt x="1133" y="855"/>
                  </a:lnTo>
                  <a:lnTo>
                    <a:pt x="1127" y="868"/>
                  </a:lnTo>
                  <a:lnTo>
                    <a:pt x="1120" y="880"/>
                  </a:lnTo>
                  <a:lnTo>
                    <a:pt x="1113" y="893"/>
                  </a:lnTo>
                  <a:lnTo>
                    <a:pt x="1106" y="906"/>
                  </a:lnTo>
                  <a:lnTo>
                    <a:pt x="1099" y="917"/>
                  </a:lnTo>
                  <a:lnTo>
                    <a:pt x="1090" y="929"/>
                  </a:lnTo>
                  <a:lnTo>
                    <a:pt x="1082" y="942"/>
                  </a:lnTo>
                  <a:lnTo>
                    <a:pt x="1074" y="953"/>
                  </a:lnTo>
                  <a:lnTo>
                    <a:pt x="1065" y="964"/>
                  </a:lnTo>
                  <a:lnTo>
                    <a:pt x="1056" y="975"/>
                  </a:lnTo>
                  <a:lnTo>
                    <a:pt x="1047" y="986"/>
                  </a:lnTo>
                  <a:lnTo>
                    <a:pt x="1037" y="997"/>
                  </a:lnTo>
                  <a:lnTo>
                    <a:pt x="1018" y="1018"/>
                  </a:lnTo>
                  <a:lnTo>
                    <a:pt x="997" y="1037"/>
                  </a:lnTo>
                  <a:lnTo>
                    <a:pt x="986" y="1047"/>
                  </a:lnTo>
                  <a:lnTo>
                    <a:pt x="975" y="1056"/>
                  </a:lnTo>
                  <a:lnTo>
                    <a:pt x="964" y="1065"/>
                  </a:lnTo>
                  <a:lnTo>
                    <a:pt x="953" y="1074"/>
                  </a:lnTo>
                  <a:lnTo>
                    <a:pt x="942" y="1082"/>
                  </a:lnTo>
                  <a:lnTo>
                    <a:pt x="929" y="1090"/>
                  </a:lnTo>
                  <a:lnTo>
                    <a:pt x="917" y="1099"/>
                  </a:lnTo>
                  <a:lnTo>
                    <a:pt x="906" y="1106"/>
                  </a:lnTo>
                  <a:lnTo>
                    <a:pt x="893" y="1113"/>
                  </a:lnTo>
                  <a:lnTo>
                    <a:pt x="880" y="1120"/>
                  </a:lnTo>
                  <a:lnTo>
                    <a:pt x="868" y="1127"/>
                  </a:lnTo>
                  <a:lnTo>
                    <a:pt x="855" y="1133"/>
                  </a:lnTo>
                  <a:lnTo>
                    <a:pt x="842" y="1139"/>
                  </a:lnTo>
                  <a:lnTo>
                    <a:pt x="828" y="1145"/>
                  </a:lnTo>
                  <a:lnTo>
                    <a:pt x="815" y="1151"/>
                  </a:lnTo>
                  <a:lnTo>
                    <a:pt x="801" y="1156"/>
                  </a:lnTo>
                  <a:lnTo>
                    <a:pt x="787" y="1161"/>
                  </a:lnTo>
                  <a:lnTo>
                    <a:pt x="773" y="1166"/>
                  </a:lnTo>
                  <a:lnTo>
                    <a:pt x="759" y="1170"/>
                  </a:lnTo>
                  <a:lnTo>
                    <a:pt x="746" y="1173"/>
                  </a:lnTo>
                  <a:lnTo>
                    <a:pt x="730" y="1177"/>
                  </a:lnTo>
                  <a:lnTo>
                    <a:pt x="716" y="1180"/>
                  </a:lnTo>
                  <a:lnTo>
                    <a:pt x="702" y="1183"/>
                  </a:lnTo>
                  <a:lnTo>
                    <a:pt x="686" y="1185"/>
                  </a:lnTo>
                  <a:lnTo>
                    <a:pt x="672" y="1187"/>
                  </a:lnTo>
                  <a:lnTo>
                    <a:pt x="657" y="1189"/>
                  </a:lnTo>
                  <a:lnTo>
                    <a:pt x="642" y="1190"/>
                  </a:lnTo>
                  <a:lnTo>
                    <a:pt x="627" y="1191"/>
                  </a:lnTo>
                  <a:lnTo>
                    <a:pt x="612" y="1192"/>
                  </a:lnTo>
                  <a:lnTo>
                    <a:pt x="596" y="1192"/>
                  </a:lnTo>
                  <a:lnTo>
                    <a:pt x="580" y="1192"/>
                  </a:lnTo>
                  <a:lnTo>
                    <a:pt x="565" y="1191"/>
                  </a:lnTo>
                  <a:lnTo>
                    <a:pt x="551" y="1190"/>
                  </a:lnTo>
                  <a:lnTo>
                    <a:pt x="536" y="1189"/>
                  </a:lnTo>
                  <a:lnTo>
                    <a:pt x="520" y="1187"/>
                  </a:lnTo>
                  <a:lnTo>
                    <a:pt x="506" y="1185"/>
                  </a:lnTo>
                  <a:lnTo>
                    <a:pt x="491" y="1183"/>
                  </a:lnTo>
                  <a:lnTo>
                    <a:pt x="476" y="1180"/>
                  </a:lnTo>
                  <a:lnTo>
                    <a:pt x="462" y="1177"/>
                  </a:lnTo>
                  <a:lnTo>
                    <a:pt x="447" y="1173"/>
                  </a:lnTo>
                  <a:lnTo>
                    <a:pt x="433" y="1170"/>
                  </a:lnTo>
                  <a:lnTo>
                    <a:pt x="419" y="1166"/>
                  </a:lnTo>
                  <a:lnTo>
                    <a:pt x="405" y="1161"/>
                  </a:lnTo>
                  <a:lnTo>
                    <a:pt x="392" y="1156"/>
                  </a:lnTo>
                  <a:lnTo>
                    <a:pt x="377" y="1151"/>
                  </a:lnTo>
                  <a:lnTo>
                    <a:pt x="364" y="1145"/>
                  </a:lnTo>
                  <a:lnTo>
                    <a:pt x="351" y="1139"/>
                  </a:lnTo>
                  <a:lnTo>
                    <a:pt x="338" y="1133"/>
                  </a:lnTo>
                  <a:lnTo>
                    <a:pt x="324" y="1127"/>
                  </a:lnTo>
                  <a:lnTo>
                    <a:pt x="312" y="1120"/>
                  </a:lnTo>
                  <a:lnTo>
                    <a:pt x="300" y="1113"/>
                  </a:lnTo>
                  <a:lnTo>
                    <a:pt x="287" y="1106"/>
                  </a:lnTo>
                  <a:lnTo>
                    <a:pt x="275" y="1099"/>
                  </a:lnTo>
                  <a:lnTo>
                    <a:pt x="263" y="1090"/>
                  </a:lnTo>
                  <a:lnTo>
                    <a:pt x="251" y="1082"/>
                  </a:lnTo>
                  <a:lnTo>
                    <a:pt x="240" y="1074"/>
                  </a:lnTo>
                  <a:lnTo>
                    <a:pt x="228" y="1065"/>
                  </a:lnTo>
                  <a:lnTo>
                    <a:pt x="217" y="1056"/>
                  </a:lnTo>
                  <a:lnTo>
                    <a:pt x="206" y="1047"/>
                  </a:lnTo>
                  <a:lnTo>
                    <a:pt x="196" y="1037"/>
                  </a:lnTo>
                  <a:lnTo>
                    <a:pt x="174" y="1018"/>
                  </a:lnTo>
                  <a:lnTo>
                    <a:pt x="155" y="997"/>
                  </a:lnTo>
                  <a:lnTo>
                    <a:pt x="146" y="986"/>
                  </a:lnTo>
                  <a:lnTo>
                    <a:pt x="137" y="975"/>
                  </a:lnTo>
                  <a:lnTo>
                    <a:pt x="127" y="964"/>
                  </a:lnTo>
                  <a:lnTo>
                    <a:pt x="118" y="953"/>
                  </a:lnTo>
                  <a:lnTo>
                    <a:pt x="110" y="942"/>
                  </a:lnTo>
                  <a:lnTo>
                    <a:pt x="102" y="929"/>
                  </a:lnTo>
                  <a:lnTo>
                    <a:pt x="94" y="917"/>
                  </a:lnTo>
                  <a:lnTo>
                    <a:pt x="87" y="906"/>
                  </a:lnTo>
                  <a:lnTo>
                    <a:pt x="79" y="893"/>
                  </a:lnTo>
                  <a:lnTo>
                    <a:pt x="72" y="880"/>
                  </a:lnTo>
                  <a:lnTo>
                    <a:pt x="65" y="868"/>
                  </a:lnTo>
                  <a:lnTo>
                    <a:pt x="59" y="855"/>
                  </a:lnTo>
                  <a:lnTo>
                    <a:pt x="53" y="842"/>
                  </a:lnTo>
                  <a:lnTo>
                    <a:pt x="47" y="828"/>
                  </a:lnTo>
                  <a:lnTo>
                    <a:pt x="42" y="815"/>
                  </a:lnTo>
                  <a:lnTo>
                    <a:pt x="37" y="801"/>
                  </a:lnTo>
                  <a:lnTo>
                    <a:pt x="32" y="788"/>
                  </a:lnTo>
                  <a:lnTo>
                    <a:pt x="26" y="773"/>
                  </a:lnTo>
                  <a:lnTo>
                    <a:pt x="22" y="759"/>
                  </a:lnTo>
                  <a:lnTo>
                    <a:pt x="19" y="746"/>
                  </a:lnTo>
                  <a:lnTo>
                    <a:pt x="15" y="730"/>
                  </a:lnTo>
                  <a:lnTo>
                    <a:pt x="12" y="716"/>
                  </a:lnTo>
                  <a:lnTo>
                    <a:pt x="9" y="702"/>
                  </a:lnTo>
                  <a:lnTo>
                    <a:pt x="7" y="687"/>
                  </a:lnTo>
                  <a:lnTo>
                    <a:pt x="5" y="672"/>
                  </a:lnTo>
                  <a:lnTo>
                    <a:pt x="3" y="657"/>
                  </a:lnTo>
                  <a:lnTo>
                    <a:pt x="2" y="642"/>
                  </a:lnTo>
                  <a:lnTo>
                    <a:pt x="1" y="627"/>
                  </a:lnTo>
                  <a:lnTo>
                    <a:pt x="0" y="612"/>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6" name="Line 27">
              <a:extLst>
                <a:ext uri="{FF2B5EF4-FFF2-40B4-BE49-F238E27FC236}">
                  <a16:creationId xmlns:a16="http://schemas.microsoft.com/office/drawing/2014/main" id="{080D3685-3CAB-4FA0-9A05-3DDCCA61C08F}"/>
                </a:ext>
              </a:extLst>
            </p:cNvPr>
            <p:cNvSpPr>
              <a:spLocks noChangeShapeType="1"/>
            </p:cNvSpPr>
            <p:nvPr/>
          </p:nvSpPr>
          <p:spPr bwMode="auto">
            <a:xfrm>
              <a:off x="249" y="3156"/>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7" name="Line 28">
              <a:extLst>
                <a:ext uri="{FF2B5EF4-FFF2-40B4-BE49-F238E27FC236}">
                  <a16:creationId xmlns:a16="http://schemas.microsoft.com/office/drawing/2014/main" id="{E74347DD-75F6-4BED-B583-787D548CB91C}"/>
                </a:ext>
              </a:extLst>
            </p:cNvPr>
            <p:cNvSpPr>
              <a:spLocks noChangeShapeType="1"/>
            </p:cNvSpPr>
            <p:nvPr/>
          </p:nvSpPr>
          <p:spPr bwMode="auto">
            <a:xfrm>
              <a:off x="846" y="2559"/>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8" name="Line 29">
              <a:extLst>
                <a:ext uri="{FF2B5EF4-FFF2-40B4-BE49-F238E27FC236}">
                  <a16:creationId xmlns:a16="http://schemas.microsoft.com/office/drawing/2014/main" id="{DD774407-838D-416B-8C67-08492FBAAC3E}"/>
                </a:ext>
              </a:extLst>
            </p:cNvPr>
            <p:cNvSpPr>
              <a:spLocks noChangeShapeType="1"/>
            </p:cNvSpPr>
            <p:nvPr/>
          </p:nvSpPr>
          <p:spPr bwMode="auto">
            <a:xfrm flipH="1" flipV="1">
              <a:off x="423" y="2734"/>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09" name="Line 30">
              <a:extLst>
                <a:ext uri="{FF2B5EF4-FFF2-40B4-BE49-F238E27FC236}">
                  <a16:creationId xmlns:a16="http://schemas.microsoft.com/office/drawing/2014/main" id="{EB526690-19D0-432C-8359-718F5D3C3A7A}"/>
                </a:ext>
              </a:extLst>
            </p:cNvPr>
            <p:cNvSpPr>
              <a:spLocks noChangeShapeType="1"/>
            </p:cNvSpPr>
            <p:nvPr/>
          </p:nvSpPr>
          <p:spPr bwMode="auto">
            <a:xfrm flipH="1">
              <a:off x="423" y="2734"/>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10" name="Rectangle 31">
              <a:extLst>
                <a:ext uri="{FF2B5EF4-FFF2-40B4-BE49-F238E27FC236}">
                  <a16:creationId xmlns:a16="http://schemas.microsoft.com/office/drawing/2014/main" id="{46DB7427-D916-4136-A372-4FB88390E4FE}"/>
                </a:ext>
              </a:extLst>
            </p:cNvPr>
            <p:cNvSpPr>
              <a:spLocks noChangeArrowheads="1"/>
            </p:cNvSpPr>
            <p:nvPr/>
          </p:nvSpPr>
          <p:spPr bwMode="auto">
            <a:xfrm>
              <a:off x="974" y="273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111" name="Rectangle 32">
              <a:extLst>
                <a:ext uri="{FF2B5EF4-FFF2-40B4-BE49-F238E27FC236}">
                  <a16:creationId xmlns:a16="http://schemas.microsoft.com/office/drawing/2014/main" id="{9F640F4D-88CC-4799-9432-00031E5A7214}"/>
                </a:ext>
              </a:extLst>
            </p:cNvPr>
            <p:cNvSpPr>
              <a:spLocks noChangeArrowheads="1"/>
            </p:cNvSpPr>
            <p:nvPr/>
          </p:nvSpPr>
          <p:spPr bwMode="auto">
            <a:xfrm>
              <a:off x="1255" y="296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2" name="Rectangle 33">
              <a:extLst>
                <a:ext uri="{FF2B5EF4-FFF2-40B4-BE49-F238E27FC236}">
                  <a16:creationId xmlns:a16="http://schemas.microsoft.com/office/drawing/2014/main" id="{9C250D99-42FC-4610-ACAE-B21F9BA6AC2B}"/>
                </a:ext>
              </a:extLst>
            </p:cNvPr>
            <p:cNvSpPr>
              <a:spLocks noChangeArrowheads="1"/>
            </p:cNvSpPr>
            <p:nvPr/>
          </p:nvSpPr>
          <p:spPr bwMode="auto">
            <a:xfrm>
              <a:off x="1255" y="325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3" name="Rectangle 34">
              <a:extLst>
                <a:ext uri="{FF2B5EF4-FFF2-40B4-BE49-F238E27FC236}">
                  <a16:creationId xmlns:a16="http://schemas.microsoft.com/office/drawing/2014/main" id="{CC7335EA-F0DE-4657-8982-A96F5AE2381C}"/>
                </a:ext>
              </a:extLst>
            </p:cNvPr>
            <p:cNvSpPr>
              <a:spLocks noChangeArrowheads="1"/>
            </p:cNvSpPr>
            <p:nvPr/>
          </p:nvSpPr>
          <p:spPr bwMode="auto">
            <a:xfrm>
              <a:off x="1000" y="347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4" name="Rectangle 35">
              <a:extLst>
                <a:ext uri="{FF2B5EF4-FFF2-40B4-BE49-F238E27FC236}">
                  <a16:creationId xmlns:a16="http://schemas.microsoft.com/office/drawing/2014/main" id="{D7B55C41-40ED-4461-A05B-01BC661AF77E}"/>
                </a:ext>
              </a:extLst>
            </p:cNvPr>
            <p:cNvSpPr>
              <a:spLocks noChangeArrowheads="1"/>
            </p:cNvSpPr>
            <p:nvPr/>
          </p:nvSpPr>
          <p:spPr bwMode="auto">
            <a:xfrm>
              <a:off x="650" y="351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5" name="Rectangle 36">
              <a:extLst>
                <a:ext uri="{FF2B5EF4-FFF2-40B4-BE49-F238E27FC236}">
                  <a16:creationId xmlns:a16="http://schemas.microsoft.com/office/drawing/2014/main" id="{9CC3BF3E-9029-49CA-B887-C4493870E4C2}"/>
                </a:ext>
              </a:extLst>
            </p:cNvPr>
            <p:cNvSpPr>
              <a:spLocks noChangeArrowheads="1"/>
            </p:cNvSpPr>
            <p:nvPr/>
          </p:nvSpPr>
          <p:spPr bwMode="auto">
            <a:xfrm>
              <a:off x="442" y="325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6" name="Rectangle 37">
              <a:extLst>
                <a:ext uri="{FF2B5EF4-FFF2-40B4-BE49-F238E27FC236}">
                  <a16:creationId xmlns:a16="http://schemas.microsoft.com/office/drawing/2014/main" id="{B27A78D8-C1E2-4BBC-84E2-2E0A9A6232E3}"/>
                </a:ext>
              </a:extLst>
            </p:cNvPr>
            <p:cNvSpPr>
              <a:spLocks noChangeArrowheads="1"/>
            </p:cNvSpPr>
            <p:nvPr/>
          </p:nvSpPr>
          <p:spPr bwMode="auto">
            <a:xfrm>
              <a:off x="442" y="296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7" name="Rectangle 38">
              <a:extLst>
                <a:ext uri="{FF2B5EF4-FFF2-40B4-BE49-F238E27FC236}">
                  <a16:creationId xmlns:a16="http://schemas.microsoft.com/office/drawing/2014/main" id="{24CA762D-2868-4063-9141-00EC467AC462}"/>
                </a:ext>
              </a:extLst>
            </p:cNvPr>
            <p:cNvSpPr>
              <a:spLocks noChangeArrowheads="1"/>
            </p:cNvSpPr>
            <p:nvPr/>
          </p:nvSpPr>
          <p:spPr bwMode="auto">
            <a:xfrm>
              <a:off x="650" y="270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18" name="Freeform 39">
              <a:extLst>
                <a:ext uri="{FF2B5EF4-FFF2-40B4-BE49-F238E27FC236}">
                  <a16:creationId xmlns:a16="http://schemas.microsoft.com/office/drawing/2014/main" id="{A6764112-700A-4E0E-AB2E-69B2A35A744B}"/>
                </a:ext>
              </a:extLst>
            </p:cNvPr>
            <p:cNvSpPr>
              <a:spLocks/>
            </p:cNvSpPr>
            <p:nvPr/>
          </p:nvSpPr>
          <p:spPr bwMode="auto">
            <a:xfrm>
              <a:off x="636" y="2981"/>
              <a:ext cx="425" cy="426"/>
            </a:xfrm>
            <a:custGeom>
              <a:avLst/>
              <a:gdLst>
                <a:gd name="T0" fmla="*/ 36 w 425"/>
                <a:gd name="T1" fmla="*/ 93 h 426"/>
                <a:gd name="T2" fmla="*/ 25 w 425"/>
                <a:gd name="T3" fmla="*/ 112 h 426"/>
                <a:gd name="T4" fmla="*/ 16 w 425"/>
                <a:gd name="T5" fmla="*/ 131 h 426"/>
                <a:gd name="T6" fmla="*/ 9 w 425"/>
                <a:gd name="T7" fmla="*/ 150 h 426"/>
                <a:gd name="T8" fmla="*/ 4 w 425"/>
                <a:gd name="T9" fmla="*/ 171 h 426"/>
                <a:gd name="T10" fmla="*/ 1 w 425"/>
                <a:gd name="T11" fmla="*/ 190 h 426"/>
                <a:gd name="T12" fmla="*/ 0 w 425"/>
                <a:gd name="T13" fmla="*/ 212 h 426"/>
                <a:gd name="T14" fmla="*/ 0 w 425"/>
                <a:gd name="T15" fmla="*/ 232 h 426"/>
                <a:gd name="T16" fmla="*/ 3 w 425"/>
                <a:gd name="T17" fmla="*/ 251 h 426"/>
                <a:gd name="T18" fmla="*/ 8 w 425"/>
                <a:gd name="T19" fmla="*/ 272 h 426"/>
                <a:gd name="T20" fmla="*/ 14 w 425"/>
                <a:gd name="T21" fmla="*/ 291 h 426"/>
                <a:gd name="T22" fmla="*/ 22 w 425"/>
                <a:gd name="T23" fmla="*/ 309 h 426"/>
                <a:gd name="T24" fmla="*/ 33 w 425"/>
                <a:gd name="T25" fmla="*/ 328 h 426"/>
                <a:gd name="T26" fmla="*/ 44 w 425"/>
                <a:gd name="T27" fmla="*/ 345 h 426"/>
                <a:gd name="T28" fmla="*/ 59 w 425"/>
                <a:gd name="T29" fmla="*/ 360 h 426"/>
                <a:gd name="T30" fmla="*/ 75 w 425"/>
                <a:gd name="T31" fmla="*/ 376 h 426"/>
                <a:gd name="T32" fmla="*/ 92 w 425"/>
                <a:gd name="T33" fmla="*/ 389 h 426"/>
                <a:gd name="T34" fmla="*/ 111 w 425"/>
                <a:gd name="T35" fmla="*/ 400 h 426"/>
                <a:gd name="T36" fmla="*/ 130 w 425"/>
                <a:gd name="T37" fmla="*/ 409 h 426"/>
                <a:gd name="T38" fmla="*/ 150 w 425"/>
                <a:gd name="T39" fmla="*/ 416 h 426"/>
                <a:gd name="T40" fmla="*/ 170 w 425"/>
                <a:gd name="T41" fmla="*/ 422 h 426"/>
                <a:gd name="T42" fmla="*/ 190 w 425"/>
                <a:gd name="T43" fmla="*/ 425 h 426"/>
                <a:gd name="T44" fmla="*/ 211 w 425"/>
                <a:gd name="T45" fmla="*/ 426 h 426"/>
                <a:gd name="T46" fmla="*/ 231 w 425"/>
                <a:gd name="T47" fmla="*/ 425 h 426"/>
                <a:gd name="T48" fmla="*/ 251 w 425"/>
                <a:gd name="T49" fmla="*/ 422 h 426"/>
                <a:gd name="T50" fmla="*/ 271 w 425"/>
                <a:gd name="T51" fmla="*/ 417 h 426"/>
                <a:gd name="T52" fmla="*/ 290 w 425"/>
                <a:gd name="T53" fmla="*/ 410 h 426"/>
                <a:gd name="T54" fmla="*/ 309 w 425"/>
                <a:gd name="T55" fmla="*/ 402 h 426"/>
                <a:gd name="T56" fmla="*/ 327 w 425"/>
                <a:gd name="T57" fmla="*/ 392 h 426"/>
                <a:gd name="T58" fmla="*/ 344 w 425"/>
                <a:gd name="T59" fmla="*/ 380 h 426"/>
                <a:gd name="T60" fmla="*/ 360 w 425"/>
                <a:gd name="T61" fmla="*/ 365 h 426"/>
                <a:gd name="T62" fmla="*/ 375 w 425"/>
                <a:gd name="T63" fmla="*/ 350 h 426"/>
                <a:gd name="T64" fmla="*/ 388 w 425"/>
                <a:gd name="T65" fmla="*/ 333 h 426"/>
                <a:gd name="T66" fmla="*/ 399 w 425"/>
                <a:gd name="T67" fmla="*/ 315 h 426"/>
                <a:gd name="T68" fmla="*/ 409 w 425"/>
                <a:gd name="T69" fmla="*/ 295 h 426"/>
                <a:gd name="T70" fmla="*/ 416 w 425"/>
                <a:gd name="T71" fmla="*/ 276 h 426"/>
                <a:gd name="T72" fmla="*/ 421 w 425"/>
                <a:gd name="T73" fmla="*/ 255 h 426"/>
                <a:gd name="T74" fmla="*/ 424 w 425"/>
                <a:gd name="T75" fmla="*/ 235 h 426"/>
                <a:gd name="T76" fmla="*/ 425 w 425"/>
                <a:gd name="T77" fmla="*/ 215 h 426"/>
                <a:gd name="T78" fmla="*/ 424 w 425"/>
                <a:gd name="T79" fmla="*/ 194 h 426"/>
                <a:gd name="T80" fmla="*/ 422 w 425"/>
                <a:gd name="T81" fmla="*/ 174 h 426"/>
                <a:gd name="T82" fmla="*/ 417 w 425"/>
                <a:gd name="T83" fmla="*/ 154 h 426"/>
                <a:gd name="T84" fmla="*/ 410 w 425"/>
                <a:gd name="T85" fmla="*/ 135 h 426"/>
                <a:gd name="T86" fmla="*/ 402 w 425"/>
                <a:gd name="T87" fmla="*/ 116 h 426"/>
                <a:gd name="T88" fmla="*/ 391 w 425"/>
                <a:gd name="T89" fmla="*/ 98 h 426"/>
                <a:gd name="T90" fmla="*/ 379 w 425"/>
                <a:gd name="T91" fmla="*/ 81 h 426"/>
                <a:gd name="T92" fmla="*/ 365 w 425"/>
                <a:gd name="T93" fmla="*/ 65 h 426"/>
                <a:gd name="T94" fmla="*/ 350 w 425"/>
                <a:gd name="T95" fmla="*/ 50 h 426"/>
                <a:gd name="T96" fmla="*/ 333 w 425"/>
                <a:gd name="T97" fmla="*/ 38 h 426"/>
                <a:gd name="T98" fmla="*/ 319 w 425"/>
                <a:gd name="T99" fmla="*/ 28 h 426"/>
                <a:gd name="T100" fmla="*/ 303 w 425"/>
                <a:gd name="T101" fmla="*/ 20 h 426"/>
                <a:gd name="T102" fmla="*/ 286 w 425"/>
                <a:gd name="T103" fmla="*/ 14 h 426"/>
                <a:gd name="T104" fmla="*/ 270 w 425"/>
                <a:gd name="T105" fmla="*/ 8 h 426"/>
                <a:gd name="T106" fmla="*/ 253 w 425"/>
                <a:gd name="T107" fmla="*/ 3 h 426"/>
                <a:gd name="T108" fmla="*/ 235 w 425"/>
                <a:gd name="T109" fmla="*/ 1 h 426"/>
                <a:gd name="T110" fmla="*/ 217 w 425"/>
                <a:gd name="T111" fmla="*/ 0 h 4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25" h="426">
                  <a:moveTo>
                    <a:pt x="42" y="84"/>
                  </a:moveTo>
                  <a:lnTo>
                    <a:pt x="36" y="93"/>
                  </a:lnTo>
                  <a:lnTo>
                    <a:pt x="30" y="102"/>
                  </a:lnTo>
                  <a:lnTo>
                    <a:pt x="25" y="112"/>
                  </a:lnTo>
                  <a:lnTo>
                    <a:pt x="20" y="121"/>
                  </a:lnTo>
                  <a:lnTo>
                    <a:pt x="16" y="131"/>
                  </a:lnTo>
                  <a:lnTo>
                    <a:pt x="12" y="140"/>
                  </a:lnTo>
                  <a:lnTo>
                    <a:pt x="9" y="150"/>
                  </a:lnTo>
                  <a:lnTo>
                    <a:pt x="6" y="161"/>
                  </a:lnTo>
                  <a:lnTo>
                    <a:pt x="4" y="171"/>
                  </a:lnTo>
                  <a:lnTo>
                    <a:pt x="2" y="180"/>
                  </a:lnTo>
                  <a:lnTo>
                    <a:pt x="1" y="190"/>
                  </a:lnTo>
                  <a:lnTo>
                    <a:pt x="0" y="200"/>
                  </a:lnTo>
                  <a:lnTo>
                    <a:pt x="0" y="212"/>
                  </a:lnTo>
                  <a:lnTo>
                    <a:pt x="0" y="222"/>
                  </a:lnTo>
                  <a:lnTo>
                    <a:pt x="0" y="232"/>
                  </a:lnTo>
                  <a:lnTo>
                    <a:pt x="2" y="242"/>
                  </a:lnTo>
                  <a:lnTo>
                    <a:pt x="3" y="251"/>
                  </a:lnTo>
                  <a:lnTo>
                    <a:pt x="5" y="261"/>
                  </a:lnTo>
                  <a:lnTo>
                    <a:pt x="8" y="272"/>
                  </a:lnTo>
                  <a:lnTo>
                    <a:pt x="11" y="282"/>
                  </a:lnTo>
                  <a:lnTo>
                    <a:pt x="14" y="291"/>
                  </a:lnTo>
                  <a:lnTo>
                    <a:pt x="18" y="300"/>
                  </a:lnTo>
                  <a:lnTo>
                    <a:pt x="22" y="309"/>
                  </a:lnTo>
                  <a:lnTo>
                    <a:pt x="27" y="319"/>
                  </a:lnTo>
                  <a:lnTo>
                    <a:pt x="33" y="328"/>
                  </a:lnTo>
                  <a:lnTo>
                    <a:pt x="38" y="336"/>
                  </a:lnTo>
                  <a:lnTo>
                    <a:pt x="44" y="345"/>
                  </a:lnTo>
                  <a:lnTo>
                    <a:pt x="52" y="353"/>
                  </a:lnTo>
                  <a:lnTo>
                    <a:pt x="59" y="360"/>
                  </a:lnTo>
                  <a:lnTo>
                    <a:pt x="67" y="369"/>
                  </a:lnTo>
                  <a:lnTo>
                    <a:pt x="75" y="376"/>
                  </a:lnTo>
                  <a:lnTo>
                    <a:pt x="83" y="383"/>
                  </a:lnTo>
                  <a:lnTo>
                    <a:pt x="92" y="389"/>
                  </a:lnTo>
                  <a:lnTo>
                    <a:pt x="102" y="395"/>
                  </a:lnTo>
                  <a:lnTo>
                    <a:pt x="111" y="400"/>
                  </a:lnTo>
                  <a:lnTo>
                    <a:pt x="120" y="405"/>
                  </a:lnTo>
                  <a:lnTo>
                    <a:pt x="130" y="409"/>
                  </a:lnTo>
                  <a:lnTo>
                    <a:pt x="139" y="413"/>
                  </a:lnTo>
                  <a:lnTo>
                    <a:pt x="150" y="416"/>
                  </a:lnTo>
                  <a:lnTo>
                    <a:pt x="160" y="420"/>
                  </a:lnTo>
                  <a:lnTo>
                    <a:pt x="170" y="422"/>
                  </a:lnTo>
                  <a:lnTo>
                    <a:pt x="180" y="424"/>
                  </a:lnTo>
                  <a:lnTo>
                    <a:pt x="190" y="425"/>
                  </a:lnTo>
                  <a:lnTo>
                    <a:pt x="201" y="426"/>
                  </a:lnTo>
                  <a:lnTo>
                    <a:pt x="211" y="426"/>
                  </a:lnTo>
                  <a:lnTo>
                    <a:pt x="221" y="426"/>
                  </a:lnTo>
                  <a:lnTo>
                    <a:pt x="231" y="425"/>
                  </a:lnTo>
                  <a:lnTo>
                    <a:pt x="241" y="424"/>
                  </a:lnTo>
                  <a:lnTo>
                    <a:pt x="251" y="422"/>
                  </a:lnTo>
                  <a:lnTo>
                    <a:pt x="261" y="420"/>
                  </a:lnTo>
                  <a:lnTo>
                    <a:pt x="271" y="417"/>
                  </a:lnTo>
                  <a:lnTo>
                    <a:pt x="281" y="414"/>
                  </a:lnTo>
                  <a:lnTo>
                    <a:pt x="290" y="410"/>
                  </a:lnTo>
                  <a:lnTo>
                    <a:pt x="300" y="406"/>
                  </a:lnTo>
                  <a:lnTo>
                    <a:pt x="309" y="402"/>
                  </a:lnTo>
                  <a:lnTo>
                    <a:pt x="318" y="397"/>
                  </a:lnTo>
                  <a:lnTo>
                    <a:pt x="327" y="392"/>
                  </a:lnTo>
                  <a:lnTo>
                    <a:pt x="335" y="386"/>
                  </a:lnTo>
                  <a:lnTo>
                    <a:pt x="344" y="380"/>
                  </a:lnTo>
                  <a:lnTo>
                    <a:pt x="353" y="373"/>
                  </a:lnTo>
                  <a:lnTo>
                    <a:pt x="360" y="365"/>
                  </a:lnTo>
                  <a:lnTo>
                    <a:pt x="368" y="358"/>
                  </a:lnTo>
                  <a:lnTo>
                    <a:pt x="375" y="350"/>
                  </a:lnTo>
                  <a:lnTo>
                    <a:pt x="382" y="342"/>
                  </a:lnTo>
                  <a:lnTo>
                    <a:pt x="388" y="333"/>
                  </a:lnTo>
                  <a:lnTo>
                    <a:pt x="394" y="324"/>
                  </a:lnTo>
                  <a:lnTo>
                    <a:pt x="399" y="315"/>
                  </a:lnTo>
                  <a:lnTo>
                    <a:pt x="405" y="304"/>
                  </a:lnTo>
                  <a:lnTo>
                    <a:pt x="409" y="295"/>
                  </a:lnTo>
                  <a:lnTo>
                    <a:pt x="413" y="285"/>
                  </a:lnTo>
                  <a:lnTo>
                    <a:pt x="416" y="276"/>
                  </a:lnTo>
                  <a:lnTo>
                    <a:pt x="419" y="266"/>
                  </a:lnTo>
                  <a:lnTo>
                    <a:pt x="421" y="255"/>
                  </a:lnTo>
                  <a:lnTo>
                    <a:pt x="423" y="245"/>
                  </a:lnTo>
                  <a:lnTo>
                    <a:pt x="424" y="235"/>
                  </a:lnTo>
                  <a:lnTo>
                    <a:pt x="425" y="225"/>
                  </a:lnTo>
                  <a:lnTo>
                    <a:pt x="425" y="215"/>
                  </a:lnTo>
                  <a:lnTo>
                    <a:pt x="425" y="204"/>
                  </a:lnTo>
                  <a:lnTo>
                    <a:pt x="424" y="194"/>
                  </a:lnTo>
                  <a:lnTo>
                    <a:pt x="423" y="184"/>
                  </a:lnTo>
                  <a:lnTo>
                    <a:pt x="422" y="174"/>
                  </a:lnTo>
                  <a:lnTo>
                    <a:pt x="419" y="164"/>
                  </a:lnTo>
                  <a:lnTo>
                    <a:pt x="417" y="154"/>
                  </a:lnTo>
                  <a:lnTo>
                    <a:pt x="414" y="144"/>
                  </a:lnTo>
                  <a:lnTo>
                    <a:pt x="410" y="135"/>
                  </a:lnTo>
                  <a:lnTo>
                    <a:pt x="407" y="125"/>
                  </a:lnTo>
                  <a:lnTo>
                    <a:pt x="402" y="116"/>
                  </a:lnTo>
                  <a:lnTo>
                    <a:pt x="396" y="106"/>
                  </a:lnTo>
                  <a:lnTo>
                    <a:pt x="391" y="98"/>
                  </a:lnTo>
                  <a:lnTo>
                    <a:pt x="385" y="89"/>
                  </a:lnTo>
                  <a:lnTo>
                    <a:pt x="379" y="81"/>
                  </a:lnTo>
                  <a:lnTo>
                    <a:pt x="372" y="73"/>
                  </a:lnTo>
                  <a:lnTo>
                    <a:pt x="365" y="65"/>
                  </a:lnTo>
                  <a:lnTo>
                    <a:pt x="358" y="58"/>
                  </a:lnTo>
                  <a:lnTo>
                    <a:pt x="350" y="50"/>
                  </a:lnTo>
                  <a:lnTo>
                    <a:pt x="341" y="43"/>
                  </a:lnTo>
                  <a:lnTo>
                    <a:pt x="333" y="38"/>
                  </a:lnTo>
                  <a:lnTo>
                    <a:pt x="326" y="33"/>
                  </a:lnTo>
                  <a:lnTo>
                    <a:pt x="319" y="28"/>
                  </a:lnTo>
                  <a:lnTo>
                    <a:pt x="311" y="24"/>
                  </a:lnTo>
                  <a:lnTo>
                    <a:pt x="303" y="20"/>
                  </a:lnTo>
                  <a:lnTo>
                    <a:pt x="294" y="17"/>
                  </a:lnTo>
                  <a:lnTo>
                    <a:pt x="286" y="14"/>
                  </a:lnTo>
                  <a:lnTo>
                    <a:pt x="278" y="11"/>
                  </a:lnTo>
                  <a:lnTo>
                    <a:pt x="270" y="8"/>
                  </a:lnTo>
                  <a:lnTo>
                    <a:pt x="261" y="6"/>
                  </a:lnTo>
                  <a:lnTo>
                    <a:pt x="253" y="3"/>
                  </a:lnTo>
                  <a:lnTo>
                    <a:pt x="243" y="2"/>
                  </a:lnTo>
                  <a:lnTo>
                    <a:pt x="235" y="1"/>
                  </a:lnTo>
                  <a:lnTo>
                    <a:pt x="226" y="0"/>
                  </a:lnTo>
                  <a:lnTo>
                    <a:pt x="217" y="0"/>
                  </a:lnTo>
                  <a:lnTo>
                    <a:pt x="209"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19" name="Freeform 40">
              <a:extLst>
                <a:ext uri="{FF2B5EF4-FFF2-40B4-BE49-F238E27FC236}">
                  <a16:creationId xmlns:a16="http://schemas.microsoft.com/office/drawing/2014/main" id="{00ABFDCC-034A-4B01-8EAB-FCDFA7F7A10C}"/>
                </a:ext>
              </a:extLst>
            </p:cNvPr>
            <p:cNvSpPr>
              <a:spLocks/>
            </p:cNvSpPr>
            <p:nvPr/>
          </p:nvSpPr>
          <p:spPr bwMode="auto">
            <a:xfrm>
              <a:off x="663" y="3024"/>
              <a:ext cx="51" cy="53"/>
            </a:xfrm>
            <a:custGeom>
              <a:avLst/>
              <a:gdLst>
                <a:gd name="T0" fmla="*/ 0 w 51"/>
                <a:gd name="T1" fmla="*/ 28 h 53"/>
                <a:gd name="T2" fmla="*/ 51 w 51"/>
                <a:gd name="T3" fmla="*/ 0 h 53"/>
                <a:gd name="T4" fmla="*/ 27 w 51"/>
                <a:gd name="T5" fmla="*/ 53 h 53"/>
                <a:gd name="T6" fmla="*/ 0 w 51"/>
                <a:gd name="T7" fmla="*/ 28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53">
                  <a:moveTo>
                    <a:pt x="0" y="28"/>
                  </a:moveTo>
                  <a:lnTo>
                    <a:pt x="51" y="0"/>
                  </a:lnTo>
                  <a:lnTo>
                    <a:pt x="27" y="53"/>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0" name="Rectangle 41">
              <a:extLst>
                <a:ext uri="{FF2B5EF4-FFF2-40B4-BE49-F238E27FC236}">
                  <a16:creationId xmlns:a16="http://schemas.microsoft.com/office/drawing/2014/main" id="{28736671-9516-45D2-9956-AF5F064113A3}"/>
                </a:ext>
              </a:extLst>
            </p:cNvPr>
            <p:cNvSpPr>
              <a:spLocks noChangeArrowheads="1"/>
            </p:cNvSpPr>
            <p:nvPr/>
          </p:nvSpPr>
          <p:spPr bwMode="auto">
            <a:xfrm>
              <a:off x="12" y="3100"/>
              <a:ext cx="10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latin typeface="微软雅黑" panose="020B0503020204020204" pitchFamily="34" charset="-122"/>
                  <a:ea typeface="微软雅黑" panose="020B0503020204020204" pitchFamily="34" charset="-122"/>
                  <a:cs typeface="Times New Roman" pitchFamily="18" charset="0"/>
                </a:rPr>
                <a:t>R</a:t>
              </a:r>
            </a:p>
          </p:txBody>
        </p:sp>
        <p:sp>
          <p:nvSpPr>
            <p:cNvPr id="121" name="Freeform 42">
              <a:extLst>
                <a:ext uri="{FF2B5EF4-FFF2-40B4-BE49-F238E27FC236}">
                  <a16:creationId xmlns:a16="http://schemas.microsoft.com/office/drawing/2014/main" id="{460D846E-4DB3-4493-AF7C-3BDED83C3ADF}"/>
                </a:ext>
              </a:extLst>
            </p:cNvPr>
            <p:cNvSpPr>
              <a:spLocks/>
            </p:cNvSpPr>
            <p:nvPr/>
          </p:nvSpPr>
          <p:spPr bwMode="auto">
            <a:xfrm>
              <a:off x="1652"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8 w 1192"/>
                <a:gd name="T17" fmla="*/ 128 h 1192"/>
                <a:gd name="T18" fmla="*/ 275 w 1192"/>
                <a:gd name="T19" fmla="*/ 95 h 1192"/>
                <a:gd name="T20" fmla="*/ 324 w 1192"/>
                <a:gd name="T21" fmla="*/ 66 h 1192"/>
                <a:gd name="T22" fmla="*/ 377 w 1192"/>
                <a:gd name="T23" fmla="*/ 42 h 1192"/>
                <a:gd name="T24" fmla="*/ 432 w 1192"/>
                <a:gd name="T25" fmla="*/ 24 h 1192"/>
                <a:gd name="T26" fmla="*/ 490 w 1192"/>
                <a:gd name="T27" fmla="*/ 11 h 1192"/>
                <a:gd name="T28" fmla="*/ 550 w 1192"/>
                <a:gd name="T29" fmla="*/ 2 h 1192"/>
                <a:gd name="T30" fmla="*/ 612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2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5 w 1192"/>
                <a:gd name="T93" fmla="*/ 1192 h 1192"/>
                <a:gd name="T94" fmla="*/ 535 w 1192"/>
                <a:gd name="T95" fmla="*/ 1189 h 1192"/>
                <a:gd name="T96" fmla="*/ 476 w 1192"/>
                <a:gd name="T97" fmla="*/ 1180 h 1192"/>
                <a:gd name="T98" fmla="*/ 419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6 w 1192"/>
                <a:gd name="T113" fmla="*/ 906 h 1192"/>
                <a:gd name="T114" fmla="*/ 59 w 1192"/>
                <a:gd name="T115" fmla="*/ 855 h 1192"/>
                <a:gd name="T116" fmla="*/ 36 w 1192"/>
                <a:gd name="T117" fmla="*/ 802 h 1192"/>
                <a:gd name="T118" fmla="*/ 19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9" y="448"/>
                  </a:lnTo>
                  <a:lnTo>
                    <a:pt x="22" y="434"/>
                  </a:lnTo>
                  <a:lnTo>
                    <a:pt x="26" y="420"/>
                  </a:lnTo>
                  <a:lnTo>
                    <a:pt x="31" y="405"/>
                  </a:lnTo>
                  <a:lnTo>
                    <a:pt x="36" y="392"/>
                  </a:lnTo>
                  <a:lnTo>
                    <a:pt x="41" y="379"/>
                  </a:lnTo>
                  <a:lnTo>
                    <a:pt x="47" y="364"/>
                  </a:lnTo>
                  <a:lnTo>
                    <a:pt x="53" y="351"/>
                  </a:lnTo>
                  <a:lnTo>
                    <a:pt x="59" y="339"/>
                  </a:lnTo>
                  <a:lnTo>
                    <a:pt x="65" y="326"/>
                  </a:lnTo>
                  <a:lnTo>
                    <a:pt x="72" y="312"/>
                  </a:lnTo>
                  <a:lnTo>
                    <a:pt x="79" y="300"/>
                  </a:lnTo>
                  <a:lnTo>
                    <a:pt x="86" y="288"/>
                  </a:lnTo>
                  <a:lnTo>
                    <a:pt x="94" y="276"/>
                  </a:lnTo>
                  <a:lnTo>
                    <a:pt x="102" y="264"/>
                  </a:lnTo>
                  <a:lnTo>
                    <a:pt x="110" y="252"/>
                  </a:lnTo>
                  <a:lnTo>
                    <a:pt x="118" y="240"/>
                  </a:lnTo>
                  <a:lnTo>
                    <a:pt x="127" y="229"/>
                  </a:lnTo>
                  <a:lnTo>
                    <a:pt x="136" y="218"/>
                  </a:lnTo>
                  <a:lnTo>
                    <a:pt x="146" y="206"/>
                  </a:lnTo>
                  <a:lnTo>
                    <a:pt x="155" y="196"/>
                  </a:lnTo>
                  <a:lnTo>
                    <a:pt x="174" y="176"/>
                  </a:lnTo>
                  <a:lnTo>
                    <a:pt x="196" y="155"/>
                  </a:lnTo>
                  <a:lnTo>
                    <a:pt x="206" y="146"/>
                  </a:lnTo>
                  <a:lnTo>
                    <a:pt x="217" y="137"/>
                  </a:lnTo>
                  <a:lnTo>
                    <a:pt x="228" y="128"/>
                  </a:lnTo>
                  <a:lnTo>
                    <a:pt x="239" y="120"/>
                  </a:lnTo>
                  <a:lnTo>
                    <a:pt x="251" y="111"/>
                  </a:lnTo>
                  <a:lnTo>
                    <a:pt x="263" y="102"/>
                  </a:lnTo>
                  <a:lnTo>
                    <a:pt x="275" y="95"/>
                  </a:lnTo>
                  <a:lnTo>
                    <a:pt x="286" y="87"/>
                  </a:lnTo>
                  <a:lnTo>
                    <a:pt x="300" y="80"/>
                  </a:lnTo>
                  <a:lnTo>
                    <a:pt x="312" y="73"/>
                  </a:lnTo>
                  <a:lnTo>
                    <a:pt x="324" y="66"/>
                  </a:lnTo>
                  <a:lnTo>
                    <a:pt x="337" y="60"/>
                  </a:lnTo>
                  <a:lnTo>
                    <a:pt x="351" y="53"/>
                  </a:lnTo>
                  <a:lnTo>
                    <a:pt x="364" y="47"/>
                  </a:lnTo>
                  <a:lnTo>
                    <a:pt x="377" y="42"/>
                  </a:lnTo>
                  <a:lnTo>
                    <a:pt x="391" y="37"/>
                  </a:lnTo>
                  <a:lnTo>
                    <a:pt x="405" y="32"/>
                  </a:lnTo>
                  <a:lnTo>
                    <a:pt x="419" y="28"/>
                  </a:lnTo>
                  <a:lnTo>
                    <a:pt x="432" y="24"/>
                  </a:lnTo>
                  <a:lnTo>
                    <a:pt x="446" y="20"/>
                  </a:lnTo>
                  <a:lnTo>
                    <a:pt x="461" y="16"/>
                  </a:lnTo>
                  <a:lnTo>
                    <a:pt x="476" y="13"/>
                  </a:lnTo>
                  <a:lnTo>
                    <a:pt x="490" y="11"/>
                  </a:lnTo>
                  <a:lnTo>
                    <a:pt x="505" y="8"/>
                  </a:lnTo>
                  <a:lnTo>
                    <a:pt x="520" y="6"/>
                  </a:lnTo>
                  <a:lnTo>
                    <a:pt x="535" y="3"/>
                  </a:lnTo>
                  <a:lnTo>
                    <a:pt x="550" y="2"/>
                  </a:lnTo>
                  <a:lnTo>
                    <a:pt x="565" y="1"/>
                  </a:lnTo>
                  <a:lnTo>
                    <a:pt x="580" y="1"/>
                  </a:lnTo>
                  <a:lnTo>
                    <a:pt x="595" y="0"/>
                  </a:lnTo>
                  <a:lnTo>
                    <a:pt x="612" y="1"/>
                  </a:lnTo>
                  <a:lnTo>
                    <a:pt x="627" y="1"/>
                  </a:lnTo>
                  <a:lnTo>
                    <a:pt x="641" y="2"/>
                  </a:lnTo>
                  <a:lnTo>
                    <a:pt x="657" y="5"/>
                  </a:lnTo>
                  <a:lnTo>
                    <a:pt x="672" y="6"/>
                  </a:lnTo>
                  <a:lnTo>
                    <a:pt x="687" y="8"/>
                  </a:lnTo>
                  <a:lnTo>
                    <a:pt x="702" y="11"/>
                  </a:lnTo>
                  <a:lnTo>
                    <a:pt x="716" y="13"/>
                  </a:lnTo>
                  <a:lnTo>
                    <a:pt x="730" y="16"/>
                  </a:lnTo>
                  <a:lnTo>
                    <a:pt x="745" y="20"/>
                  </a:lnTo>
                  <a:lnTo>
                    <a:pt x="760" y="24"/>
                  </a:lnTo>
                  <a:lnTo>
                    <a:pt x="773" y="28"/>
                  </a:lnTo>
                  <a:lnTo>
                    <a:pt x="787" y="32"/>
                  </a:lnTo>
                  <a:lnTo>
                    <a:pt x="800" y="37"/>
                  </a:lnTo>
                  <a:lnTo>
                    <a:pt x="815" y="42"/>
                  </a:lnTo>
                  <a:lnTo>
                    <a:pt x="828" y="47"/>
                  </a:lnTo>
                  <a:lnTo>
                    <a:pt x="841" y="53"/>
                  </a:lnTo>
                  <a:lnTo>
                    <a:pt x="855" y="60"/>
                  </a:lnTo>
                  <a:lnTo>
                    <a:pt x="868" y="66"/>
                  </a:lnTo>
                  <a:lnTo>
                    <a:pt x="880" y="73"/>
                  </a:lnTo>
                  <a:lnTo>
                    <a:pt x="892" y="80"/>
                  </a:lnTo>
                  <a:lnTo>
                    <a:pt x="906" y="87"/>
                  </a:lnTo>
                  <a:lnTo>
                    <a:pt x="917" y="95"/>
                  </a:lnTo>
                  <a:lnTo>
                    <a:pt x="929" y="102"/>
                  </a:lnTo>
                  <a:lnTo>
                    <a:pt x="941" y="111"/>
                  </a:lnTo>
                  <a:lnTo>
                    <a:pt x="953" y="120"/>
                  </a:lnTo>
                  <a:lnTo>
                    <a:pt x="964" y="128"/>
                  </a:lnTo>
                  <a:lnTo>
                    <a:pt x="975" y="137"/>
                  </a:lnTo>
                  <a:lnTo>
                    <a:pt x="986" y="146"/>
                  </a:lnTo>
                  <a:lnTo>
                    <a:pt x="996" y="155"/>
                  </a:lnTo>
                  <a:lnTo>
                    <a:pt x="1018" y="176"/>
                  </a:lnTo>
                  <a:lnTo>
                    <a:pt x="1037" y="196"/>
                  </a:lnTo>
                  <a:lnTo>
                    <a:pt x="1046" y="206"/>
                  </a:lnTo>
                  <a:lnTo>
                    <a:pt x="1056" y="218"/>
                  </a:lnTo>
                  <a:lnTo>
                    <a:pt x="1065" y="229"/>
                  </a:lnTo>
                  <a:lnTo>
                    <a:pt x="1074" y="240"/>
                  </a:lnTo>
                  <a:lnTo>
                    <a:pt x="1082" y="252"/>
                  </a:lnTo>
                  <a:lnTo>
                    <a:pt x="1090" y="264"/>
                  </a:lnTo>
                  <a:lnTo>
                    <a:pt x="1098" y="276"/>
                  </a:lnTo>
                  <a:lnTo>
                    <a:pt x="1106" y="288"/>
                  </a:lnTo>
                  <a:lnTo>
                    <a:pt x="1113" y="300"/>
                  </a:lnTo>
                  <a:lnTo>
                    <a:pt x="1120" y="312"/>
                  </a:lnTo>
                  <a:lnTo>
                    <a:pt x="1127" y="326"/>
                  </a:lnTo>
                  <a:lnTo>
                    <a:pt x="1133" y="338"/>
                  </a:lnTo>
                  <a:lnTo>
                    <a:pt x="1139" y="351"/>
                  </a:lnTo>
                  <a:lnTo>
                    <a:pt x="1145" y="364"/>
                  </a:lnTo>
                  <a:lnTo>
                    <a:pt x="1150" y="379"/>
                  </a:lnTo>
                  <a:lnTo>
                    <a:pt x="1156" y="392"/>
                  </a:lnTo>
                  <a:lnTo>
                    <a:pt x="1161" y="405"/>
                  </a:lnTo>
                  <a:lnTo>
                    <a:pt x="1166" y="420"/>
                  </a:lnTo>
                  <a:lnTo>
                    <a:pt x="1170" y="434"/>
                  </a:lnTo>
                  <a:lnTo>
                    <a:pt x="1173" y="448"/>
                  </a:lnTo>
                  <a:lnTo>
                    <a:pt x="1177" y="462"/>
                  </a:lnTo>
                  <a:lnTo>
                    <a:pt x="1180" y="477"/>
                  </a:lnTo>
                  <a:lnTo>
                    <a:pt x="1183" y="491"/>
                  </a:lnTo>
                  <a:lnTo>
                    <a:pt x="1185" y="506"/>
                  </a:lnTo>
                  <a:lnTo>
                    <a:pt x="1187" y="520"/>
                  </a:lnTo>
                  <a:lnTo>
                    <a:pt x="1189" y="536"/>
                  </a:lnTo>
                  <a:lnTo>
                    <a:pt x="1190" y="551"/>
                  </a:lnTo>
                  <a:lnTo>
                    <a:pt x="1191" y="566"/>
                  </a:lnTo>
                  <a:lnTo>
                    <a:pt x="1192" y="582"/>
                  </a:lnTo>
                  <a:lnTo>
                    <a:pt x="1192" y="597"/>
                  </a:lnTo>
                  <a:lnTo>
                    <a:pt x="1192" y="612"/>
                  </a:lnTo>
                  <a:lnTo>
                    <a:pt x="1191" y="628"/>
                  </a:lnTo>
                  <a:lnTo>
                    <a:pt x="1190" y="643"/>
                  </a:lnTo>
                  <a:lnTo>
                    <a:pt x="1189" y="658"/>
                  </a:lnTo>
                  <a:lnTo>
                    <a:pt x="1187" y="672"/>
                  </a:lnTo>
                  <a:lnTo>
                    <a:pt x="1185" y="688"/>
                  </a:lnTo>
                  <a:lnTo>
                    <a:pt x="1183" y="702"/>
                  </a:lnTo>
                  <a:lnTo>
                    <a:pt x="1180" y="717"/>
                  </a:lnTo>
                  <a:lnTo>
                    <a:pt x="1177" y="732"/>
                  </a:lnTo>
                  <a:lnTo>
                    <a:pt x="1173" y="746"/>
                  </a:lnTo>
                  <a:lnTo>
                    <a:pt x="1170" y="760"/>
                  </a:lnTo>
                  <a:lnTo>
                    <a:pt x="1166" y="774"/>
                  </a:lnTo>
                  <a:lnTo>
                    <a:pt x="1161" y="788"/>
                  </a:lnTo>
                  <a:lnTo>
                    <a:pt x="1156" y="802"/>
                  </a:lnTo>
                  <a:lnTo>
                    <a:pt x="1150" y="815"/>
                  </a:lnTo>
                  <a:lnTo>
                    <a:pt x="1145" y="828"/>
                  </a:lnTo>
                  <a:lnTo>
                    <a:pt x="1139" y="842"/>
                  </a:lnTo>
                  <a:lnTo>
                    <a:pt x="1133" y="855"/>
                  </a:lnTo>
                  <a:lnTo>
                    <a:pt x="1127" y="868"/>
                  </a:lnTo>
                  <a:lnTo>
                    <a:pt x="1120" y="880"/>
                  </a:lnTo>
                  <a:lnTo>
                    <a:pt x="1113" y="894"/>
                  </a:lnTo>
                  <a:lnTo>
                    <a:pt x="1106" y="906"/>
                  </a:lnTo>
                  <a:lnTo>
                    <a:pt x="1098" y="918"/>
                  </a:lnTo>
                  <a:lnTo>
                    <a:pt x="1090" y="930"/>
                  </a:lnTo>
                  <a:lnTo>
                    <a:pt x="1082" y="942"/>
                  </a:lnTo>
                  <a:lnTo>
                    <a:pt x="1074" y="954"/>
                  </a:lnTo>
                  <a:lnTo>
                    <a:pt x="1065" y="965"/>
                  </a:lnTo>
                  <a:lnTo>
                    <a:pt x="1056" y="976"/>
                  </a:lnTo>
                  <a:lnTo>
                    <a:pt x="1046" y="987"/>
                  </a:lnTo>
                  <a:lnTo>
                    <a:pt x="1037" y="998"/>
                  </a:lnTo>
                  <a:lnTo>
                    <a:pt x="1018" y="1018"/>
                  </a:lnTo>
                  <a:lnTo>
                    <a:pt x="996" y="1037"/>
                  </a:lnTo>
                  <a:lnTo>
                    <a:pt x="986" y="1048"/>
                  </a:lnTo>
                  <a:lnTo>
                    <a:pt x="975" y="1057"/>
                  </a:lnTo>
                  <a:lnTo>
                    <a:pt x="964" y="1066"/>
                  </a:lnTo>
                  <a:lnTo>
                    <a:pt x="953" y="1074"/>
                  </a:lnTo>
                  <a:lnTo>
                    <a:pt x="941" y="1082"/>
                  </a:lnTo>
                  <a:lnTo>
                    <a:pt x="929" y="1091"/>
                  </a:lnTo>
                  <a:lnTo>
                    <a:pt x="917" y="1099"/>
                  </a:lnTo>
                  <a:lnTo>
                    <a:pt x="906" y="1107"/>
                  </a:lnTo>
                  <a:lnTo>
                    <a:pt x="892" y="1114"/>
                  </a:lnTo>
                  <a:lnTo>
                    <a:pt x="880" y="1121"/>
                  </a:lnTo>
                  <a:lnTo>
                    <a:pt x="868" y="1127"/>
                  </a:lnTo>
                  <a:lnTo>
                    <a:pt x="855" y="1134"/>
                  </a:lnTo>
                  <a:lnTo>
                    <a:pt x="841" y="1140"/>
                  </a:lnTo>
                  <a:lnTo>
                    <a:pt x="828" y="1146"/>
                  </a:lnTo>
                  <a:lnTo>
                    <a:pt x="815" y="1152"/>
                  </a:lnTo>
                  <a:lnTo>
                    <a:pt x="800"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7" y="1191"/>
                  </a:lnTo>
                  <a:lnTo>
                    <a:pt x="612" y="1192"/>
                  </a:lnTo>
                  <a:lnTo>
                    <a:pt x="595" y="1192"/>
                  </a:lnTo>
                  <a:lnTo>
                    <a:pt x="580" y="1192"/>
                  </a:lnTo>
                  <a:lnTo>
                    <a:pt x="565" y="1192"/>
                  </a:lnTo>
                  <a:lnTo>
                    <a:pt x="551" y="1191"/>
                  </a:lnTo>
                  <a:lnTo>
                    <a:pt x="535" y="1189"/>
                  </a:lnTo>
                  <a:lnTo>
                    <a:pt x="520" y="1188"/>
                  </a:lnTo>
                  <a:lnTo>
                    <a:pt x="506" y="1186"/>
                  </a:lnTo>
                  <a:lnTo>
                    <a:pt x="490" y="1183"/>
                  </a:lnTo>
                  <a:lnTo>
                    <a:pt x="476" y="1180"/>
                  </a:lnTo>
                  <a:lnTo>
                    <a:pt x="462" y="1177"/>
                  </a:lnTo>
                  <a:lnTo>
                    <a:pt x="446" y="1174"/>
                  </a:lnTo>
                  <a:lnTo>
                    <a:pt x="433" y="1170"/>
                  </a:lnTo>
                  <a:lnTo>
                    <a:pt x="419" y="1166"/>
                  </a:lnTo>
                  <a:lnTo>
                    <a:pt x="405" y="1162"/>
                  </a:lnTo>
                  <a:lnTo>
                    <a:pt x="391" y="1157"/>
                  </a:lnTo>
                  <a:lnTo>
                    <a:pt x="377" y="1152"/>
                  </a:lnTo>
                  <a:lnTo>
                    <a:pt x="364" y="1146"/>
                  </a:lnTo>
                  <a:lnTo>
                    <a:pt x="351" y="1140"/>
                  </a:lnTo>
                  <a:lnTo>
                    <a:pt x="337" y="1134"/>
                  </a:lnTo>
                  <a:lnTo>
                    <a:pt x="324" y="1127"/>
                  </a:lnTo>
                  <a:lnTo>
                    <a:pt x="312" y="1121"/>
                  </a:lnTo>
                  <a:lnTo>
                    <a:pt x="300" y="1114"/>
                  </a:lnTo>
                  <a:lnTo>
                    <a:pt x="286" y="1107"/>
                  </a:lnTo>
                  <a:lnTo>
                    <a:pt x="275" y="1099"/>
                  </a:lnTo>
                  <a:lnTo>
                    <a:pt x="263" y="1091"/>
                  </a:lnTo>
                  <a:lnTo>
                    <a:pt x="251" y="1082"/>
                  </a:lnTo>
                  <a:lnTo>
                    <a:pt x="239" y="1074"/>
                  </a:lnTo>
                  <a:lnTo>
                    <a:pt x="228" y="1066"/>
                  </a:lnTo>
                  <a:lnTo>
                    <a:pt x="217" y="1057"/>
                  </a:lnTo>
                  <a:lnTo>
                    <a:pt x="206" y="1048"/>
                  </a:lnTo>
                  <a:lnTo>
                    <a:pt x="196" y="1037"/>
                  </a:lnTo>
                  <a:lnTo>
                    <a:pt x="174" y="1018"/>
                  </a:lnTo>
                  <a:lnTo>
                    <a:pt x="155" y="998"/>
                  </a:lnTo>
                  <a:lnTo>
                    <a:pt x="146" y="987"/>
                  </a:lnTo>
                  <a:lnTo>
                    <a:pt x="136" y="976"/>
                  </a:lnTo>
                  <a:lnTo>
                    <a:pt x="127" y="965"/>
                  </a:lnTo>
                  <a:lnTo>
                    <a:pt x="118" y="954"/>
                  </a:lnTo>
                  <a:lnTo>
                    <a:pt x="110" y="942"/>
                  </a:lnTo>
                  <a:lnTo>
                    <a:pt x="102" y="930"/>
                  </a:lnTo>
                  <a:lnTo>
                    <a:pt x="94" y="918"/>
                  </a:lnTo>
                  <a:lnTo>
                    <a:pt x="86" y="906"/>
                  </a:lnTo>
                  <a:lnTo>
                    <a:pt x="79" y="894"/>
                  </a:lnTo>
                  <a:lnTo>
                    <a:pt x="72" y="880"/>
                  </a:lnTo>
                  <a:lnTo>
                    <a:pt x="65" y="868"/>
                  </a:lnTo>
                  <a:lnTo>
                    <a:pt x="59" y="855"/>
                  </a:lnTo>
                  <a:lnTo>
                    <a:pt x="53" y="842"/>
                  </a:lnTo>
                  <a:lnTo>
                    <a:pt x="47" y="828"/>
                  </a:lnTo>
                  <a:lnTo>
                    <a:pt x="41" y="815"/>
                  </a:lnTo>
                  <a:lnTo>
                    <a:pt x="36" y="802"/>
                  </a:lnTo>
                  <a:lnTo>
                    <a:pt x="31" y="788"/>
                  </a:lnTo>
                  <a:lnTo>
                    <a:pt x="26" y="774"/>
                  </a:lnTo>
                  <a:lnTo>
                    <a:pt x="22" y="760"/>
                  </a:lnTo>
                  <a:lnTo>
                    <a:pt x="19" y="746"/>
                  </a:lnTo>
                  <a:lnTo>
                    <a:pt x="15" y="732"/>
                  </a:lnTo>
                  <a:lnTo>
                    <a:pt x="12" y="717"/>
                  </a:lnTo>
                  <a:lnTo>
                    <a:pt x="9" y="702"/>
                  </a:lnTo>
                  <a:lnTo>
                    <a:pt x="7"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2" name="Freeform 43">
              <a:extLst>
                <a:ext uri="{FF2B5EF4-FFF2-40B4-BE49-F238E27FC236}">
                  <a16:creationId xmlns:a16="http://schemas.microsoft.com/office/drawing/2014/main" id="{B95B477C-316C-4248-95BB-17251A6C21C1}"/>
                </a:ext>
              </a:extLst>
            </p:cNvPr>
            <p:cNvSpPr>
              <a:spLocks/>
            </p:cNvSpPr>
            <p:nvPr/>
          </p:nvSpPr>
          <p:spPr bwMode="auto">
            <a:xfrm>
              <a:off x="1652" y="1013"/>
              <a:ext cx="1192" cy="1192"/>
            </a:xfrm>
            <a:custGeom>
              <a:avLst/>
              <a:gdLst>
                <a:gd name="T0" fmla="*/ 2 w 1192"/>
                <a:gd name="T1" fmla="*/ 551 h 1192"/>
                <a:gd name="T2" fmla="*/ 9 w 1192"/>
                <a:gd name="T3" fmla="*/ 491 h 1192"/>
                <a:gd name="T4" fmla="*/ 22 w 1192"/>
                <a:gd name="T5" fmla="*/ 434 h 1192"/>
                <a:gd name="T6" fmla="*/ 41 w 1192"/>
                <a:gd name="T7" fmla="*/ 379 h 1192"/>
                <a:gd name="T8" fmla="*/ 65 w 1192"/>
                <a:gd name="T9" fmla="*/ 326 h 1192"/>
                <a:gd name="T10" fmla="*/ 94 w 1192"/>
                <a:gd name="T11" fmla="*/ 276 h 1192"/>
                <a:gd name="T12" fmla="*/ 127 w 1192"/>
                <a:gd name="T13" fmla="*/ 229 h 1192"/>
                <a:gd name="T14" fmla="*/ 174 w 1192"/>
                <a:gd name="T15" fmla="*/ 176 h 1192"/>
                <a:gd name="T16" fmla="*/ 228 w 1192"/>
                <a:gd name="T17" fmla="*/ 128 h 1192"/>
                <a:gd name="T18" fmla="*/ 275 w 1192"/>
                <a:gd name="T19" fmla="*/ 95 h 1192"/>
                <a:gd name="T20" fmla="*/ 324 w 1192"/>
                <a:gd name="T21" fmla="*/ 66 h 1192"/>
                <a:gd name="T22" fmla="*/ 377 w 1192"/>
                <a:gd name="T23" fmla="*/ 42 h 1192"/>
                <a:gd name="T24" fmla="*/ 432 w 1192"/>
                <a:gd name="T25" fmla="*/ 24 h 1192"/>
                <a:gd name="T26" fmla="*/ 490 w 1192"/>
                <a:gd name="T27" fmla="*/ 11 h 1192"/>
                <a:gd name="T28" fmla="*/ 550 w 1192"/>
                <a:gd name="T29" fmla="*/ 2 h 1192"/>
                <a:gd name="T30" fmla="*/ 612 w 1192"/>
                <a:gd name="T31" fmla="*/ 1 h 1192"/>
                <a:gd name="T32" fmla="*/ 672 w 1192"/>
                <a:gd name="T33" fmla="*/ 6 h 1192"/>
                <a:gd name="T34" fmla="*/ 730 w 1192"/>
                <a:gd name="T35" fmla="*/ 16 h 1192"/>
                <a:gd name="T36" fmla="*/ 787 w 1192"/>
                <a:gd name="T37" fmla="*/ 32 h 1192"/>
                <a:gd name="T38" fmla="*/ 841 w 1192"/>
                <a:gd name="T39" fmla="*/ 53 h 1192"/>
                <a:gd name="T40" fmla="*/ 892 w 1192"/>
                <a:gd name="T41" fmla="*/ 80 h 1192"/>
                <a:gd name="T42" fmla="*/ 941 w 1192"/>
                <a:gd name="T43" fmla="*/ 111 h 1192"/>
                <a:gd name="T44" fmla="*/ 986 w 1192"/>
                <a:gd name="T45" fmla="*/ 146 h 1192"/>
                <a:gd name="T46" fmla="*/ 1046 w 1192"/>
                <a:gd name="T47" fmla="*/ 206 h 1192"/>
                <a:gd name="T48" fmla="*/ 1082 w 1192"/>
                <a:gd name="T49" fmla="*/ 252 h 1192"/>
                <a:gd name="T50" fmla="*/ 1113 w 1192"/>
                <a:gd name="T51" fmla="*/ 300 h 1192"/>
                <a:gd name="T52" fmla="*/ 1139 w 1192"/>
                <a:gd name="T53" fmla="*/ 351 h 1192"/>
                <a:gd name="T54" fmla="*/ 1161 w 1192"/>
                <a:gd name="T55" fmla="*/ 405 h 1192"/>
                <a:gd name="T56" fmla="*/ 1177 w 1192"/>
                <a:gd name="T57" fmla="*/ 462 h 1192"/>
                <a:gd name="T58" fmla="*/ 1187 w 1192"/>
                <a:gd name="T59" fmla="*/ 520 h 1192"/>
                <a:gd name="T60" fmla="*/ 1192 w 1192"/>
                <a:gd name="T61" fmla="*/ 582 h 1192"/>
                <a:gd name="T62" fmla="*/ 1191 w 1192"/>
                <a:gd name="T63" fmla="*/ 628 h 1192"/>
                <a:gd name="T64" fmla="*/ 1185 w 1192"/>
                <a:gd name="T65" fmla="*/ 688 h 1192"/>
                <a:gd name="T66" fmla="*/ 1173 w 1192"/>
                <a:gd name="T67" fmla="*/ 746 h 1192"/>
                <a:gd name="T68" fmla="*/ 1156 w 1192"/>
                <a:gd name="T69" fmla="*/ 802 h 1192"/>
                <a:gd name="T70" fmla="*/ 1133 w 1192"/>
                <a:gd name="T71" fmla="*/ 855 h 1192"/>
                <a:gd name="T72" fmla="*/ 1106 w 1192"/>
                <a:gd name="T73" fmla="*/ 906 h 1192"/>
                <a:gd name="T74" fmla="*/ 1074 w 1192"/>
                <a:gd name="T75" fmla="*/ 954 h 1192"/>
                <a:gd name="T76" fmla="*/ 1037 w 1192"/>
                <a:gd name="T77" fmla="*/ 998 h 1192"/>
                <a:gd name="T78" fmla="*/ 975 w 1192"/>
                <a:gd name="T79" fmla="*/ 1057 h 1192"/>
                <a:gd name="T80" fmla="*/ 929 w 1192"/>
                <a:gd name="T81" fmla="*/ 1091 h 1192"/>
                <a:gd name="T82" fmla="*/ 880 w 1192"/>
                <a:gd name="T83" fmla="*/ 1121 h 1192"/>
                <a:gd name="T84" fmla="*/ 828 w 1192"/>
                <a:gd name="T85" fmla="*/ 1146 h 1192"/>
                <a:gd name="T86" fmla="*/ 773 w 1192"/>
                <a:gd name="T87" fmla="*/ 1166 h 1192"/>
                <a:gd name="T88" fmla="*/ 716 w 1192"/>
                <a:gd name="T89" fmla="*/ 1180 h 1192"/>
                <a:gd name="T90" fmla="*/ 657 w 1192"/>
                <a:gd name="T91" fmla="*/ 1189 h 1192"/>
                <a:gd name="T92" fmla="*/ 595 w 1192"/>
                <a:gd name="T93" fmla="*/ 1192 h 1192"/>
                <a:gd name="T94" fmla="*/ 535 w 1192"/>
                <a:gd name="T95" fmla="*/ 1189 h 1192"/>
                <a:gd name="T96" fmla="*/ 476 w 1192"/>
                <a:gd name="T97" fmla="*/ 1180 h 1192"/>
                <a:gd name="T98" fmla="*/ 419 w 1192"/>
                <a:gd name="T99" fmla="*/ 1166 h 1192"/>
                <a:gd name="T100" fmla="*/ 364 w 1192"/>
                <a:gd name="T101" fmla="*/ 1146 h 1192"/>
                <a:gd name="T102" fmla="*/ 312 w 1192"/>
                <a:gd name="T103" fmla="*/ 1121 h 1192"/>
                <a:gd name="T104" fmla="*/ 263 w 1192"/>
                <a:gd name="T105" fmla="*/ 1091 h 1192"/>
                <a:gd name="T106" fmla="*/ 217 w 1192"/>
                <a:gd name="T107" fmla="*/ 1057 h 1192"/>
                <a:gd name="T108" fmla="*/ 155 w 1192"/>
                <a:gd name="T109" fmla="*/ 998 h 1192"/>
                <a:gd name="T110" fmla="*/ 118 w 1192"/>
                <a:gd name="T111" fmla="*/ 954 h 1192"/>
                <a:gd name="T112" fmla="*/ 86 w 1192"/>
                <a:gd name="T113" fmla="*/ 906 h 1192"/>
                <a:gd name="T114" fmla="*/ 59 w 1192"/>
                <a:gd name="T115" fmla="*/ 855 h 1192"/>
                <a:gd name="T116" fmla="*/ 36 w 1192"/>
                <a:gd name="T117" fmla="*/ 802 h 1192"/>
                <a:gd name="T118" fmla="*/ 19 w 1192"/>
                <a:gd name="T119" fmla="*/ 746 h 1192"/>
                <a:gd name="T120" fmla="*/ 7 w 1192"/>
                <a:gd name="T121" fmla="*/ 688 h 1192"/>
                <a:gd name="T122" fmla="*/ 1 w 1192"/>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2" h="1192">
                  <a:moveTo>
                    <a:pt x="0" y="597"/>
                  </a:moveTo>
                  <a:lnTo>
                    <a:pt x="0" y="582"/>
                  </a:lnTo>
                  <a:lnTo>
                    <a:pt x="1" y="566"/>
                  </a:lnTo>
                  <a:lnTo>
                    <a:pt x="2" y="551"/>
                  </a:lnTo>
                  <a:lnTo>
                    <a:pt x="3" y="536"/>
                  </a:lnTo>
                  <a:lnTo>
                    <a:pt x="5" y="520"/>
                  </a:lnTo>
                  <a:lnTo>
                    <a:pt x="7" y="506"/>
                  </a:lnTo>
                  <a:lnTo>
                    <a:pt x="9" y="491"/>
                  </a:lnTo>
                  <a:lnTo>
                    <a:pt x="12" y="477"/>
                  </a:lnTo>
                  <a:lnTo>
                    <a:pt x="15" y="462"/>
                  </a:lnTo>
                  <a:lnTo>
                    <a:pt x="19" y="448"/>
                  </a:lnTo>
                  <a:lnTo>
                    <a:pt x="22" y="434"/>
                  </a:lnTo>
                  <a:lnTo>
                    <a:pt x="26" y="420"/>
                  </a:lnTo>
                  <a:lnTo>
                    <a:pt x="31" y="405"/>
                  </a:lnTo>
                  <a:lnTo>
                    <a:pt x="36" y="392"/>
                  </a:lnTo>
                  <a:lnTo>
                    <a:pt x="41" y="379"/>
                  </a:lnTo>
                  <a:lnTo>
                    <a:pt x="47" y="364"/>
                  </a:lnTo>
                  <a:lnTo>
                    <a:pt x="53" y="351"/>
                  </a:lnTo>
                  <a:lnTo>
                    <a:pt x="59" y="339"/>
                  </a:lnTo>
                  <a:lnTo>
                    <a:pt x="65" y="326"/>
                  </a:lnTo>
                  <a:lnTo>
                    <a:pt x="72" y="312"/>
                  </a:lnTo>
                  <a:lnTo>
                    <a:pt x="79" y="300"/>
                  </a:lnTo>
                  <a:lnTo>
                    <a:pt x="86" y="288"/>
                  </a:lnTo>
                  <a:lnTo>
                    <a:pt x="94" y="276"/>
                  </a:lnTo>
                  <a:lnTo>
                    <a:pt x="102" y="264"/>
                  </a:lnTo>
                  <a:lnTo>
                    <a:pt x="110" y="252"/>
                  </a:lnTo>
                  <a:lnTo>
                    <a:pt x="118" y="240"/>
                  </a:lnTo>
                  <a:lnTo>
                    <a:pt x="127" y="229"/>
                  </a:lnTo>
                  <a:lnTo>
                    <a:pt x="136" y="218"/>
                  </a:lnTo>
                  <a:lnTo>
                    <a:pt x="146" y="206"/>
                  </a:lnTo>
                  <a:lnTo>
                    <a:pt x="155" y="196"/>
                  </a:lnTo>
                  <a:lnTo>
                    <a:pt x="174" y="176"/>
                  </a:lnTo>
                  <a:lnTo>
                    <a:pt x="196" y="155"/>
                  </a:lnTo>
                  <a:lnTo>
                    <a:pt x="206" y="146"/>
                  </a:lnTo>
                  <a:lnTo>
                    <a:pt x="217" y="137"/>
                  </a:lnTo>
                  <a:lnTo>
                    <a:pt x="228" y="128"/>
                  </a:lnTo>
                  <a:lnTo>
                    <a:pt x="239" y="120"/>
                  </a:lnTo>
                  <a:lnTo>
                    <a:pt x="251" y="111"/>
                  </a:lnTo>
                  <a:lnTo>
                    <a:pt x="263" y="102"/>
                  </a:lnTo>
                  <a:lnTo>
                    <a:pt x="275" y="95"/>
                  </a:lnTo>
                  <a:lnTo>
                    <a:pt x="286" y="87"/>
                  </a:lnTo>
                  <a:lnTo>
                    <a:pt x="300" y="80"/>
                  </a:lnTo>
                  <a:lnTo>
                    <a:pt x="312" y="73"/>
                  </a:lnTo>
                  <a:lnTo>
                    <a:pt x="324" y="66"/>
                  </a:lnTo>
                  <a:lnTo>
                    <a:pt x="337" y="60"/>
                  </a:lnTo>
                  <a:lnTo>
                    <a:pt x="351" y="53"/>
                  </a:lnTo>
                  <a:lnTo>
                    <a:pt x="364" y="47"/>
                  </a:lnTo>
                  <a:lnTo>
                    <a:pt x="377" y="42"/>
                  </a:lnTo>
                  <a:lnTo>
                    <a:pt x="391" y="37"/>
                  </a:lnTo>
                  <a:lnTo>
                    <a:pt x="405" y="32"/>
                  </a:lnTo>
                  <a:lnTo>
                    <a:pt x="419" y="28"/>
                  </a:lnTo>
                  <a:lnTo>
                    <a:pt x="432" y="24"/>
                  </a:lnTo>
                  <a:lnTo>
                    <a:pt x="446" y="20"/>
                  </a:lnTo>
                  <a:lnTo>
                    <a:pt x="461" y="16"/>
                  </a:lnTo>
                  <a:lnTo>
                    <a:pt x="476" y="13"/>
                  </a:lnTo>
                  <a:lnTo>
                    <a:pt x="490" y="11"/>
                  </a:lnTo>
                  <a:lnTo>
                    <a:pt x="505" y="8"/>
                  </a:lnTo>
                  <a:lnTo>
                    <a:pt x="520" y="6"/>
                  </a:lnTo>
                  <a:lnTo>
                    <a:pt x="535" y="3"/>
                  </a:lnTo>
                  <a:lnTo>
                    <a:pt x="550" y="2"/>
                  </a:lnTo>
                  <a:lnTo>
                    <a:pt x="565" y="1"/>
                  </a:lnTo>
                  <a:lnTo>
                    <a:pt x="580" y="1"/>
                  </a:lnTo>
                  <a:lnTo>
                    <a:pt x="595" y="0"/>
                  </a:lnTo>
                  <a:lnTo>
                    <a:pt x="612" y="1"/>
                  </a:lnTo>
                  <a:lnTo>
                    <a:pt x="627" y="1"/>
                  </a:lnTo>
                  <a:lnTo>
                    <a:pt x="641" y="2"/>
                  </a:lnTo>
                  <a:lnTo>
                    <a:pt x="657" y="5"/>
                  </a:lnTo>
                  <a:lnTo>
                    <a:pt x="672" y="6"/>
                  </a:lnTo>
                  <a:lnTo>
                    <a:pt x="687" y="8"/>
                  </a:lnTo>
                  <a:lnTo>
                    <a:pt x="702" y="11"/>
                  </a:lnTo>
                  <a:lnTo>
                    <a:pt x="716" y="13"/>
                  </a:lnTo>
                  <a:lnTo>
                    <a:pt x="730" y="16"/>
                  </a:lnTo>
                  <a:lnTo>
                    <a:pt x="745" y="20"/>
                  </a:lnTo>
                  <a:lnTo>
                    <a:pt x="760" y="24"/>
                  </a:lnTo>
                  <a:lnTo>
                    <a:pt x="773" y="28"/>
                  </a:lnTo>
                  <a:lnTo>
                    <a:pt x="787" y="32"/>
                  </a:lnTo>
                  <a:lnTo>
                    <a:pt x="800" y="37"/>
                  </a:lnTo>
                  <a:lnTo>
                    <a:pt x="815" y="42"/>
                  </a:lnTo>
                  <a:lnTo>
                    <a:pt x="828" y="47"/>
                  </a:lnTo>
                  <a:lnTo>
                    <a:pt x="841" y="53"/>
                  </a:lnTo>
                  <a:lnTo>
                    <a:pt x="855" y="60"/>
                  </a:lnTo>
                  <a:lnTo>
                    <a:pt x="868" y="66"/>
                  </a:lnTo>
                  <a:lnTo>
                    <a:pt x="880" y="73"/>
                  </a:lnTo>
                  <a:lnTo>
                    <a:pt x="892" y="80"/>
                  </a:lnTo>
                  <a:lnTo>
                    <a:pt x="906" y="87"/>
                  </a:lnTo>
                  <a:lnTo>
                    <a:pt x="917" y="95"/>
                  </a:lnTo>
                  <a:lnTo>
                    <a:pt x="929" y="102"/>
                  </a:lnTo>
                  <a:lnTo>
                    <a:pt x="941" y="111"/>
                  </a:lnTo>
                  <a:lnTo>
                    <a:pt x="953" y="120"/>
                  </a:lnTo>
                  <a:lnTo>
                    <a:pt x="964" y="128"/>
                  </a:lnTo>
                  <a:lnTo>
                    <a:pt x="975" y="137"/>
                  </a:lnTo>
                  <a:lnTo>
                    <a:pt x="986" y="146"/>
                  </a:lnTo>
                  <a:lnTo>
                    <a:pt x="996" y="155"/>
                  </a:lnTo>
                  <a:lnTo>
                    <a:pt x="1018" y="176"/>
                  </a:lnTo>
                  <a:lnTo>
                    <a:pt x="1037" y="196"/>
                  </a:lnTo>
                  <a:lnTo>
                    <a:pt x="1046" y="206"/>
                  </a:lnTo>
                  <a:lnTo>
                    <a:pt x="1056" y="218"/>
                  </a:lnTo>
                  <a:lnTo>
                    <a:pt x="1065" y="229"/>
                  </a:lnTo>
                  <a:lnTo>
                    <a:pt x="1074" y="240"/>
                  </a:lnTo>
                  <a:lnTo>
                    <a:pt x="1082" y="252"/>
                  </a:lnTo>
                  <a:lnTo>
                    <a:pt x="1090" y="264"/>
                  </a:lnTo>
                  <a:lnTo>
                    <a:pt x="1098" y="276"/>
                  </a:lnTo>
                  <a:lnTo>
                    <a:pt x="1106" y="288"/>
                  </a:lnTo>
                  <a:lnTo>
                    <a:pt x="1113" y="300"/>
                  </a:lnTo>
                  <a:lnTo>
                    <a:pt x="1120" y="312"/>
                  </a:lnTo>
                  <a:lnTo>
                    <a:pt x="1127" y="326"/>
                  </a:lnTo>
                  <a:lnTo>
                    <a:pt x="1133" y="338"/>
                  </a:lnTo>
                  <a:lnTo>
                    <a:pt x="1139" y="351"/>
                  </a:lnTo>
                  <a:lnTo>
                    <a:pt x="1145" y="364"/>
                  </a:lnTo>
                  <a:lnTo>
                    <a:pt x="1150" y="379"/>
                  </a:lnTo>
                  <a:lnTo>
                    <a:pt x="1156" y="392"/>
                  </a:lnTo>
                  <a:lnTo>
                    <a:pt x="1161" y="405"/>
                  </a:lnTo>
                  <a:lnTo>
                    <a:pt x="1166" y="420"/>
                  </a:lnTo>
                  <a:lnTo>
                    <a:pt x="1170" y="434"/>
                  </a:lnTo>
                  <a:lnTo>
                    <a:pt x="1173" y="448"/>
                  </a:lnTo>
                  <a:lnTo>
                    <a:pt x="1177" y="462"/>
                  </a:lnTo>
                  <a:lnTo>
                    <a:pt x="1180" y="477"/>
                  </a:lnTo>
                  <a:lnTo>
                    <a:pt x="1183" y="491"/>
                  </a:lnTo>
                  <a:lnTo>
                    <a:pt x="1185" y="506"/>
                  </a:lnTo>
                  <a:lnTo>
                    <a:pt x="1187" y="520"/>
                  </a:lnTo>
                  <a:lnTo>
                    <a:pt x="1189" y="536"/>
                  </a:lnTo>
                  <a:lnTo>
                    <a:pt x="1190" y="551"/>
                  </a:lnTo>
                  <a:lnTo>
                    <a:pt x="1191" y="566"/>
                  </a:lnTo>
                  <a:lnTo>
                    <a:pt x="1192" y="582"/>
                  </a:lnTo>
                  <a:lnTo>
                    <a:pt x="1192" y="597"/>
                  </a:lnTo>
                  <a:lnTo>
                    <a:pt x="1192" y="612"/>
                  </a:lnTo>
                  <a:lnTo>
                    <a:pt x="1191" y="628"/>
                  </a:lnTo>
                  <a:lnTo>
                    <a:pt x="1190" y="643"/>
                  </a:lnTo>
                  <a:lnTo>
                    <a:pt x="1189" y="658"/>
                  </a:lnTo>
                  <a:lnTo>
                    <a:pt x="1187" y="672"/>
                  </a:lnTo>
                  <a:lnTo>
                    <a:pt x="1185" y="688"/>
                  </a:lnTo>
                  <a:lnTo>
                    <a:pt x="1183" y="702"/>
                  </a:lnTo>
                  <a:lnTo>
                    <a:pt x="1180" y="717"/>
                  </a:lnTo>
                  <a:lnTo>
                    <a:pt x="1177" y="732"/>
                  </a:lnTo>
                  <a:lnTo>
                    <a:pt x="1173" y="746"/>
                  </a:lnTo>
                  <a:lnTo>
                    <a:pt x="1170" y="760"/>
                  </a:lnTo>
                  <a:lnTo>
                    <a:pt x="1166" y="774"/>
                  </a:lnTo>
                  <a:lnTo>
                    <a:pt x="1161" y="788"/>
                  </a:lnTo>
                  <a:lnTo>
                    <a:pt x="1156" y="802"/>
                  </a:lnTo>
                  <a:lnTo>
                    <a:pt x="1150" y="815"/>
                  </a:lnTo>
                  <a:lnTo>
                    <a:pt x="1145" y="828"/>
                  </a:lnTo>
                  <a:lnTo>
                    <a:pt x="1139" y="842"/>
                  </a:lnTo>
                  <a:lnTo>
                    <a:pt x="1133" y="855"/>
                  </a:lnTo>
                  <a:lnTo>
                    <a:pt x="1127" y="868"/>
                  </a:lnTo>
                  <a:lnTo>
                    <a:pt x="1120" y="880"/>
                  </a:lnTo>
                  <a:lnTo>
                    <a:pt x="1113" y="894"/>
                  </a:lnTo>
                  <a:lnTo>
                    <a:pt x="1106" y="906"/>
                  </a:lnTo>
                  <a:lnTo>
                    <a:pt x="1098" y="918"/>
                  </a:lnTo>
                  <a:lnTo>
                    <a:pt x="1090" y="930"/>
                  </a:lnTo>
                  <a:lnTo>
                    <a:pt x="1082" y="942"/>
                  </a:lnTo>
                  <a:lnTo>
                    <a:pt x="1074" y="954"/>
                  </a:lnTo>
                  <a:lnTo>
                    <a:pt x="1065" y="965"/>
                  </a:lnTo>
                  <a:lnTo>
                    <a:pt x="1056" y="976"/>
                  </a:lnTo>
                  <a:lnTo>
                    <a:pt x="1046" y="987"/>
                  </a:lnTo>
                  <a:lnTo>
                    <a:pt x="1037" y="998"/>
                  </a:lnTo>
                  <a:lnTo>
                    <a:pt x="1018" y="1018"/>
                  </a:lnTo>
                  <a:lnTo>
                    <a:pt x="996" y="1037"/>
                  </a:lnTo>
                  <a:lnTo>
                    <a:pt x="986" y="1048"/>
                  </a:lnTo>
                  <a:lnTo>
                    <a:pt x="975" y="1057"/>
                  </a:lnTo>
                  <a:lnTo>
                    <a:pt x="964" y="1066"/>
                  </a:lnTo>
                  <a:lnTo>
                    <a:pt x="953" y="1074"/>
                  </a:lnTo>
                  <a:lnTo>
                    <a:pt x="941" y="1082"/>
                  </a:lnTo>
                  <a:lnTo>
                    <a:pt x="929" y="1091"/>
                  </a:lnTo>
                  <a:lnTo>
                    <a:pt x="917" y="1099"/>
                  </a:lnTo>
                  <a:lnTo>
                    <a:pt x="906" y="1107"/>
                  </a:lnTo>
                  <a:lnTo>
                    <a:pt x="892" y="1114"/>
                  </a:lnTo>
                  <a:lnTo>
                    <a:pt x="880" y="1121"/>
                  </a:lnTo>
                  <a:lnTo>
                    <a:pt x="868" y="1127"/>
                  </a:lnTo>
                  <a:lnTo>
                    <a:pt x="855" y="1134"/>
                  </a:lnTo>
                  <a:lnTo>
                    <a:pt x="841" y="1140"/>
                  </a:lnTo>
                  <a:lnTo>
                    <a:pt x="828" y="1146"/>
                  </a:lnTo>
                  <a:lnTo>
                    <a:pt x="815" y="1152"/>
                  </a:lnTo>
                  <a:lnTo>
                    <a:pt x="800" y="1157"/>
                  </a:lnTo>
                  <a:lnTo>
                    <a:pt x="787" y="1161"/>
                  </a:lnTo>
                  <a:lnTo>
                    <a:pt x="773" y="1166"/>
                  </a:lnTo>
                  <a:lnTo>
                    <a:pt x="759" y="1170"/>
                  </a:lnTo>
                  <a:lnTo>
                    <a:pt x="745" y="1174"/>
                  </a:lnTo>
                  <a:lnTo>
                    <a:pt x="730" y="1177"/>
                  </a:lnTo>
                  <a:lnTo>
                    <a:pt x="716" y="1180"/>
                  </a:lnTo>
                  <a:lnTo>
                    <a:pt x="702" y="1183"/>
                  </a:lnTo>
                  <a:lnTo>
                    <a:pt x="686" y="1185"/>
                  </a:lnTo>
                  <a:lnTo>
                    <a:pt x="672" y="1187"/>
                  </a:lnTo>
                  <a:lnTo>
                    <a:pt x="657" y="1189"/>
                  </a:lnTo>
                  <a:lnTo>
                    <a:pt x="641" y="1190"/>
                  </a:lnTo>
                  <a:lnTo>
                    <a:pt x="627" y="1191"/>
                  </a:lnTo>
                  <a:lnTo>
                    <a:pt x="612" y="1192"/>
                  </a:lnTo>
                  <a:lnTo>
                    <a:pt x="595" y="1192"/>
                  </a:lnTo>
                  <a:lnTo>
                    <a:pt x="580" y="1192"/>
                  </a:lnTo>
                  <a:lnTo>
                    <a:pt x="565" y="1192"/>
                  </a:lnTo>
                  <a:lnTo>
                    <a:pt x="551" y="1191"/>
                  </a:lnTo>
                  <a:lnTo>
                    <a:pt x="535" y="1189"/>
                  </a:lnTo>
                  <a:lnTo>
                    <a:pt x="520" y="1188"/>
                  </a:lnTo>
                  <a:lnTo>
                    <a:pt x="506" y="1186"/>
                  </a:lnTo>
                  <a:lnTo>
                    <a:pt x="490" y="1183"/>
                  </a:lnTo>
                  <a:lnTo>
                    <a:pt x="476" y="1180"/>
                  </a:lnTo>
                  <a:lnTo>
                    <a:pt x="462" y="1177"/>
                  </a:lnTo>
                  <a:lnTo>
                    <a:pt x="446" y="1174"/>
                  </a:lnTo>
                  <a:lnTo>
                    <a:pt x="433" y="1170"/>
                  </a:lnTo>
                  <a:lnTo>
                    <a:pt x="419" y="1166"/>
                  </a:lnTo>
                  <a:lnTo>
                    <a:pt x="405" y="1162"/>
                  </a:lnTo>
                  <a:lnTo>
                    <a:pt x="391" y="1157"/>
                  </a:lnTo>
                  <a:lnTo>
                    <a:pt x="377" y="1152"/>
                  </a:lnTo>
                  <a:lnTo>
                    <a:pt x="364" y="1146"/>
                  </a:lnTo>
                  <a:lnTo>
                    <a:pt x="351" y="1140"/>
                  </a:lnTo>
                  <a:lnTo>
                    <a:pt x="337" y="1134"/>
                  </a:lnTo>
                  <a:lnTo>
                    <a:pt x="324" y="1127"/>
                  </a:lnTo>
                  <a:lnTo>
                    <a:pt x="312" y="1121"/>
                  </a:lnTo>
                  <a:lnTo>
                    <a:pt x="300" y="1114"/>
                  </a:lnTo>
                  <a:lnTo>
                    <a:pt x="286" y="1107"/>
                  </a:lnTo>
                  <a:lnTo>
                    <a:pt x="275" y="1099"/>
                  </a:lnTo>
                  <a:lnTo>
                    <a:pt x="263" y="1091"/>
                  </a:lnTo>
                  <a:lnTo>
                    <a:pt x="251" y="1082"/>
                  </a:lnTo>
                  <a:lnTo>
                    <a:pt x="239" y="1074"/>
                  </a:lnTo>
                  <a:lnTo>
                    <a:pt x="228" y="1066"/>
                  </a:lnTo>
                  <a:lnTo>
                    <a:pt x="217" y="1057"/>
                  </a:lnTo>
                  <a:lnTo>
                    <a:pt x="206" y="1048"/>
                  </a:lnTo>
                  <a:lnTo>
                    <a:pt x="196" y="1037"/>
                  </a:lnTo>
                  <a:lnTo>
                    <a:pt x="174" y="1018"/>
                  </a:lnTo>
                  <a:lnTo>
                    <a:pt x="155" y="998"/>
                  </a:lnTo>
                  <a:lnTo>
                    <a:pt x="146" y="987"/>
                  </a:lnTo>
                  <a:lnTo>
                    <a:pt x="136" y="976"/>
                  </a:lnTo>
                  <a:lnTo>
                    <a:pt x="127" y="965"/>
                  </a:lnTo>
                  <a:lnTo>
                    <a:pt x="118" y="954"/>
                  </a:lnTo>
                  <a:lnTo>
                    <a:pt x="110" y="942"/>
                  </a:lnTo>
                  <a:lnTo>
                    <a:pt x="102" y="930"/>
                  </a:lnTo>
                  <a:lnTo>
                    <a:pt x="94" y="918"/>
                  </a:lnTo>
                  <a:lnTo>
                    <a:pt x="86" y="906"/>
                  </a:lnTo>
                  <a:lnTo>
                    <a:pt x="79" y="894"/>
                  </a:lnTo>
                  <a:lnTo>
                    <a:pt x="72" y="880"/>
                  </a:lnTo>
                  <a:lnTo>
                    <a:pt x="65" y="868"/>
                  </a:lnTo>
                  <a:lnTo>
                    <a:pt x="59" y="855"/>
                  </a:lnTo>
                  <a:lnTo>
                    <a:pt x="53" y="842"/>
                  </a:lnTo>
                  <a:lnTo>
                    <a:pt x="47" y="828"/>
                  </a:lnTo>
                  <a:lnTo>
                    <a:pt x="41" y="815"/>
                  </a:lnTo>
                  <a:lnTo>
                    <a:pt x="36" y="802"/>
                  </a:lnTo>
                  <a:lnTo>
                    <a:pt x="31" y="788"/>
                  </a:lnTo>
                  <a:lnTo>
                    <a:pt x="26" y="774"/>
                  </a:lnTo>
                  <a:lnTo>
                    <a:pt x="22" y="760"/>
                  </a:lnTo>
                  <a:lnTo>
                    <a:pt x="19" y="746"/>
                  </a:lnTo>
                  <a:lnTo>
                    <a:pt x="15" y="732"/>
                  </a:lnTo>
                  <a:lnTo>
                    <a:pt x="12" y="717"/>
                  </a:lnTo>
                  <a:lnTo>
                    <a:pt x="9" y="702"/>
                  </a:lnTo>
                  <a:lnTo>
                    <a:pt x="7"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3" name="Line 44">
              <a:extLst>
                <a:ext uri="{FF2B5EF4-FFF2-40B4-BE49-F238E27FC236}">
                  <a16:creationId xmlns:a16="http://schemas.microsoft.com/office/drawing/2014/main" id="{ED7B7C13-2E3D-4FCA-8874-3922A36BAD47}"/>
                </a:ext>
              </a:extLst>
            </p:cNvPr>
            <p:cNvSpPr>
              <a:spLocks noChangeShapeType="1"/>
            </p:cNvSpPr>
            <p:nvPr/>
          </p:nvSpPr>
          <p:spPr bwMode="auto">
            <a:xfrm>
              <a:off x="1652" y="1610"/>
              <a:ext cx="119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4" name="Line 45">
              <a:extLst>
                <a:ext uri="{FF2B5EF4-FFF2-40B4-BE49-F238E27FC236}">
                  <a16:creationId xmlns:a16="http://schemas.microsoft.com/office/drawing/2014/main" id="{6EABFD55-58D8-4A03-A7C7-2B6253740750}"/>
                </a:ext>
              </a:extLst>
            </p:cNvPr>
            <p:cNvSpPr>
              <a:spLocks noChangeShapeType="1"/>
            </p:cNvSpPr>
            <p:nvPr/>
          </p:nvSpPr>
          <p:spPr bwMode="auto">
            <a:xfrm>
              <a:off x="2248"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5" name="Line 46">
              <a:extLst>
                <a:ext uri="{FF2B5EF4-FFF2-40B4-BE49-F238E27FC236}">
                  <a16:creationId xmlns:a16="http://schemas.microsoft.com/office/drawing/2014/main" id="{D29830E6-E335-43D0-B59B-8E6727D3E304}"/>
                </a:ext>
              </a:extLst>
            </p:cNvPr>
            <p:cNvSpPr>
              <a:spLocks noChangeShapeType="1"/>
            </p:cNvSpPr>
            <p:nvPr/>
          </p:nvSpPr>
          <p:spPr bwMode="auto">
            <a:xfrm flipH="1" flipV="1">
              <a:off x="1826"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6" name="Line 47">
              <a:extLst>
                <a:ext uri="{FF2B5EF4-FFF2-40B4-BE49-F238E27FC236}">
                  <a16:creationId xmlns:a16="http://schemas.microsoft.com/office/drawing/2014/main" id="{CE1178F9-53DA-43AA-B860-E2A9A6B8B88C}"/>
                </a:ext>
              </a:extLst>
            </p:cNvPr>
            <p:cNvSpPr>
              <a:spLocks noChangeShapeType="1"/>
            </p:cNvSpPr>
            <p:nvPr/>
          </p:nvSpPr>
          <p:spPr bwMode="auto">
            <a:xfrm flipH="1">
              <a:off x="1826"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27" name="Rectangle 48">
              <a:extLst>
                <a:ext uri="{FF2B5EF4-FFF2-40B4-BE49-F238E27FC236}">
                  <a16:creationId xmlns:a16="http://schemas.microsoft.com/office/drawing/2014/main" id="{0722FD2D-6B5C-45BC-9D7F-9061FF57B438}"/>
                </a:ext>
              </a:extLst>
            </p:cNvPr>
            <p:cNvSpPr>
              <a:spLocks noChangeArrowheads="1"/>
            </p:cNvSpPr>
            <p:nvPr/>
          </p:nvSpPr>
          <p:spPr bwMode="auto">
            <a:xfrm>
              <a:off x="2377" y="119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28" name="Rectangle 49">
              <a:extLst>
                <a:ext uri="{FF2B5EF4-FFF2-40B4-BE49-F238E27FC236}">
                  <a16:creationId xmlns:a16="http://schemas.microsoft.com/office/drawing/2014/main" id="{4D66E77F-3038-4834-A488-A29105848957}"/>
                </a:ext>
              </a:extLst>
            </p:cNvPr>
            <p:cNvSpPr>
              <a:spLocks noChangeArrowheads="1"/>
            </p:cNvSpPr>
            <p:nvPr/>
          </p:nvSpPr>
          <p:spPr bwMode="auto">
            <a:xfrm>
              <a:off x="2658"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29" name="Rectangle 50">
              <a:extLst>
                <a:ext uri="{FF2B5EF4-FFF2-40B4-BE49-F238E27FC236}">
                  <a16:creationId xmlns:a16="http://schemas.microsoft.com/office/drawing/2014/main" id="{339E1132-6C84-42E7-BB01-A82617BB145D}"/>
                </a:ext>
              </a:extLst>
            </p:cNvPr>
            <p:cNvSpPr>
              <a:spLocks noChangeArrowheads="1"/>
            </p:cNvSpPr>
            <p:nvPr/>
          </p:nvSpPr>
          <p:spPr bwMode="auto">
            <a:xfrm>
              <a:off x="2658"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30" name="Rectangle 51">
              <a:extLst>
                <a:ext uri="{FF2B5EF4-FFF2-40B4-BE49-F238E27FC236}">
                  <a16:creationId xmlns:a16="http://schemas.microsoft.com/office/drawing/2014/main" id="{8F248CCB-F9E2-4633-B2EE-B1C7F7B41B10}"/>
                </a:ext>
              </a:extLst>
            </p:cNvPr>
            <p:cNvSpPr>
              <a:spLocks noChangeArrowheads="1"/>
            </p:cNvSpPr>
            <p:nvPr/>
          </p:nvSpPr>
          <p:spPr bwMode="auto">
            <a:xfrm>
              <a:off x="2403" y="192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131" name="Rectangle 52">
              <a:extLst>
                <a:ext uri="{FF2B5EF4-FFF2-40B4-BE49-F238E27FC236}">
                  <a16:creationId xmlns:a16="http://schemas.microsoft.com/office/drawing/2014/main" id="{033FA886-12E0-4FBC-846C-7500E5416D55}"/>
                </a:ext>
              </a:extLst>
            </p:cNvPr>
            <p:cNvSpPr>
              <a:spLocks noChangeArrowheads="1"/>
            </p:cNvSpPr>
            <p:nvPr/>
          </p:nvSpPr>
          <p:spPr bwMode="auto">
            <a:xfrm>
              <a:off x="2053" y="1968"/>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32" name="Rectangle 53">
              <a:extLst>
                <a:ext uri="{FF2B5EF4-FFF2-40B4-BE49-F238E27FC236}">
                  <a16:creationId xmlns:a16="http://schemas.microsoft.com/office/drawing/2014/main" id="{515C3EAF-B700-4E79-9AE9-0E4802B9CB23}"/>
                </a:ext>
              </a:extLst>
            </p:cNvPr>
            <p:cNvSpPr>
              <a:spLocks noChangeArrowheads="1"/>
            </p:cNvSpPr>
            <p:nvPr/>
          </p:nvSpPr>
          <p:spPr bwMode="auto">
            <a:xfrm>
              <a:off x="1844"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33" name="Rectangle 54">
              <a:extLst>
                <a:ext uri="{FF2B5EF4-FFF2-40B4-BE49-F238E27FC236}">
                  <a16:creationId xmlns:a16="http://schemas.microsoft.com/office/drawing/2014/main" id="{2D280A63-2BC8-43DC-89E4-CA1D940D0255}"/>
                </a:ext>
              </a:extLst>
            </p:cNvPr>
            <p:cNvSpPr>
              <a:spLocks noChangeArrowheads="1"/>
            </p:cNvSpPr>
            <p:nvPr/>
          </p:nvSpPr>
          <p:spPr bwMode="auto">
            <a:xfrm>
              <a:off x="1844"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34" name="Rectangle 55">
              <a:extLst>
                <a:ext uri="{FF2B5EF4-FFF2-40B4-BE49-F238E27FC236}">
                  <a16:creationId xmlns:a16="http://schemas.microsoft.com/office/drawing/2014/main" id="{FEFAB54F-EF44-4128-873F-B6DDE77A53EB}"/>
                </a:ext>
              </a:extLst>
            </p:cNvPr>
            <p:cNvSpPr>
              <a:spLocks noChangeArrowheads="1"/>
            </p:cNvSpPr>
            <p:nvPr/>
          </p:nvSpPr>
          <p:spPr bwMode="auto">
            <a:xfrm>
              <a:off x="2053" y="116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35" name="Freeform 56">
              <a:extLst>
                <a:ext uri="{FF2B5EF4-FFF2-40B4-BE49-F238E27FC236}">
                  <a16:creationId xmlns:a16="http://schemas.microsoft.com/office/drawing/2014/main" id="{F1EEF4E5-AA7B-4BC8-9205-49A19F5F9088}"/>
                </a:ext>
              </a:extLst>
            </p:cNvPr>
            <p:cNvSpPr>
              <a:spLocks/>
            </p:cNvSpPr>
            <p:nvPr/>
          </p:nvSpPr>
          <p:spPr bwMode="auto">
            <a:xfrm>
              <a:off x="2016" y="1536"/>
              <a:ext cx="361" cy="326"/>
            </a:xfrm>
            <a:custGeom>
              <a:avLst/>
              <a:gdLst>
                <a:gd name="T0" fmla="*/ 39 w 361"/>
                <a:gd name="T1" fmla="*/ 8 h 326"/>
                <a:gd name="T2" fmla="*/ 28 w 361"/>
                <a:gd name="T3" fmla="*/ 26 h 326"/>
                <a:gd name="T4" fmla="*/ 19 w 361"/>
                <a:gd name="T5" fmla="*/ 43 h 326"/>
                <a:gd name="T6" fmla="*/ 10 w 361"/>
                <a:gd name="T7" fmla="*/ 61 h 326"/>
                <a:gd name="T8" fmla="*/ 5 w 361"/>
                <a:gd name="T9" fmla="*/ 80 h 326"/>
                <a:gd name="T10" fmla="*/ 2 w 361"/>
                <a:gd name="T11" fmla="*/ 99 h 326"/>
                <a:gd name="T12" fmla="*/ 0 w 361"/>
                <a:gd name="T13" fmla="*/ 118 h 326"/>
                <a:gd name="T14" fmla="*/ 0 w 361"/>
                <a:gd name="T15" fmla="*/ 138 h 326"/>
                <a:gd name="T16" fmla="*/ 2 w 361"/>
                <a:gd name="T17" fmla="*/ 157 h 326"/>
                <a:gd name="T18" fmla="*/ 6 w 361"/>
                <a:gd name="T19" fmla="*/ 176 h 326"/>
                <a:gd name="T20" fmla="*/ 13 w 361"/>
                <a:gd name="T21" fmla="*/ 194 h 326"/>
                <a:gd name="T22" fmla="*/ 20 w 361"/>
                <a:gd name="T23" fmla="*/ 212 h 326"/>
                <a:gd name="T24" fmla="*/ 29 w 361"/>
                <a:gd name="T25" fmla="*/ 230 h 326"/>
                <a:gd name="T26" fmla="*/ 40 w 361"/>
                <a:gd name="T27" fmla="*/ 246 h 326"/>
                <a:gd name="T28" fmla="*/ 52 w 361"/>
                <a:gd name="T29" fmla="*/ 261 h 326"/>
                <a:gd name="T30" fmla="*/ 67 w 361"/>
                <a:gd name="T31" fmla="*/ 275 h 326"/>
                <a:gd name="T32" fmla="*/ 83 w 361"/>
                <a:gd name="T33" fmla="*/ 289 h 326"/>
                <a:gd name="T34" fmla="*/ 100 w 361"/>
                <a:gd name="T35" fmla="*/ 300 h 326"/>
                <a:gd name="T36" fmla="*/ 118 w 361"/>
                <a:gd name="T37" fmla="*/ 309 h 326"/>
                <a:gd name="T38" fmla="*/ 136 w 361"/>
                <a:gd name="T39" fmla="*/ 316 h 326"/>
                <a:gd name="T40" fmla="*/ 154 w 361"/>
                <a:gd name="T41" fmla="*/ 321 h 326"/>
                <a:gd name="T42" fmla="*/ 174 w 361"/>
                <a:gd name="T43" fmla="*/ 324 h 326"/>
                <a:gd name="T44" fmla="*/ 193 w 361"/>
                <a:gd name="T45" fmla="*/ 326 h 326"/>
                <a:gd name="T46" fmla="*/ 212 w 361"/>
                <a:gd name="T47" fmla="*/ 326 h 326"/>
                <a:gd name="T48" fmla="*/ 232 w 361"/>
                <a:gd name="T49" fmla="*/ 324 h 326"/>
                <a:gd name="T50" fmla="*/ 250 w 361"/>
                <a:gd name="T51" fmla="*/ 320 h 326"/>
                <a:gd name="T52" fmla="*/ 269 w 361"/>
                <a:gd name="T53" fmla="*/ 315 h 326"/>
                <a:gd name="T54" fmla="*/ 287 w 361"/>
                <a:gd name="T55" fmla="*/ 307 h 326"/>
                <a:gd name="T56" fmla="*/ 304 w 361"/>
                <a:gd name="T57" fmla="*/ 298 h 326"/>
                <a:gd name="T58" fmla="*/ 321 w 361"/>
                <a:gd name="T59" fmla="*/ 288 h 326"/>
                <a:gd name="T60" fmla="*/ 336 w 361"/>
                <a:gd name="T61" fmla="*/ 274 h 326"/>
                <a:gd name="T62" fmla="*/ 350 w 361"/>
                <a:gd name="T63" fmla="*/ 260 h 326"/>
                <a:gd name="T64" fmla="*/ 361 w 361"/>
                <a:gd name="T65" fmla="*/ 246 h 3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1" h="326">
                  <a:moveTo>
                    <a:pt x="45" y="0"/>
                  </a:moveTo>
                  <a:lnTo>
                    <a:pt x="39" y="8"/>
                  </a:lnTo>
                  <a:lnTo>
                    <a:pt x="33" y="16"/>
                  </a:lnTo>
                  <a:lnTo>
                    <a:pt x="28" y="26"/>
                  </a:lnTo>
                  <a:lnTo>
                    <a:pt x="23" y="34"/>
                  </a:lnTo>
                  <a:lnTo>
                    <a:pt x="19" y="43"/>
                  </a:lnTo>
                  <a:lnTo>
                    <a:pt x="15" y="52"/>
                  </a:lnTo>
                  <a:lnTo>
                    <a:pt x="10" y="61"/>
                  </a:lnTo>
                  <a:lnTo>
                    <a:pt x="8" y="70"/>
                  </a:lnTo>
                  <a:lnTo>
                    <a:pt x="5" y="80"/>
                  </a:lnTo>
                  <a:lnTo>
                    <a:pt x="3" y="90"/>
                  </a:lnTo>
                  <a:lnTo>
                    <a:pt x="2" y="99"/>
                  </a:lnTo>
                  <a:lnTo>
                    <a:pt x="1" y="109"/>
                  </a:lnTo>
                  <a:lnTo>
                    <a:pt x="0" y="118"/>
                  </a:lnTo>
                  <a:lnTo>
                    <a:pt x="0" y="128"/>
                  </a:lnTo>
                  <a:lnTo>
                    <a:pt x="0" y="138"/>
                  </a:lnTo>
                  <a:lnTo>
                    <a:pt x="1" y="147"/>
                  </a:lnTo>
                  <a:lnTo>
                    <a:pt x="2" y="157"/>
                  </a:lnTo>
                  <a:lnTo>
                    <a:pt x="4" y="166"/>
                  </a:lnTo>
                  <a:lnTo>
                    <a:pt x="6" y="176"/>
                  </a:lnTo>
                  <a:lnTo>
                    <a:pt x="9" y="185"/>
                  </a:lnTo>
                  <a:lnTo>
                    <a:pt x="13" y="194"/>
                  </a:lnTo>
                  <a:lnTo>
                    <a:pt x="16" y="203"/>
                  </a:lnTo>
                  <a:lnTo>
                    <a:pt x="20" y="212"/>
                  </a:lnTo>
                  <a:lnTo>
                    <a:pt x="24" y="220"/>
                  </a:lnTo>
                  <a:lnTo>
                    <a:pt x="29" y="230"/>
                  </a:lnTo>
                  <a:lnTo>
                    <a:pt x="34" y="238"/>
                  </a:lnTo>
                  <a:lnTo>
                    <a:pt x="40" y="246"/>
                  </a:lnTo>
                  <a:lnTo>
                    <a:pt x="46" y="253"/>
                  </a:lnTo>
                  <a:lnTo>
                    <a:pt x="52" y="261"/>
                  </a:lnTo>
                  <a:lnTo>
                    <a:pt x="59" y="268"/>
                  </a:lnTo>
                  <a:lnTo>
                    <a:pt x="67" y="275"/>
                  </a:lnTo>
                  <a:lnTo>
                    <a:pt x="75" y="283"/>
                  </a:lnTo>
                  <a:lnTo>
                    <a:pt x="83" y="289"/>
                  </a:lnTo>
                  <a:lnTo>
                    <a:pt x="91" y="294"/>
                  </a:lnTo>
                  <a:lnTo>
                    <a:pt x="100" y="300"/>
                  </a:lnTo>
                  <a:lnTo>
                    <a:pt x="108" y="304"/>
                  </a:lnTo>
                  <a:lnTo>
                    <a:pt x="118" y="309"/>
                  </a:lnTo>
                  <a:lnTo>
                    <a:pt x="127" y="312"/>
                  </a:lnTo>
                  <a:lnTo>
                    <a:pt x="136" y="316"/>
                  </a:lnTo>
                  <a:lnTo>
                    <a:pt x="145" y="319"/>
                  </a:lnTo>
                  <a:lnTo>
                    <a:pt x="154" y="321"/>
                  </a:lnTo>
                  <a:lnTo>
                    <a:pt x="165" y="323"/>
                  </a:lnTo>
                  <a:lnTo>
                    <a:pt x="174" y="324"/>
                  </a:lnTo>
                  <a:lnTo>
                    <a:pt x="184" y="326"/>
                  </a:lnTo>
                  <a:lnTo>
                    <a:pt x="193" y="326"/>
                  </a:lnTo>
                  <a:lnTo>
                    <a:pt x="202" y="326"/>
                  </a:lnTo>
                  <a:lnTo>
                    <a:pt x="212" y="326"/>
                  </a:lnTo>
                  <a:lnTo>
                    <a:pt x="222" y="325"/>
                  </a:lnTo>
                  <a:lnTo>
                    <a:pt x="232" y="324"/>
                  </a:lnTo>
                  <a:lnTo>
                    <a:pt x="241" y="322"/>
                  </a:lnTo>
                  <a:lnTo>
                    <a:pt x="250" y="320"/>
                  </a:lnTo>
                  <a:lnTo>
                    <a:pt x="259" y="318"/>
                  </a:lnTo>
                  <a:lnTo>
                    <a:pt x="269" y="315"/>
                  </a:lnTo>
                  <a:lnTo>
                    <a:pt x="278" y="311"/>
                  </a:lnTo>
                  <a:lnTo>
                    <a:pt x="287" y="307"/>
                  </a:lnTo>
                  <a:lnTo>
                    <a:pt x="295" y="303"/>
                  </a:lnTo>
                  <a:lnTo>
                    <a:pt x="304" y="298"/>
                  </a:lnTo>
                  <a:lnTo>
                    <a:pt x="312" y="293"/>
                  </a:lnTo>
                  <a:lnTo>
                    <a:pt x="321" y="288"/>
                  </a:lnTo>
                  <a:lnTo>
                    <a:pt x="328" y="282"/>
                  </a:lnTo>
                  <a:lnTo>
                    <a:pt x="336" y="274"/>
                  </a:lnTo>
                  <a:lnTo>
                    <a:pt x="343" y="267"/>
                  </a:lnTo>
                  <a:lnTo>
                    <a:pt x="350" y="260"/>
                  </a:lnTo>
                  <a:lnTo>
                    <a:pt x="356" y="252"/>
                  </a:lnTo>
                  <a:lnTo>
                    <a:pt x="361" y="24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36" name="Freeform 57">
              <a:extLst>
                <a:ext uri="{FF2B5EF4-FFF2-40B4-BE49-F238E27FC236}">
                  <a16:creationId xmlns:a16="http://schemas.microsoft.com/office/drawing/2014/main" id="{9C3C9D63-A008-4AD1-ABAE-B22086533196}"/>
                </a:ext>
              </a:extLst>
            </p:cNvPr>
            <p:cNvSpPr>
              <a:spLocks/>
            </p:cNvSpPr>
            <p:nvPr/>
          </p:nvSpPr>
          <p:spPr bwMode="auto">
            <a:xfrm>
              <a:off x="2065" y="1479"/>
              <a:ext cx="52" cy="51"/>
            </a:xfrm>
            <a:custGeom>
              <a:avLst/>
              <a:gdLst>
                <a:gd name="T0" fmla="*/ 0 w 52"/>
                <a:gd name="T1" fmla="*/ 25 h 51"/>
                <a:gd name="T2" fmla="*/ 52 w 52"/>
                <a:gd name="T3" fmla="*/ 0 h 51"/>
                <a:gd name="T4" fmla="*/ 25 w 52"/>
                <a:gd name="T5" fmla="*/ 51 h 51"/>
                <a:gd name="T6" fmla="*/ 0 w 52"/>
                <a:gd name="T7" fmla="*/ 25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1">
                  <a:moveTo>
                    <a:pt x="0" y="25"/>
                  </a:moveTo>
                  <a:lnTo>
                    <a:pt x="52" y="0"/>
                  </a:lnTo>
                  <a:lnTo>
                    <a:pt x="25" y="51"/>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37" name="Rectangle 58">
              <a:extLst>
                <a:ext uri="{FF2B5EF4-FFF2-40B4-BE49-F238E27FC236}">
                  <a16:creationId xmlns:a16="http://schemas.microsoft.com/office/drawing/2014/main" id="{E98D8578-9244-4930-B2F8-0D40A71E6B27}"/>
                </a:ext>
              </a:extLst>
            </p:cNvPr>
            <p:cNvSpPr>
              <a:spLocks noChangeArrowheads="1"/>
            </p:cNvSpPr>
            <p:nvPr/>
          </p:nvSpPr>
          <p:spPr bwMode="auto">
            <a:xfrm>
              <a:off x="1824" y="2256"/>
              <a:ext cx="91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② </a:t>
              </a:r>
              <a:r>
                <a:rPr lang="zh-CN" altLang="en-US" sz="2000" dirty="0">
                  <a:latin typeface="微软雅黑" panose="020B0503020204020204" pitchFamily="34" charset="-122"/>
                  <a:ea typeface="微软雅黑" panose="020B0503020204020204" pitchFamily="34" charset="-122"/>
                  <a:cs typeface="Times New Roman" pitchFamily="18" charset="0"/>
                </a:rPr>
                <a:t>发送</a:t>
              </a:r>
              <a:r>
                <a:rPr lang="en-US" altLang="zh-CN" sz="2000" dirty="0">
                  <a:latin typeface="微软雅黑" panose="020B0503020204020204" pitchFamily="34" charset="-122"/>
                  <a:ea typeface="微软雅黑" panose="020B0503020204020204" pitchFamily="34" charset="-122"/>
                  <a:cs typeface="Times New Roman" pitchFamily="18" charset="0"/>
                </a:rPr>
                <a:t>0,1,2</a:t>
              </a:r>
            </a:p>
          </p:txBody>
        </p:sp>
        <p:sp>
          <p:nvSpPr>
            <p:cNvPr id="138" name="Freeform 59">
              <a:extLst>
                <a:ext uri="{FF2B5EF4-FFF2-40B4-BE49-F238E27FC236}">
                  <a16:creationId xmlns:a16="http://schemas.microsoft.com/office/drawing/2014/main" id="{74AD42F5-150C-4987-AF35-E17996B0130D}"/>
                </a:ext>
              </a:extLst>
            </p:cNvPr>
            <p:cNvSpPr>
              <a:spLocks/>
            </p:cNvSpPr>
            <p:nvPr/>
          </p:nvSpPr>
          <p:spPr bwMode="auto">
            <a:xfrm>
              <a:off x="1642" y="2550"/>
              <a:ext cx="1193" cy="1191"/>
            </a:xfrm>
            <a:custGeom>
              <a:avLst/>
              <a:gdLst>
                <a:gd name="T0" fmla="*/ 1 w 1193"/>
                <a:gd name="T1" fmla="*/ 550 h 1191"/>
                <a:gd name="T2" fmla="*/ 10 w 1193"/>
                <a:gd name="T3" fmla="*/ 491 h 1191"/>
                <a:gd name="T4" fmla="*/ 23 w 1193"/>
                <a:gd name="T5" fmla="*/ 433 h 1191"/>
                <a:gd name="T6" fmla="*/ 41 w 1193"/>
                <a:gd name="T7" fmla="*/ 377 h 1191"/>
                <a:gd name="T8" fmla="*/ 66 w 1193"/>
                <a:gd name="T9" fmla="*/ 324 h 1191"/>
                <a:gd name="T10" fmla="*/ 94 w 1193"/>
                <a:gd name="T11" fmla="*/ 274 h 1191"/>
                <a:gd name="T12" fmla="*/ 127 w 1193"/>
                <a:gd name="T13" fmla="*/ 228 h 1191"/>
                <a:gd name="T14" fmla="*/ 175 w 1193"/>
                <a:gd name="T15" fmla="*/ 175 h 1191"/>
                <a:gd name="T16" fmla="*/ 228 w 1193"/>
                <a:gd name="T17" fmla="*/ 127 h 1191"/>
                <a:gd name="T18" fmla="*/ 275 w 1193"/>
                <a:gd name="T19" fmla="*/ 94 h 1191"/>
                <a:gd name="T20" fmla="*/ 325 w 1193"/>
                <a:gd name="T21" fmla="*/ 65 h 1191"/>
                <a:gd name="T22" fmla="*/ 378 w 1193"/>
                <a:gd name="T23" fmla="*/ 41 h 1191"/>
                <a:gd name="T24" fmla="*/ 433 w 1193"/>
                <a:gd name="T25" fmla="*/ 23 h 1191"/>
                <a:gd name="T26" fmla="*/ 491 w 1193"/>
                <a:gd name="T27" fmla="*/ 9 h 1191"/>
                <a:gd name="T28" fmla="*/ 550 w 1193"/>
                <a:gd name="T29" fmla="*/ 1 h 1191"/>
                <a:gd name="T30" fmla="*/ 612 w 1193"/>
                <a:gd name="T31" fmla="*/ 0 h 1191"/>
                <a:gd name="T32" fmla="*/ 673 w 1193"/>
                <a:gd name="T33" fmla="*/ 4 h 1191"/>
                <a:gd name="T34" fmla="*/ 731 w 1193"/>
                <a:gd name="T35" fmla="*/ 15 h 1191"/>
                <a:gd name="T36" fmla="*/ 788 w 1193"/>
                <a:gd name="T37" fmla="*/ 31 h 1191"/>
                <a:gd name="T38" fmla="*/ 842 w 1193"/>
                <a:gd name="T39" fmla="*/ 52 h 1191"/>
                <a:gd name="T40" fmla="*/ 893 w 1193"/>
                <a:gd name="T41" fmla="*/ 79 h 1191"/>
                <a:gd name="T42" fmla="*/ 941 w 1193"/>
                <a:gd name="T43" fmla="*/ 110 h 1191"/>
                <a:gd name="T44" fmla="*/ 987 w 1193"/>
                <a:gd name="T45" fmla="*/ 145 h 1191"/>
                <a:gd name="T46" fmla="*/ 1047 w 1193"/>
                <a:gd name="T47" fmla="*/ 206 h 1191"/>
                <a:gd name="T48" fmla="*/ 1083 w 1193"/>
                <a:gd name="T49" fmla="*/ 251 h 1191"/>
                <a:gd name="T50" fmla="*/ 1113 w 1193"/>
                <a:gd name="T51" fmla="*/ 299 h 1191"/>
                <a:gd name="T52" fmla="*/ 1140 w 1193"/>
                <a:gd name="T53" fmla="*/ 351 h 1191"/>
                <a:gd name="T54" fmla="*/ 1161 w 1193"/>
                <a:gd name="T55" fmla="*/ 405 h 1191"/>
                <a:gd name="T56" fmla="*/ 1177 w 1193"/>
                <a:gd name="T57" fmla="*/ 461 h 1191"/>
                <a:gd name="T58" fmla="*/ 1188 w 1193"/>
                <a:gd name="T59" fmla="*/ 520 h 1191"/>
                <a:gd name="T60" fmla="*/ 1192 w 1193"/>
                <a:gd name="T61" fmla="*/ 580 h 1191"/>
                <a:gd name="T62" fmla="*/ 1192 w 1193"/>
                <a:gd name="T63" fmla="*/ 626 h 1191"/>
                <a:gd name="T64" fmla="*/ 1186 w 1193"/>
                <a:gd name="T65" fmla="*/ 686 h 1191"/>
                <a:gd name="T66" fmla="*/ 1174 w 1193"/>
                <a:gd name="T67" fmla="*/ 745 h 1191"/>
                <a:gd name="T68" fmla="*/ 1156 w 1193"/>
                <a:gd name="T69" fmla="*/ 801 h 1191"/>
                <a:gd name="T70" fmla="*/ 1134 w 1193"/>
                <a:gd name="T71" fmla="*/ 854 h 1191"/>
                <a:gd name="T72" fmla="*/ 1106 w 1193"/>
                <a:gd name="T73" fmla="*/ 905 h 1191"/>
                <a:gd name="T74" fmla="*/ 1074 w 1193"/>
                <a:gd name="T75" fmla="*/ 953 h 1191"/>
                <a:gd name="T76" fmla="*/ 1038 w 1193"/>
                <a:gd name="T77" fmla="*/ 996 h 1191"/>
                <a:gd name="T78" fmla="*/ 976 w 1193"/>
                <a:gd name="T79" fmla="*/ 1056 h 1191"/>
                <a:gd name="T80" fmla="*/ 930 w 1193"/>
                <a:gd name="T81" fmla="*/ 1090 h 1191"/>
                <a:gd name="T82" fmla="*/ 881 w 1193"/>
                <a:gd name="T83" fmla="*/ 1120 h 1191"/>
                <a:gd name="T84" fmla="*/ 829 w 1193"/>
                <a:gd name="T85" fmla="*/ 1145 h 1191"/>
                <a:gd name="T86" fmla="*/ 774 w 1193"/>
                <a:gd name="T87" fmla="*/ 1165 h 1191"/>
                <a:gd name="T88" fmla="*/ 717 w 1193"/>
                <a:gd name="T89" fmla="*/ 1180 h 1191"/>
                <a:gd name="T90" fmla="*/ 657 w 1193"/>
                <a:gd name="T91" fmla="*/ 1188 h 1191"/>
                <a:gd name="T92" fmla="*/ 596 w 1193"/>
                <a:gd name="T93" fmla="*/ 1191 h 1191"/>
                <a:gd name="T94" fmla="*/ 535 w 1193"/>
                <a:gd name="T95" fmla="*/ 1189 h 1191"/>
                <a:gd name="T96" fmla="*/ 476 w 1193"/>
                <a:gd name="T97" fmla="*/ 1180 h 1191"/>
                <a:gd name="T98" fmla="*/ 419 w 1193"/>
                <a:gd name="T99" fmla="*/ 1165 h 1191"/>
                <a:gd name="T100" fmla="*/ 365 w 1193"/>
                <a:gd name="T101" fmla="*/ 1145 h 1191"/>
                <a:gd name="T102" fmla="*/ 313 w 1193"/>
                <a:gd name="T103" fmla="*/ 1120 h 1191"/>
                <a:gd name="T104" fmla="*/ 263 w 1193"/>
                <a:gd name="T105" fmla="*/ 1090 h 1191"/>
                <a:gd name="T106" fmla="*/ 217 w 1193"/>
                <a:gd name="T107" fmla="*/ 1056 h 1191"/>
                <a:gd name="T108" fmla="*/ 156 w 1193"/>
                <a:gd name="T109" fmla="*/ 996 h 1191"/>
                <a:gd name="T110" fmla="*/ 119 w 1193"/>
                <a:gd name="T111" fmla="*/ 953 h 1191"/>
                <a:gd name="T112" fmla="*/ 86 w 1193"/>
                <a:gd name="T113" fmla="*/ 905 h 1191"/>
                <a:gd name="T114" fmla="*/ 59 w 1193"/>
                <a:gd name="T115" fmla="*/ 854 h 1191"/>
                <a:gd name="T116" fmla="*/ 36 w 1193"/>
                <a:gd name="T117" fmla="*/ 801 h 1191"/>
                <a:gd name="T118" fmla="*/ 19 w 1193"/>
                <a:gd name="T119" fmla="*/ 745 h 1191"/>
                <a:gd name="T120" fmla="*/ 7 w 1193"/>
                <a:gd name="T121" fmla="*/ 686 h 1191"/>
                <a:gd name="T122" fmla="*/ 0 w 1193"/>
                <a:gd name="T123" fmla="*/ 626 h 11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1">
                  <a:moveTo>
                    <a:pt x="0" y="596"/>
                  </a:moveTo>
                  <a:lnTo>
                    <a:pt x="0" y="580"/>
                  </a:lnTo>
                  <a:lnTo>
                    <a:pt x="1" y="565"/>
                  </a:lnTo>
                  <a:lnTo>
                    <a:pt x="1" y="550"/>
                  </a:lnTo>
                  <a:lnTo>
                    <a:pt x="4" y="535"/>
                  </a:lnTo>
                  <a:lnTo>
                    <a:pt x="5" y="520"/>
                  </a:lnTo>
                  <a:lnTo>
                    <a:pt x="8" y="505"/>
                  </a:lnTo>
                  <a:lnTo>
                    <a:pt x="10" y="491"/>
                  </a:lnTo>
                  <a:lnTo>
                    <a:pt x="13" y="475"/>
                  </a:lnTo>
                  <a:lnTo>
                    <a:pt x="16" y="461"/>
                  </a:lnTo>
                  <a:lnTo>
                    <a:pt x="19" y="447"/>
                  </a:lnTo>
                  <a:lnTo>
                    <a:pt x="23" y="433"/>
                  </a:lnTo>
                  <a:lnTo>
                    <a:pt x="27" y="418"/>
                  </a:lnTo>
                  <a:lnTo>
                    <a:pt x="31" y="405"/>
                  </a:lnTo>
                  <a:lnTo>
                    <a:pt x="36" y="391"/>
                  </a:lnTo>
                  <a:lnTo>
                    <a:pt x="41" y="377"/>
                  </a:lnTo>
                  <a:lnTo>
                    <a:pt x="47" y="364"/>
                  </a:lnTo>
                  <a:lnTo>
                    <a:pt x="53" y="351"/>
                  </a:lnTo>
                  <a:lnTo>
                    <a:pt x="59" y="338"/>
                  </a:lnTo>
                  <a:lnTo>
                    <a:pt x="66" y="324"/>
                  </a:lnTo>
                  <a:lnTo>
                    <a:pt x="72" y="312"/>
                  </a:lnTo>
                  <a:lnTo>
                    <a:pt x="79" y="299"/>
                  </a:lnTo>
                  <a:lnTo>
                    <a:pt x="86" y="287"/>
                  </a:lnTo>
                  <a:lnTo>
                    <a:pt x="94" y="274"/>
                  </a:lnTo>
                  <a:lnTo>
                    <a:pt x="102" y="262"/>
                  </a:lnTo>
                  <a:lnTo>
                    <a:pt x="111" y="251"/>
                  </a:lnTo>
                  <a:lnTo>
                    <a:pt x="119" y="239"/>
                  </a:lnTo>
                  <a:lnTo>
                    <a:pt x="127" y="228"/>
                  </a:lnTo>
                  <a:lnTo>
                    <a:pt x="136" y="216"/>
                  </a:lnTo>
                  <a:lnTo>
                    <a:pt x="145" y="206"/>
                  </a:lnTo>
                  <a:lnTo>
                    <a:pt x="156" y="195"/>
                  </a:lnTo>
                  <a:lnTo>
                    <a:pt x="175" y="175"/>
                  </a:lnTo>
                  <a:lnTo>
                    <a:pt x="195" y="155"/>
                  </a:lnTo>
                  <a:lnTo>
                    <a:pt x="207" y="145"/>
                  </a:lnTo>
                  <a:lnTo>
                    <a:pt x="217" y="136"/>
                  </a:lnTo>
                  <a:lnTo>
                    <a:pt x="228" y="127"/>
                  </a:lnTo>
                  <a:lnTo>
                    <a:pt x="239" y="118"/>
                  </a:lnTo>
                  <a:lnTo>
                    <a:pt x="251" y="110"/>
                  </a:lnTo>
                  <a:lnTo>
                    <a:pt x="263" y="102"/>
                  </a:lnTo>
                  <a:lnTo>
                    <a:pt x="275" y="94"/>
                  </a:lnTo>
                  <a:lnTo>
                    <a:pt x="287" y="86"/>
                  </a:lnTo>
                  <a:lnTo>
                    <a:pt x="299" y="79"/>
                  </a:lnTo>
                  <a:lnTo>
                    <a:pt x="313" y="72"/>
                  </a:lnTo>
                  <a:lnTo>
                    <a:pt x="325" y="65"/>
                  </a:lnTo>
                  <a:lnTo>
                    <a:pt x="338" y="58"/>
                  </a:lnTo>
                  <a:lnTo>
                    <a:pt x="351" y="52"/>
                  </a:lnTo>
                  <a:lnTo>
                    <a:pt x="365" y="47"/>
                  </a:lnTo>
                  <a:lnTo>
                    <a:pt x="378" y="41"/>
                  </a:lnTo>
                  <a:lnTo>
                    <a:pt x="391" y="36"/>
                  </a:lnTo>
                  <a:lnTo>
                    <a:pt x="405" y="31"/>
                  </a:lnTo>
                  <a:lnTo>
                    <a:pt x="419" y="27"/>
                  </a:lnTo>
                  <a:lnTo>
                    <a:pt x="433" y="23"/>
                  </a:lnTo>
                  <a:lnTo>
                    <a:pt x="447" y="19"/>
                  </a:lnTo>
                  <a:lnTo>
                    <a:pt x="462" y="15"/>
                  </a:lnTo>
                  <a:lnTo>
                    <a:pt x="476" y="12"/>
                  </a:lnTo>
                  <a:lnTo>
                    <a:pt x="491" y="9"/>
                  </a:lnTo>
                  <a:lnTo>
                    <a:pt x="505" y="6"/>
                  </a:lnTo>
                  <a:lnTo>
                    <a:pt x="521" y="4"/>
                  </a:lnTo>
                  <a:lnTo>
                    <a:pt x="535" y="3"/>
                  </a:lnTo>
                  <a:lnTo>
                    <a:pt x="550" y="1"/>
                  </a:lnTo>
                  <a:lnTo>
                    <a:pt x="566" y="0"/>
                  </a:lnTo>
                  <a:lnTo>
                    <a:pt x="581" y="0"/>
                  </a:lnTo>
                  <a:lnTo>
                    <a:pt x="596" y="0"/>
                  </a:lnTo>
                  <a:lnTo>
                    <a:pt x="612" y="0"/>
                  </a:lnTo>
                  <a:lnTo>
                    <a:pt x="627" y="1"/>
                  </a:lnTo>
                  <a:lnTo>
                    <a:pt x="642" y="1"/>
                  </a:lnTo>
                  <a:lnTo>
                    <a:pt x="657" y="3"/>
                  </a:lnTo>
                  <a:lnTo>
                    <a:pt x="673" y="4"/>
                  </a:lnTo>
                  <a:lnTo>
                    <a:pt x="687" y="7"/>
                  </a:lnTo>
                  <a:lnTo>
                    <a:pt x="702" y="9"/>
                  </a:lnTo>
                  <a:lnTo>
                    <a:pt x="717" y="12"/>
                  </a:lnTo>
                  <a:lnTo>
                    <a:pt x="731" y="15"/>
                  </a:lnTo>
                  <a:lnTo>
                    <a:pt x="745" y="19"/>
                  </a:lnTo>
                  <a:lnTo>
                    <a:pt x="759" y="23"/>
                  </a:lnTo>
                  <a:lnTo>
                    <a:pt x="774" y="27"/>
                  </a:lnTo>
                  <a:lnTo>
                    <a:pt x="788" y="31"/>
                  </a:lnTo>
                  <a:lnTo>
                    <a:pt x="801" y="36"/>
                  </a:lnTo>
                  <a:lnTo>
                    <a:pt x="815" y="41"/>
                  </a:lnTo>
                  <a:lnTo>
                    <a:pt x="829" y="47"/>
                  </a:lnTo>
                  <a:lnTo>
                    <a:pt x="842" y="52"/>
                  </a:lnTo>
                  <a:lnTo>
                    <a:pt x="854" y="58"/>
                  </a:lnTo>
                  <a:lnTo>
                    <a:pt x="868" y="65"/>
                  </a:lnTo>
                  <a:lnTo>
                    <a:pt x="881" y="72"/>
                  </a:lnTo>
                  <a:lnTo>
                    <a:pt x="893" y="79"/>
                  </a:lnTo>
                  <a:lnTo>
                    <a:pt x="905" y="86"/>
                  </a:lnTo>
                  <a:lnTo>
                    <a:pt x="918" y="94"/>
                  </a:lnTo>
                  <a:lnTo>
                    <a:pt x="930" y="102"/>
                  </a:lnTo>
                  <a:lnTo>
                    <a:pt x="941" y="110"/>
                  </a:lnTo>
                  <a:lnTo>
                    <a:pt x="953" y="118"/>
                  </a:lnTo>
                  <a:lnTo>
                    <a:pt x="965" y="127"/>
                  </a:lnTo>
                  <a:lnTo>
                    <a:pt x="976" y="136"/>
                  </a:lnTo>
                  <a:lnTo>
                    <a:pt x="987" y="145"/>
                  </a:lnTo>
                  <a:lnTo>
                    <a:pt x="997" y="155"/>
                  </a:lnTo>
                  <a:lnTo>
                    <a:pt x="1018" y="175"/>
                  </a:lnTo>
                  <a:lnTo>
                    <a:pt x="1038" y="195"/>
                  </a:lnTo>
                  <a:lnTo>
                    <a:pt x="1047" y="206"/>
                  </a:lnTo>
                  <a:lnTo>
                    <a:pt x="1056" y="216"/>
                  </a:lnTo>
                  <a:lnTo>
                    <a:pt x="1066" y="228"/>
                  </a:lnTo>
                  <a:lnTo>
                    <a:pt x="1074" y="239"/>
                  </a:lnTo>
                  <a:lnTo>
                    <a:pt x="1083" y="251"/>
                  </a:lnTo>
                  <a:lnTo>
                    <a:pt x="1091" y="262"/>
                  </a:lnTo>
                  <a:lnTo>
                    <a:pt x="1098" y="274"/>
                  </a:lnTo>
                  <a:lnTo>
                    <a:pt x="1106" y="287"/>
                  </a:lnTo>
                  <a:lnTo>
                    <a:pt x="1113" y="299"/>
                  </a:lnTo>
                  <a:lnTo>
                    <a:pt x="1121" y="312"/>
                  </a:lnTo>
                  <a:lnTo>
                    <a:pt x="1128" y="324"/>
                  </a:lnTo>
                  <a:lnTo>
                    <a:pt x="1134" y="338"/>
                  </a:lnTo>
                  <a:lnTo>
                    <a:pt x="1140" y="351"/>
                  </a:lnTo>
                  <a:lnTo>
                    <a:pt x="1146" y="364"/>
                  </a:lnTo>
                  <a:lnTo>
                    <a:pt x="1151" y="377"/>
                  </a:lnTo>
                  <a:lnTo>
                    <a:pt x="1156" y="391"/>
                  </a:lnTo>
                  <a:lnTo>
                    <a:pt x="1161" y="405"/>
                  </a:lnTo>
                  <a:lnTo>
                    <a:pt x="1166" y="418"/>
                  </a:lnTo>
                  <a:lnTo>
                    <a:pt x="1170" y="433"/>
                  </a:lnTo>
                  <a:lnTo>
                    <a:pt x="1174" y="447"/>
                  </a:lnTo>
                  <a:lnTo>
                    <a:pt x="1177" y="461"/>
                  </a:lnTo>
                  <a:lnTo>
                    <a:pt x="1181" y="475"/>
                  </a:lnTo>
                  <a:lnTo>
                    <a:pt x="1183" y="491"/>
                  </a:lnTo>
                  <a:lnTo>
                    <a:pt x="1186" y="505"/>
                  </a:lnTo>
                  <a:lnTo>
                    <a:pt x="1188" y="520"/>
                  </a:lnTo>
                  <a:lnTo>
                    <a:pt x="1189" y="535"/>
                  </a:lnTo>
                  <a:lnTo>
                    <a:pt x="1191" y="550"/>
                  </a:lnTo>
                  <a:lnTo>
                    <a:pt x="1192" y="565"/>
                  </a:lnTo>
                  <a:lnTo>
                    <a:pt x="1192" y="580"/>
                  </a:lnTo>
                  <a:lnTo>
                    <a:pt x="1192" y="596"/>
                  </a:lnTo>
                  <a:lnTo>
                    <a:pt x="1193" y="596"/>
                  </a:lnTo>
                  <a:lnTo>
                    <a:pt x="1192" y="611"/>
                  </a:lnTo>
                  <a:lnTo>
                    <a:pt x="1192" y="626"/>
                  </a:lnTo>
                  <a:lnTo>
                    <a:pt x="1191" y="642"/>
                  </a:lnTo>
                  <a:lnTo>
                    <a:pt x="1190" y="657"/>
                  </a:lnTo>
                  <a:lnTo>
                    <a:pt x="1188" y="672"/>
                  </a:lnTo>
                  <a:lnTo>
                    <a:pt x="1186" y="686"/>
                  </a:lnTo>
                  <a:lnTo>
                    <a:pt x="1183" y="702"/>
                  </a:lnTo>
                  <a:lnTo>
                    <a:pt x="1181" y="716"/>
                  </a:lnTo>
                  <a:lnTo>
                    <a:pt x="1178" y="730"/>
                  </a:lnTo>
                  <a:lnTo>
                    <a:pt x="1174" y="745"/>
                  </a:lnTo>
                  <a:lnTo>
                    <a:pt x="1170" y="759"/>
                  </a:lnTo>
                  <a:lnTo>
                    <a:pt x="1166" y="773"/>
                  </a:lnTo>
                  <a:lnTo>
                    <a:pt x="1161" y="787"/>
                  </a:lnTo>
                  <a:lnTo>
                    <a:pt x="1156" y="801"/>
                  </a:lnTo>
                  <a:lnTo>
                    <a:pt x="1151" y="814"/>
                  </a:lnTo>
                  <a:lnTo>
                    <a:pt x="1146" y="828"/>
                  </a:lnTo>
                  <a:lnTo>
                    <a:pt x="1140" y="841"/>
                  </a:lnTo>
                  <a:lnTo>
                    <a:pt x="1134" y="854"/>
                  </a:lnTo>
                  <a:lnTo>
                    <a:pt x="1128" y="867"/>
                  </a:lnTo>
                  <a:lnTo>
                    <a:pt x="1121" y="880"/>
                  </a:lnTo>
                  <a:lnTo>
                    <a:pt x="1113" y="892"/>
                  </a:lnTo>
                  <a:lnTo>
                    <a:pt x="1106" y="905"/>
                  </a:lnTo>
                  <a:lnTo>
                    <a:pt x="1098" y="917"/>
                  </a:lnTo>
                  <a:lnTo>
                    <a:pt x="1091" y="929"/>
                  </a:lnTo>
                  <a:lnTo>
                    <a:pt x="1083" y="940"/>
                  </a:lnTo>
                  <a:lnTo>
                    <a:pt x="1074" y="953"/>
                  </a:lnTo>
                  <a:lnTo>
                    <a:pt x="1066" y="964"/>
                  </a:lnTo>
                  <a:lnTo>
                    <a:pt x="1056" y="975"/>
                  </a:lnTo>
                  <a:lnTo>
                    <a:pt x="1047" y="986"/>
                  </a:lnTo>
                  <a:lnTo>
                    <a:pt x="1038" y="996"/>
                  </a:lnTo>
                  <a:lnTo>
                    <a:pt x="1018" y="1017"/>
                  </a:lnTo>
                  <a:lnTo>
                    <a:pt x="997" y="1037"/>
                  </a:lnTo>
                  <a:lnTo>
                    <a:pt x="987" y="1046"/>
                  </a:lnTo>
                  <a:lnTo>
                    <a:pt x="976" y="1056"/>
                  </a:lnTo>
                  <a:lnTo>
                    <a:pt x="965" y="1065"/>
                  </a:lnTo>
                  <a:lnTo>
                    <a:pt x="953" y="1073"/>
                  </a:lnTo>
                  <a:lnTo>
                    <a:pt x="941" y="1082"/>
                  </a:lnTo>
                  <a:lnTo>
                    <a:pt x="930" y="1090"/>
                  </a:lnTo>
                  <a:lnTo>
                    <a:pt x="918" y="1097"/>
                  </a:lnTo>
                  <a:lnTo>
                    <a:pt x="905" y="1106"/>
                  </a:lnTo>
                  <a:lnTo>
                    <a:pt x="893" y="1113"/>
                  </a:lnTo>
                  <a:lnTo>
                    <a:pt x="881" y="1120"/>
                  </a:lnTo>
                  <a:lnTo>
                    <a:pt x="868" y="1127"/>
                  </a:lnTo>
                  <a:lnTo>
                    <a:pt x="854" y="1133"/>
                  </a:lnTo>
                  <a:lnTo>
                    <a:pt x="842" y="1139"/>
                  </a:lnTo>
                  <a:lnTo>
                    <a:pt x="829" y="1145"/>
                  </a:lnTo>
                  <a:lnTo>
                    <a:pt x="815" y="1150"/>
                  </a:lnTo>
                  <a:lnTo>
                    <a:pt x="801" y="1156"/>
                  </a:lnTo>
                  <a:lnTo>
                    <a:pt x="788" y="1161"/>
                  </a:lnTo>
                  <a:lnTo>
                    <a:pt x="774" y="1165"/>
                  </a:lnTo>
                  <a:lnTo>
                    <a:pt x="759" y="1169"/>
                  </a:lnTo>
                  <a:lnTo>
                    <a:pt x="745" y="1173"/>
                  </a:lnTo>
                  <a:lnTo>
                    <a:pt x="731" y="1176"/>
                  </a:lnTo>
                  <a:lnTo>
                    <a:pt x="717" y="1180"/>
                  </a:lnTo>
                  <a:lnTo>
                    <a:pt x="702" y="1182"/>
                  </a:lnTo>
                  <a:lnTo>
                    <a:pt x="687" y="1185"/>
                  </a:lnTo>
                  <a:lnTo>
                    <a:pt x="673" y="1187"/>
                  </a:lnTo>
                  <a:lnTo>
                    <a:pt x="657" y="1188"/>
                  </a:lnTo>
                  <a:lnTo>
                    <a:pt x="642" y="1190"/>
                  </a:lnTo>
                  <a:lnTo>
                    <a:pt x="627" y="1191"/>
                  </a:lnTo>
                  <a:lnTo>
                    <a:pt x="612" y="1191"/>
                  </a:lnTo>
                  <a:lnTo>
                    <a:pt x="596" y="1191"/>
                  </a:lnTo>
                  <a:lnTo>
                    <a:pt x="581" y="1191"/>
                  </a:lnTo>
                  <a:lnTo>
                    <a:pt x="566" y="1191"/>
                  </a:lnTo>
                  <a:lnTo>
                    <a:pt x="550" y="1190"/>
                  </a:lnTo>
                  <a:lnTo>
                    <a:pt x="535" y="1189"/>
                  </a:lnTo>
                  <a:lnTo>
                    <a:pt x="521" y="1187"/>
                  </a:lnTo>
                  <a:lnTo>
                    <a:pt x="505" y="1185"/>
                  </a:lnTo>
                  <a:lnTo>
                    <a:pt x="491" y="1182"/>
                  </a:lnTo>
                  <a:lnTo>
                    <a:pt x="476" y="1180"/>
                  </a:lnTo>
                  <a:lnTo>
                    <a:pt x="462" y="1177"/>
                  </a:lnTo>
                  <a:lnTo>
                    <a:pt x="447" y="1173"/>
                  </a:lnTo>
                  <a:lnTo>
                    <a:pt x="433" y="1169"/>
                  </a:lnTo>
                  <a:lnTo>
                    <a:pt x="419" y="1165"/>
                  </a:lnTo>
                  <a:lnTo>
                    <a:pt x="405" y="1161"/>
                  </a:lnTo>
                  <a:lnTo>
                    <a:pt x="391" y="1156"/>
                  </a:lnTo>
                  <a:lnTo>
                    <a:pt x="378" y="1150"/>
                  </a:lnTo>
                  <a:lnTo>
                    <a:pt x="365" y="1145"/>
                  </a:lnTo>
                  <a:lnTo>
                    <a:pt x="351" y="1139"/>
                  </a:lnTo>
                  <a:lnTo>
                    <a:pt x="338" y="1133"/>
                  </a:lnTo>
                  <a:lnTo>
                    <a:pt x="325" y="1127"/>
                  </a:lnTo>
                  <a:lnTo>
                    <a:pt x="313" y="1120"/>
                  </a:lnTo>
                  <a:lnTo>
                    <a:pt x="299" y="1113"/>
                  </a:lnTo>
                  <a:lnTo>
                    <a:pt x="287" y="1106"/>
                  </a:lnTo>
                  <a:lnTo>
                    <a:pt x="275" y="1097"/>
                  </a:lnTo>
                  <a:lnTo>
                    <a:pt x="263" y="1090"/>
                  </a:lnTo>
                  <a:lnTo>
                    <a:pt x="251" y="1082"/>
                  </a:lnTo>
                  <a:lnTo>
                    <a:pt x="239" y="1073"/>
                  </a:lnTo>
                  <a:lnTo>
                    <a:pt x="228" y="1065"/>
                  </a:lnTo>
                  <a:lnTo>
                    <a:pt x="217" y="1056"/>
                  </a:lnTo>
                  <a:lnTo>
                    <a:pt x="207" y="1046"/>
                  </a:lnTo>
                  <a:lnTo>
                    <a:pt x="195" y="1037"/>
                  </a:lnTo>
                  <a:lnTo>
                    <a:pt x="175" y="1017"/>
                  </a:lnTo>
                  <a:lnTo>
                    <a:pt x="156" y="996"/>
                  </a:lnTo>
                  <a:lnTo>
                    <a:pt x="145" y="986"/>
                  </a:lnTo>
                  <a:lnTo>
                    <a:pt x="136" y="975"/>
                  </a:lnTo>
                  <a:lnTo>
                    <a:pt x="127" y="964"/>
                  </a:lnTo>
                  <a:lnTo>
                    <a:pt x="119" y="953"/>
                  </a:lnTo>
                  <a:lnTo>
                    <a:pt x="111" y="940"/>
                  </a:lnTo>
                  <a:lnTo>
                    <a:pt x="102" y="929"/>
                  </a:lnTo>
                  <a:lnTo>
                    <a:pt x="94" y="917"/>
                  </a:lnTo>
                  <a:lnTo>
                    <a:pt x="86" y="905"/>
                  </a:lnTo>
                  <a:lnTo>
                    <a:pt x="79" y="892"/>
                  </a:lnTo>
                  <a:lnTo>
                    <a:pt x="72" y="880"/>
                  </a:lnTo>
                  <a:lnTo>
                    <a:pt x="66" y="867"/>
                  </a:lnTo>
                  <a:lnTo>
                    <a:pt x="59" y="854"/>
                  </a:lnTo>
                  <a:lnTo>
                    <a:pt x="53" y="841"/>
                  </a:lnTo>
                  <a:lnTo>
                    <a:pt x="47" y="828"/>
                  </a:lnTo>
                  <a:lnTo>
                    <a:pt x="41" y="814"/>
                  </a:lnTo>
                  <a:lnTo>
                    <a:pt x="36" y="801"/>
                  </a:lnTo>
                  <a:lnTo>
                    <a:pt x="31" y="787"/>
                  </a:lnTo>
                  <a:lnTo>
                    <a:pt x="27" y="773"/>
                  </a:lnTo>
                  <a:lnTo>
                    <a:pt x="23" y="759"/>
                  </a:lnTo>
                  <a:lnTo>
                    <a:pt x="19" y="745"/>
                  </a:lnTo>
                  <a:lnTo>
                    <a:pt x="16" y="730"/>
                  </a:lnTo>
                  <a:lnTo>
                    <a:pt x="13" y="716"/>
                  </a:lnTo>
                  <a:lnTo>
                    <a:pt x="10" y="702"/>
                  </a:lnTo>
                  <a:lnTo>
                    <a:pt x="7" y="686"/>
                  </a:lnTo>
                  <a:lnTo>
                    <a:pt x="5" y="672"/>
                  </a:lnTo>
                  <a:lnTo>
                    <a:pt x="4" y="657"/>
                  </a:lnTo>
                  <a:lnTo>
                    <a:pt x="1" y="642"/>
                  </a:lnTo>
                  <a:lnTo>
                    <a:pt x="0" y="626"/>
                  </a:lnTo>
                  <a:lnTo>
                    <a:pt x="0" y="611"/>
                  </a:lnTo>
                  <a:lnTo>
                    <a:pt x="0" y="5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39" name="Freeform 60">
              <a:extLst>
                <a:ext uri="{FF2B5EF4-FFF2-40B4-BE49-F238E27FC236}">
                  <a16:creationId xmlns:a16="http://schemas.microsoft.com/office/drawing/2014/main" id="{169B0B8C-6EDF-40EC-884A-969D7718885B}"/>
                </a:ext>
              </a:extLst>
            </p:cNvPr>
            <p:cNvSpPr>
              <a:spLocks/>
            </p:cNvSpPr>
            <p:nvPr/>
          </p:nvSpPr>
          <p:spPr bwMode="auto">
            <a:xfrm>
              <a:off x="1642" y="2550"/>
              <a:ext cx="1193" cy="1191"/>
            </a:xfrm>
            <a:custGeom>
              <a:avLst/>
              <a:gdLst>
                <a:gd name="T0" fmla="*/ 1 w 1193"/>
                <a:gd name="T1" fmla="*/ 550 h 1191"/>
                <a:gd name="T2" fmla="*/ 10 w 1193"/>
                <a:gd name="T3" fmla="*/ 491 h 1191"/>
                <a:gd name="T4" fmla="*/ 23 w 1193"/>
                <a:gd name="T5" fmla="*/ 433 h 1191"/>
                <a:gd name="T6" fmla="*/ 41 w 1193"/>
                <a:gd name="T7" fmla="*/ 377 h 1191"/>
                <a:gd name="T8" fmla="*/ 66 w 1193"/>
                <a:gd name="T9" fmla="*/ 324 h 1191"/>
                <a:gd name="T10" fmla="*/ 94 w 1193"/>
                <a:gd name="T11" fmla="*/ 274 h 1191"/>
                <a:gd name="T12" fmla="*/ 127 w 1193"/>
                <a:gd name="T13" fmla="*/ 228 h 1191"/>
                <a:gd name="T14" fmla="*/ 175 w 1193"/>
                <a:gd name="T15" fmla="*/ 175 h 1191"/>
                <a:gd name="T16" fmla="*/ 228 w 1193"/>
                <a:gd name="T17" fmla="*/ 127 h 1191"/>
                <a:gd name="T18" fmla="*/ 275 w 1193"/>
                <a:gd name="T19" fmla="*/ 94 h 1191"/>
                <a:gd name="T20" fmla="*/ 325 w 1193"/>
                <a:gd name="T21" fmla="*/ 65 h 1191"/>
                <a:gd name="T22" fmla="*/ 378 w 1193"/>
                <a:gd name="T23" fmla="*/ 41 h 1191"/>
                <a:gd name="T24" fmla="*/ 433 w 1193"/>
                <a:gd name="T25" fmla="*/ 23 h 1191"/>
                <a:gd name="T26" fmla="*/ 491 w 1193"/>
                <a:gd name="T27" fmla="*/ 9 h 1191"/>
                <a:gd name="T28" fmla="*/ 550 w 1193"/>
                <a:gd name="T29" fmla="*/ 1 h 1191"/>
                <a:gd name="T30" fmla="*/ 612 w 1193"/>
                <a:gd name="T31" fmla="*/ 0 h 1191"/>
                <a:gd name="T32" fmla="*/ 673 w 1193"/>
                <a:gd name="T33" fmla="*/ 4 h 1191"/>
                <a:gd name="T34" fmla="*/ 731 w 1193"/>
                <a:gd name="T35" fmla="*/ 15 h 1191"/>
                <a:gd name="T36" fmla="*/ 788 w 1193"/>
                <a:gd name="T37" fmla="*/ 31 h 1191"/>
                <a:gd name="T38" fmla="*/ 842 w 1193"/>
                <a:gd name="T39" fmla="*/ 52 h 1191"/>
                <a:gd name="T40" fmla="*/ 893 w 1193"/>
                <a:gd name="T41" fmla="*/ 79 h 1191"/>
                <a:gd name="T42" fmla="*/ 941 w 1193"/>
                <a:gd name="T43" fmla="*/ 110 h 1191"/>
                <a:gd name="T44" fmla="*/ 987 w 1193"/>
                <a:gd name="T45" fmla="*/ 145 h 1191"/>
                <a:gd name="T46" fmla="*/ 1047 w 1193"/>
                <a:gd name="T47" fmla="*/ 206 h 1191"/>
                <a:gd name="T48" fmla="*/ 1083 w 1193"/>
                <a:gd name="T49" fmla="*/ 251 h 1191"/>
                <a:gd name="T50" fmla="*/ 1113 w 1193"/>
                <a:gd name="T51" fmla="*/ 299 h 1191"/>
                <a:gd name="T52" fmla="*/ 1140 w 1193"/>
                <a:gd name="T53" fmla="*/ 351 h 1191"/>
                <a:gd name="T54" fmla="*/ 1161 w 1193"/>
                <a:gd name="T55" fmla="*/ 405 h 1191"/>
                <a:gd name="T56" fmla="*/ 1177 w 1193"/>
                <a:gd name="T57" fmla="*/ 461 h 1191"/>
                <a:gd name="T58" fmla="*/ 1188 w 1193"/>
                <a:gd name="T59" fmla="*/ 520 h 1191"/>
                <a:gd name="T60" fmla="*/ 1192 w 1193"/>
                <a:gd name="T61" fmla="*/ 580 h 1191"/>
                <a:gd name="T62" fmla="*/ 1192 w 1193"/>
                <a:gd name="T63" fmla="*/ 626 h 1191"/>
                <a:gd name="T64" fmla="*/ 1186 w 1193"/>
                <a:gd name="T65" fmla="*/ 686 h 1191"/>
                <a:gd name="T66" fmla="*/ 1174 w 1193"/>
                <a:gd name="T67" fmla="*/ 745 h 1191"/>
                <a:gd name="T68" fmla="*/ 1156 w 1193"/>
                <a:gd name="T69" fmla="*/ 801 h 1191"/>
                <a:gd name="T70" fmla="*/ 1134 w 1193"/>
                <a:gd name="T71" fmla="*/ 854 h 1191"/>
                <a:gd name="T72" fmla="*/ 1106 w 1193"/>
                <a:gd name="T73" fmla="*/ 905 h 1191"/>
                <a:gd name="T74" fmla="*/ 1074 w 1193"/>
                <a:gd name="T75" fmla="*/ 953 h 1191"/>
                <a:gd name="T76" fmla="*/ 1038 w 1193"/>
                <a:gd name="T77" fmla="*/ 996 h 1191"/>
                <a:gd name="T78" fmla="*/ 976 w 1193"/>
                <a:gd name="T79" fmla="*/ 1056 h 1191"/>
                <a:gd name="T80" fmla="*/ 930 w 1193"/>
                <a:gd name="T81" fmla="*/ 1090 h 1191"/>
                <a:gd name="T82" fmla="*/ 881 w 1193"/>
                <a:gd name="T83" fmla="*/ 1120 h 1191"/>
                <a:gd name="T84" fmla="*/ 829 w 1193"/>
                <a:gd name="T85" fmla="*/ 1145 h 1191"/>
                <a:gd name="T86" fmla="*/ 774 w 1193"/>
                <a:gd name="T87" fmla="*/ 1165 h 1191"/>
                <a:gd name="T88" fmla="*/ 717 w 1193"/>
                <a:gd name="T89" fmla="*/ 1180 h 1191"/>
                <a:gd name="T90" fmla="*/ 657 w 1193"/>
                <a:gd name="T91" fmla="*/ 1188 h 1191"/>
                <a:gd name="T92" fmla="*/ 596 w 1193"/>
                <a:gd name="T93" fmla="*/ 1191 h 1191"/>
                <a:gd name="T94" fmla="*/ 535 w 1193"/>
                <a:gd name="T95" fmla="*/ 1189 h 1191"/>
                <a:gd name="T96" fmla="*/ 476 w 1193"/>
                <a:gd name="T97" fmla="*/ 1180 h 1191"/>
                <a:gd name="T98" fmla="*/ 419 w 1193"/>
                <a:gd name="T99" fmla="*/ 1165 h 1191"/>
                <a:gd name="T100" fmla="*/ 365 w 1193"/>
                <a:gd name="T101" fmla="*/ 1145 h 1191"/>
                <a:gd name="T102" fmla="*/ 313 w 1193"/>
                <a:gd name="T103" fmla="*/ 1120 h 1191"/>
                <a:gd name="T104" fmla="*/ 263 w 1193"/>
                <a:gd name="T105" fmla="*/ 1090 h 1191"/>
                <a:gd name="T106" fmla="*/ 217 w 1193"/>
                <a:gd name="T107" fmla="*/ 1056 h 1191"/>
                <a:gd name="T108" fmla="*/ 156 w 1193"/>
                <a:gd name="T109" fmla="*/ 996 h 1191"/>
                <a:gd name="T110" fmla="*/ 119 w 1193"/>
                <a:gd name="T111" fmla="*/ 953 h 1191"/>
                <a:gd name="T112" fmla="*/ 86 w 1193"/>
                <a:gd name="T113" fmla="*/ 905 h 1191"/>
                <a:gd name="T114" fmla="*/ 59 w 1193"/>
                <a:gd name="T115" fmla="*/ 854 h 1191"/>
                <a:gd name="T116" fmla="*/ 36 w 1193"/>
                <a:gd name="T117" fmla="*/ 801 h 1191"/>
                <a:gd name="T118" fmla="*/ 19 w 1193"/>
                <a:gd name="T119" fmla="*/ 745 h 1191"/>
                <a:gd name="T120" fmla="*/ 7 w 1193"/>
                <a:gd name="T121" fmla="*/ 686 h 1191"/>
                <a:gd name="T122" fmla="*/ 0 w 1193"/>
                <a:gd name="T123" fmla="*/ 626 h 11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1">
                  <a:moveTo>
                    <a:pt x="0" y="596"/>
                  </a:moveTo>
                  <a:lnTo>
                    <a:pt x="0" y="580"/>
                  </a:lnTo>
                  <a:lnTo>
                    <a:pt x="1" y="565"/>
                  </a:lnTo>
                  <a:lnTo>
                    <a:pt x="1" y="550"/>
                  </a:lnTo>
                  <a:lnTo>
                    <a:pt x="4" y="535"/>
                  </a:lnTo>
                  <a:lnTo>
                    <a:pt x="5" y="520"/>
                  </a:lnTo>
                  <a:lnTo>
                    <a:pt x="8" y="505"/>
                  </a:lnTo>
                  <a:lnTo>
                    <a:pt x="10" y="491"/>
                  </a:lnTo>
                  <a:lnTo>
                    <a:pt x="13" y="475"/>
                  </a:lnTo>
                  <a:lnTo>
                    <a:pt x="16" y="461"/>
                  </a:lnTo>
                  <a:lnTo>
                    <a:pt x="19" y="447"/>
                  </a:lnTo>
                  <a:lnTo>
                    <a:pt x="23" y="433"/>
                  </a:lnTo>
                  <a:lnTo>
                    <a:pt x="27" y="418"/>
                  </a:lnTo>
                  <a:lnTo>
                    <a:pt x="31" y="405"/>
                  </a:lnTo>
                  <a:lnTo>
                    <a:pt x="36" y="391"/>
                  </a:lnTo>
                  <a:lnTo>
                    <a:pt x="41" y="377"/>
                  </a:lnTo>
                  <a:lnTo>
                    <a:pt x="47" y="364"/>
                  </a:lnTo>
                  <a:lnTo>
                    <a:pt x="53" y="351"/>
                  </a:lnTo>
                  <a:lnTo>
                    <a:pt x="59" y="338"/>
                  </a:lnTo>
                  <a:lnTo>
                    <a:pt x="66" y="324"/>
                  </a:lnTo>
                  <a:lnTo>
                    <a:pt x="72" y="312"/>
                  </a:lnTo>
                  <a:lnTo>
                    <a:pt x="79" y="299"/>
                  </a:lnTo>
                  <a:lnTo>
                    <a:pt x="86" y="287"/>
                  </a:lnTo>
                  <a:lnTo>
                    <a:pt x="94" y="274"/>
                  </a:lnTo>
                  <a:lnTo>
                    <a:pt x="102" y="262"/>
                  </a:lnTo>
                  <a:lnTo>
                    <a:pt x="111" y="251"/>
                  </a:lnTo>
                  <a:lnTo>
                    <a:pt x="119" y="239"/>
                  </a:lnTo>
                  <a:lnTo>
                    <a:pt x="127" y="228"/>
                  </a:lnTo>
                  <a:lnTo>
                    <a:pt x="136" y="216"/>
                  </a:lnTo>
                  <a:lnTo>
                    <a:pt x="145" y="206"/>
                  </a:lnTo>
                  <a:lnTo>
                    <a:pt x="156" y="195"/>
                  </a:lnTo>
                  <a:lnTo>
                    <a:pt x="175" y="175"/>
                  </a:lnTo>
                  <a:lnTo>
                    <a:pt x="195" y="155"/>
                  </a:lnTo>
                  <a:lnTo>
                    <a:pt x="207" y="145"/>
                  </a:lnTo>
                  <a:lnTo>
                    <a:pt x="217" y="136"/>
                  </a:lnTo>
                  <a:lnTo>
                    <a:pt x="228" y="127"/>
                  </a:lnTo>
                  <a:lnTo>
                    <a:pt x="239" y="118"/>
                  </a:lnTo>
                  <a:lnTo>
                    <a:pt x="251" y="110"/>
                  </a:lnTo>
                  <a:lnTo>
                    <a:pt x="263" y="102"/>
                  </a:lnTo>
                  <a:lnTo>
                    <a:pt x="275" y="94"/>
                  </a:lnTo>
                  <a:lnTo>
                    <a:pt x="287" y="86"/>
                  </a:lnTo>
                  <a:lnTo>
                    <a:pt x="299" y="79"/>
                  </a:lnTo>
                  <a:lnTo>
                    <a:pt x="313" y="72"/>
                  </a:lnTo>
                  <a:lnTo>
                    <a:pt x="325" y="65"/>
                  </a:lnTo>
                  <a:lnTo>
                    <a:pt x="338" y="58"/>
                  </a:lnTo>
                  <a:lnTo>
                    <a:pt x="351" y="52"/>
                  </a:lnTo>
                  <a:lnTo>
                    <a:pt x="365" y="47"/>
                  </a:lnTo>
                  <a:lnTo>
                    <a:pt x="378" y="41"/>
                  </a:lnTo>
                  <a:lnTo>
                    <a:pt x="391" y="36"/>
                  </a:lnTo>
                  <a:lnTo>
                    <a:pt x="405" y="31"/>
                  </a:lnTo>
                  <a:lnTo>
                    <a:pt x="419" y="27"/>
                  </a:lnTo>
                  <a:lnTo>
                    <a:pt x="433" y="23"/>
                  </a:lnTo>
                  <a:lnTo>
                    <a:pt x="447" y="19"/>
                  </a:lnTo>
                  <a:lnTo>
                    <a:pt x="462" y="15"/>
                  </a:lnTo>
                  <a:lnTo>
                    <a:pt x="476" y="12"/>
                  </a:lnTo>
                  <a:lnTo>
                    <a:pt x="491" y="9"/>
                  </a:lnTo>
                  <a:lnTo>
                    <a:pt x="505" y="6"/>
                  </a:lnTo>
                  <a:lnTo>
                    <a:pt x="521" y="4"/>
                  </a:lnTo>
                  <a:lnTo>
                    <a:pt x="535" y="3"/>
                  </a:lnTo>
                  <a:lnTo>
                    <a:pt x="550" y="1"/>
                  </a:lnTo>
                  <a:lnTo>
                    <a:pt x="566" y="0"/>
                  </a:lnTo>
                  <a:lnTo>
                    <a:pt x="581" y="0"/>
                  </a:lnTo>
                  <a:lnTo>
                    <a:pt x="596" y="0"/>
                  </a:lnTo>
                  <a:lnTo>
                    <a:pt x="612" y="0"/>
                  </a:lnTo>
                  <a:lnTo>
                    <a:pt x="627" y="1"/>
                  </a:lnTo>
                  <a:lnTo>
                    <a:pt x="642" y="1"/>
                  </a:lnTo>
                  <a:lnTo>
                    <a:pt x="657" y="3"/>
                  </a:lnTo>
                  <a:lnTo>
                    <a:pt x="673" y="4"/>
                  </a:lnTo>
                  <a:lnTo>
                    <a:pt x="687" y="7"/>
                  </a:lnTo>
                  <a:lnTo>
                    <a:pt x="702" y="9"/>
                  </a:lnTo>
                  <a:lnTo>
                    <a:pt x="717" y="12"/>
                  </a:lnTo>
                  <a:lnTo>
                    <a:pt x="731" y="15"/>
                  </a:lnTo>
                  <a:lnTo>
                    <a:pt x="745" y="19"/>
                  </a:lnTo>
                  <a:lnTo>
                    <a:pt x="759" y="23"/>
                  </a:lnTo>
                  <a:lnTo>
                    <a:pt x="774" y="27"/>
                  </a:lnTo>
                  <a:lnTo>
                    <a:pt x="788" y="31"/>
                  </a:lnTo>
                  <a:lnTo>
                    <a:pt x="801" y="36"/>
                  </a:lnTo>
                  <a:lnTo>
                    <a:pt x="815" y="41"/>
                  </a:lnTo>
                  <a:lnTo>
                    <a:pt x="829" y="47"/>
                  </a:lnTo>
                  <a:lnTo>
                    <a:pt x="842" y="52"/>
                  </a:lnTo>
                  <a:lnTo>
                    <a:pt x="854" y="58"/>
                  </a:lnTo>
                  <a:lnTo>
                    <a:pt x="868" y="65"/>
                  </a:lnTo>
                  <a:lnTo>
                    <a:pt x="881" y="72"/>
                  </a:lnTo>
                  <a:lnTo>
                    <a:pt x="893" y="79"/>
                  </a:lnTo>
                  <a:lnTo>
                    <a:pt x="905" y="86"/>
                  </a:lnTo>
                  <a:lnTo>
                    <a:pt x="918" y="94"/>
                  </a:lnTo>
                  <a:lnTo>
                    <a:pt x="930" y="102"/>
                  </a:lnTo>
                  <a:lnTo>
                    <a:pt x="941" y="110"/>
                  </a:lnTo>
                  <a:lnTo>
                    <a:pt x="953" y="118"/>
                  </a:lnTo>
                  <a:lnTo>
                    <a:pt x="965" y="127"/>
                  </a:lnTo>
                  <a:lnTo>
                    <a:pt x="976" y="136"/>
                  </a:lnTo>
                  <a:lnTo>
                    <a:pt x="987" y="145"/>
                  </a:lnTo>
                  <a:lnTo>
                    <a:pt x="997" y="155"/>
                  </a:lnTo>
                  <a:lnTo>
                    <a:pt x="1018" y="175"/>
                  </a:lnTo>
                  <a:lnTo>
                    <a:pt x="1038" y="195"/>
                  </a:lnTo>
                  <a:lnTo>
                    <a:pt x="1047" y="206"/>
                  </a:lnTo>
                  <a:lnTo>
                    <a:pt x="1056" y="216"/>
                  </a:lnTo>
                  <a:lnTo>
                    <a:pt x="1066" y="228"/>
                  </a:lnTo>
                  <a:lnTo>
                    <a:pt x="1074" y="239"/>
                  </a:lnTo>
                  <a:lnTo>
                    <a:pt x="1083" y="251"/>
                  </a:lnTo>
                  <a:lnTo>
                    <a:pt x="1091" y="262"/>
                  </a:lnTo>
                  <a:lnTo>
                    <a:pt x="1098" y="274"/>
                  </a:lnTo>
                  <a:lnTo>
                    <a:pt x="1106" y="287"/>
                  </a:lnTo>
                  <a:lnTo>
                    <a:pt x="1113" y="299"/>
                  </a:lnTo>
                  <a:lnTo>
                    <a:pt x="1121" y="312"/>
                  </a:lnTo>
                  <a:lnTo>
                    <a:pt x="1128" y="324"/>
                  </a:lnTo>
                  <a:lnTo>
                    <a:pt x="1134" y="338"/>
                  </a:lnTo>
                  <a:lnTo>
                    <a:pt x="1140" y="351"/>
                  </a:lnTo>
                  <a:lnTo>
                    <a:pt x="1146" y="364"/>
                  </a:lnTo>
                  <a:lnTo>
                    <a:pt x="1151" y="377"/>
                  </a:lnTo>
                  <a:lnTo>
                    <a:pt x="1156" y="391"/>
                  </a:lnTo>
                  <a:lnTo>
                    <a:pt x="1161" y="405"/>
                  </a:lnTo>
                  <a:lnTo>
                    <a:pt x="1166" y="418"/>
                  </a:lnTo>
                  <a:lnTo>
                    <a:pt x="1170" y="433"/>
                  </a:lnTo>
                  <a:lnTo>
                    <a:pt x="1174" y="447"/>
                  </a:lnTo>
                  <a:lnTo>
                    <a:pt x="1177" y="461"/>
                  </a:lnTo>
                  <a:lnTo>
                    <a:pt x="1181" y="475"/>
                  </a:lnTo>
                  <a:lnTo>
                    <a:pt x="1183" y="491"/>
                  </a:lnTo>
                  <a:lnTo>
                    <a:pt x="1186" y="505"/>
                  </a:lnTo>
                  <a:lnTo>
                    <a:pt x="1188" y="520"/>
                  </a:lnTo>
                  <a:lnTo>
                    <a:pt x="1189" y="535"/>
                  </a:lnTo>
                  <a:lnTo>
                    <a:pt x="1191" y="550"/>
                  </a:lnTo>
                  <a:lnTo>
                    <a:pt x="1192" y="565"/>
                  </a:lnTo>
                  <a:lnTo>
                    <a:pt x="1192" y="580"/>
                  </a:lnTo>
                  <a:lnTo>
                    <a:pt x="1192" y="596"/>
                  </a:lnTo>
                  <a:lnTo>
                    <a:pt x="1193" y="596"/>
                  </a:lnTo>
                  <a:lnTo>
                    <a:pt x="1192" y="611"/>
                  </a:lnTo>
                  <a:lnTo>
                    <a:pt x="1192" y="626"/>
                  </a:lnTo>
                  <a:lnTo>
                    <a:pt x="1191" y="642"/>
                  </a:lnTo>
                  <a:lnTo>
                    <a:pt x="1190" y="657"/>
                  </a:lnTo>
                  <a:lnTo>
                    <a:pt x="1188" y="672"/>
                  </a:lnTo>
                  <a:lnTo>
                    <a:pt x="1186" y="686"/>
                  </a:lnTo>
                  <a:lnTo>
                    <a:pt x="1183" y="702"/>
                  </a:lnTo>
                  <a:lnTo>
                    <a:pt x="1181" y="716"/>
                  </a:lnTo>
                  <a:lnTo>
                    <a:pt x="1178" y="730"/>
                  </a:lnTo>
                  <a:lnTo>
                    <a:pt x="1174" y="745"/>
                  </a:lnTo>
                  <a:lnTo>
                    <a:pt x="1170" y="759"/>
                  </a:lnTo>
                  <a:lnTo>
                    <a:pt x="1166" y="773"/>
                  </a:lnTo>
                  <a:lnTo>
                    <a:pt x="1161" y="787"/>
                  </a:lnTo>
                  <a:lnTo>
                    <a:pt x="1156" y="801"/>
                  </a:lnTo>
                  <a:lnTo>
                    <a:pt x="1151" y="814"/>
                  </a:lnTo>
                  <a:lnTo>
                    <a:pt x="1146" y="828"/>
                  </a:lnTo>
                  <a:lnTo>
                    <a:pt x="1140" y="841"/>
                  </a:lnTo>
                  <a:lnTo>
                    <a:pt x="1134" y="854"/>
                  </a:lnTo>
                  <a:lnTo>
                    <a:pt x="1128" y="867"/>
                  </a:lnTo>
                  <a:lnTo>
                    <a:pt x="1121" y="880"/>
                  </a:lnTo>
                  <a:lnTo>
                    <a:pt x="1113" y="892"/>
                  </a:lnTo>
                  <a:lnTo>
                    <a:pt x="1106" y="905"/>
                  </a:lnTo>
                  <a:lnTo>
                    <a:pt x="1098" y="917"/>
                  </a:lnTo>
                  <a:lnTo>
                    <a:pt x="1091" y="929"/>
                  </a:lnTo>
                  <a:lnTo>
                    <a:pt x="1083" y="940"/>
                  </a:lnTo>
                  <a:lnTo>
                    <a:pt x="1074" y="953"/>
                  </a:lnTo>
                  <a:lnTo>
                    <a:pt x="1066" y="964"/>
                  </a:lnTo>
                  <a:lnTo>
                    <a:pt x="1056" y="975"/>
                  </a:lnTo>
                  <a:lnTo>
                    <a:pt x="1047" y="986"/>
                  </a:lnTo>
                  <a:lnTo>
                    <a:pt x="1038" y="996"/>
                  </a:lnTo>
                  <a:lnTo>
                    <a:pt x="1018" y="1017"/>
                  </a:lnTo>
                  <a:lnTo>
                    <a:pt x="997" y="1037"/>
                  </a:lnTo>
                  <a:lnTo>
                    <a:pt x="987" y="1046"/>
                  </a:lnTo>
                  <a:lnTo>
                    <a:pt x="976" y="1056"/>
                  </a:lnTo>
                  <a:lnTo>
                    <a:pt x="965" y="1065"/>
                  </a:lnTo>
                  <a:lnTo>
                    <a:pt x="953" y="1073"/>
                  </a:lnTo>
                  <a:lnTo>
                    <a:pt x="941" y="1082"/>
                  </a:lnTo>
                  <a:lnTo>
                    <a:pt x="930" y="1090"/>
                  </a:lnTo>
                  <a:lnTo>
                    <a:pt x="918" y="1097"/>
                  </a:lnTo>
                  <a:lnTo>
                    <a:pt x="905" y="1106"/>
                  </a:lnTo>
                  <a:lnTo>
                    <a:pt x="893" y="1113"/>
                  </a:lnTo>
                  <a:lnTo>
                    <a:pt x="881" y="1120"/>
                  </a:lnTo>
                  <a:lnTo>
                    <a:pt x="868" y="1127"/>
                  </a:lnTo>
                  <a:lnTo>
                    <a:pt x="854" y="1133"/>
                  </a:lnTo>
                  <a:lnTo>
                    <a:pt x="842" y="1139"/>
                  </a:lnTo>
                  <a:lnTo>
                    <a:pt x="829" y="1145"/>
                  </a:lnTo>
                  <a:lnTo>
                    <a:pt x="815" y="1150"/>
                  </a:lnTo>
                  <a:lnTo>
                    <a:pt x="801" y="1156"/>
                  </a:lnTo>
                  <a:lnTo>
                    <a:pt x="788" y="1161"/>
                  </a:lnTo>
                  <a:lnTo>
                    <a:pt x="774" y="1165"/>
                  </a:lnTo>
                  <a:lnTo>
                    <a:pt x="759" y="1169"/>
                  </a:lnTo>
                  <a:lnTo>
                    <a:pt x="745" y="1173"/>
                  </a:lnTo>
                  <a:lnTo>
                    <a:pt x="731" y="1176"/>
                  </a:lnTo>
                  <a:lnTo>
                    <a:pt x="717" y="1180"/>
                  </a:lnTo>
                  <a:lnTo>
                    <a:pt x="702" y="1182"/>
                  </a:lnTo>
                  <a:lnTo>
                    <a:pt x="687" y="1185"/>
                  </a:lnTo>
                  <a:lnTo>
                    <a:pt x="673" y="1187"/>
                  </a:lnTo>
                  <a:lnTo>
                    <a:pt x="657" y="1188"/>
                  </a:lnTo>
                  <a:lnTo>
                    <a:pt x="642" y="1190"/>
                  </a:lnTo>
                  <a:lnTo>
                    <a:pt x="627" y="1191"/>
                  </a:lnTo>
                  <a:lnTo>
                    <a:pt x="612" y="1191"/>
                  </a:lnTo>
                  <a:lnTo>
                    <a:pt x="596" y="1191"/>
                  </a:lnTo>
                  <a:lnTo>
                    <a:pt x="581" y="1191"/>
                  </a:lnTo>
                  <a:lnTo>
                    <a:pt x="566" y="1191"/>
                  </a:lnTo>
                  <a:lnTo>
                    <a:pt x="550" y="1190"/>
                  </a:lnTo>
                  <a:lnTo>
                    <a:pt x="535" y="1189"/>
                  </a:lnTo>
                  <a:lnTo>
                    <a:pt x="521" y="1187"/>
                  </a:lnTo>
                  <a:lnTo>
                    <a:pt x="505" y="1185"/>
                  </a:lnTo>
                  <a:lnTo>
                    <a:pt x="491" y="1182"/>
                  </a:lnTo>
                  <a:lnTo>
                    <a:pt x="476" y="1180"/>
                  </a:lnTo>
                  <a:lnTo>
                    <a:pt x="462" y="1177"/>
                  </a:lnTo>
                  <a:lnTo>
                    <a:pt x="447" y="1173"/>
                  </a:lnTo>
                  <a:lnTo>
                    <a:pt x="433" y="1169"/>
                  </a:lnTo>
                  <a:lnTo>
                    <a:pt x="419" y="1165"/>
                  </a:lnTo>
                  <a:lnTo>
                    <a:pt x="405" y="1161"/>
                  </a:lnTo>
                  <a:lnTo>
                    <a:pt x="391" y="1156"/>
                  </a:lnTo>
                  <a:lnTo>
                    <a:pt x="378" y="1150"/>
                  </a:lnTo>
                  <a:lnTo>
                    <a:pt x="365" y="1145"/>
                  </a:lnTo>
                  <a:lnTo>
                    <a:pt x="351" y="1139"/>
                  </a:lnTo>
                  <a:lnTo>
                    <a:pt x="338" y="1133"/>
                  </a:lnTo>
                  <a:lnTo>
                    <a:pt x="325" y="1127"/>
                  </a:lnTo>
                  <a:lnTo>
                    <a:pt x="313" y="1120"/>
                  </a:lnTo>
                  <a:lnTo>
                    <a:pt x="299" y="1113"/>
                  </a:lnTo>
                  <a:lnTo>
                    <a:pt x="287" y="1106"/>
                  </a:lnTo>
                  <a:lnTo>
                    <a:pt x="275" y="1097"/>
                  </a:lnTo>
                  <a:lnTo>
                    <a:pt x="263" y="1090"/>
                  </a:lnTo>
                  <a:lnTo>
                    <a:pt x="251" y="1082"/>
                  </a:lnTo>
                  <a:lnTo>
                    <a:pt x="239" y="1073"/>
                  </a:lnTo>
                  <a:lnTo>
                    <a:pt x="228" y="1065"/>
                  </a:lnTo>
                  <a:lnTo>
                    <a:pt x="217" y="1056"/>
                  </a:lnTo>
                  <a:lnTo>
                    <a:pt x="207" y="1046"/>
                  </a:lnTo>
                  <a:lnTo>
                    <a:pt x="195" y="1037"/>
                  </a:lnTo>
                  <a:lnTo>
                    <a:pt x="175" y="1017"/>
                  </a:lnTo>
                  <a:lnTo>
                    <a:pt x="156" y="996"/>
                  </a:lnTo>
                  <a:lnTo>
                    <a:pt x="145" y="986"/>
                  </a:lnTo>
                  <a:lnTo>
                    <a:pt x="136" y="975"/>
                  </a:lnTo>
                  <a:lnTo>
                    <a:pt x="127" y="964"/>
                  </a:lnTo>
                  <a:lnTo>
                    <a:pt x="119" y="953"/>
                  </a:lnTo>
                  <a:lnTo>
                    <a:pt x="111" y="940"/>
                  </a:lnTo>
                  <a:lnTo>
                    <a:pt x="102" y="929"/>
                  </a:lnTo>
                  <a:lnTo>
                    <a:pt x="94" y="917"/>
                  </a:lnTo>
                  <a:lnTo>
                    <a:pt x="86" y="905"/>
                  </a:lnTo>
                  <a:lnTo>
                    <a:pt x="79" y="892"/>
                  </a:lnTo>
                  <a:lnTo>
                    <a:pt x="72" y="880"/>
                  </a:lnTo>
                  <a:lnTo>
                    <a:pt x="66" y="867"/>
                  </a:lnTo>
                  <a:lnTo>
                    <a:pt x="59" y="854"/>
                  </a:lnTo>
                  <a:lnTo>
                    <a:pt x="53" y="841"/>
                  </a:lnTo>
                  <a:lnTo>
                    <a:pt x="47" y="828"/>
                  </a:lnTo>
                  <a:lnTo>
                    <a:pt x="41" y="814"/>
                  </a:lnTo>
                  <a:lnTo>
                    <a:pt x="36" y="801"/>
                  </a:lnTo>
                  <a:lnTo>
                    <a:pt x="31" y="787"/>
                  </a:lnTo>
                  <a:lnTo>
                    <a:pt x="27" y="773"/>
                  </a:lnTo>
                  <a:lnTo>
                    <a:pt x="23" y="759"/>
                  </a:lnTo>
                  <a:lnTo>
                    <a:pt x="19" y="745"/>
                  </a:lnTo>
                  <a:lnTo>
                    <a:pt x="16" y="730"/>
                  </a:lnTo>
                  <a:lnTo>
                    <a:pt x="13" y="716"/>
                  </a:lnTo>
                  <a:lnTo>
                    <a:pt x="10" y="702"/>
                  </a:lnTo>
                  <a:lnTo>
                    <a:pt x="7" y="686"/>
                  </a:lnTo>
                  <a:lnTo>
                    <a:pt x="5" y="672"/>
                  </a:lnTo>
                  <a:lnTo>
                    <a:pt x="4" y="657"/>
                  </a:lnTo>
                  <a:lnTo>
                    <a:pt x="1" y="642"/>
                  </a:lnTo>
                  <a:lnTo>
                    <a:pt x="0" y="626"/>
                  </a:lnTo>
                  <a:lnTo>
                    <a:pt x="0" y="611"/>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0" name="Line 61">
              <a:extLst>
                <a:ext uri="{FF2B5EF4-FFF2-40B4-BE49-F238E27FC236}">
                  <a16:creationId xmlns:a16="http://schemas.microsoft.com/office/drawing/2014/main" id="{25D284C9-FED6-4F5A-BA62-C7EEE68E1222}"/>
                </a:ext>
              </a:extLst>
            </p:cNvPr>
            <p:cNvSpPr>
              <a:spLocks noChangeShapeType="1"/>
            </p:cNvSpPr>
            <p:nvPr/>
          </p:nvSpPr>
          <p:spPr bwMode="auto">
            <a:xfrm>
              <a:off x="1642" y="3146"/>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1" name="Line 62">
              <a:extLst>
                <a:ext uri="{FF2B5EF4-FFF2-40B4-BE49-F238E27FC236}">
                  <a16:creationId xmlns:a16="http://schemas.microsoft.com/office/drawing/2014/main" id="{84F913D4-D7CB-4217-A18B-F31D4F8E142C}"/>
                </a:ext>
              </a:extLst>
            </p:cNvPr>
            <p:cNvSpPr>
              <a:spLocks noChangeShapeType="1"/>
            </p:cNvSpPr>
            <p:nvPr/>
          </p:nvSpPr>
          <p:spPr bwMode="auto">
            <a:xfrm>
              <a:off x="2238" y="2550"/>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2" name="Line 63">
              <a:extLst>
                <a:ext uri="{FF2B5EF4-FFF2-40B4-BE49-F238E27FC236}">
                  <a16:creationId xmlns:a16="http://schemas.microsoft.com/office/drawing/2014/main" id="{D3EEA1D3-821F-47F3-8A24-A2B4349EDB73}"/>
                </a:ext>
              </a:extLst>
            </p:cNvPr>
            <p:cNvSpPr>
              <a:spLocks noChangeShapeType="1"/>
            </p:cNvSpPr>
            <p:nvPr/>
          </p:nvSpPr>
          <p:spPr bwMode="auto">
            <a:xfrm flipH="1" flipV="1">
              <a:off x="1817" y="2725"/>
              <a:ext cx="843"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3" name="Line 64">
              <a:extLst>
                <a:ext uri="{FF2B5EF4-FFF2-40B4-BE49-F238E27FC236}">
                  <a16:creationId xmlns:a16="http://schemas.microsoft.com/office/drawing/2014/main" id="{62586962-5330-4CC1-8ED8-339502006619}"/>
                </a:ext>
              </a:extLst>
            </p:cNvPr>
            <p:cNvSpPr>
              <a:spLocks noChangeShapeType="1"/>
            </p:cNvSpPr>
            <p:nvPr/>
          </p:nvSpPr>
          <p:spPr bwMode="auto">
            <a:xfrm flipH="1">
              <a:off x="1817" y="2725"/>
              <a:ext cx="843"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44" name="Rectangle 65">
              <a:extLst>
                <a:ext uri="{FF2B5EF4-FFF2-40B4-BE49-F238E27FC236}">
                  <a16:creationId xmlns:a16="http://schemas.microsoft.com/office/drawing/2014/main" id="{E2F8AB91-E3AB-4D4F-9AB1-94A297B27236}"/>
                </a:ext>
              </a:extLst>
            </p:cNvPr>
            <p:cNvSpPr>
              <a:spLocks noChangeArrowheads="1"/>
            </p:cNvSpPr>
            <p:nvPr/>
          </p:nvSpPr>
          <p:spPr bwMode="auto">
            <a:xfrm>
              <a:off x="2368" y="2730"/>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45" name="Rectangle 66">
              <a:extLst>
                <a:ext uri="{FF2B5EF4-FFF2-40B4-BE49-F238E27FC236}">
                  <a16:creationId xmlns:a16="http://schemas.microsoft.com/office/drawing/2014/main" id="{509BEA6F-0C01-4632-A363-04F92E4B4542}"/>
                </a:ext>
              </a:extLst>
            </p:cNvPr>
            <p:cNvSpPr>
              <a:spLocks noChangeArrowheads="1"/>
            </p:cNvSpPr>
            <p:nvPr/>
          </p:nvSpPr>
          <p:spPr bwMode="auto">
            <a:xfrm>
              <a:off x="2648" y="295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46" name="Rectangle 67">
              <a:extLst>
                <a:ext uri="{FF2B5EF4-FFF2-40B4-BE49-F238E27FC236}">
                  <a16:creationId xmlns:a16="http://schemas.microsoft.com/office/drawing/2014/main" id="{8585F6F0-6E07-4770-BC16-FC621ECDA4C4}"/>
                </a:ext>
              </a:extLst>
            </p:cNvPr>
            <p:cNvSpPr>
              <a:spLocks noChangeArrowheads="1"/>
            </p:cNvSpPr>
            <p:nvPr/>
          </p:nvSpPr>
          <p:spPr bwMode="auto">
            <a:xfrm>
              <a:off x="2648" y="324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47" name="Rectangle 68">
              <a:extLst>
                <a:ext uri="{FF2B5EF4-FFF2-40B4-BE49-F238E27FC236}">
                  <a16:creationId xmlns:a16="http://schemas.microsoft.com/office/drawing/2014/main" id="{62E5EFDA-CCE6-4D56-9CD8-2275A073EE7A}"/>
                </a:ext>
              </a:extLst>
            </p:cNvPr>
            <p:cNvSpPr>
              <a:spLocks noChangeArrowheads="1"/>
            </p:cNvSpPr>
            <p:nvPr/>
          </p:nvSpPr>
          <p:spPr bwMode="auto">
            <a:xfrm>
              <a:off x="2393" y="346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48" name="Rectangle 69">
              <a:extLst>
                <a:ext uri="{FF2B5EF4-FFF2-40B4-BE49-F238E27FC236}">
                  <a16:creationId xmlns:a16="http://schemas.microsoft.com/office/drawing/2014/main" id="{D81A177F-4AD9-42BA-878B-AB7A01308AA5}"/>
                </a:ext>
              </a:extLst>
            </p:cNvPr>
            <p:cNvSpPr>
              <a:spLocks noChangeArrowheads="1"/>
            </p:cNvSpPr>
            <p:nvPr/>
          </p:nvSpPr>
          <p:spPr bwMode="auto">
            <a:xfrm>
              <a:off x="2042" y="350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49" name="Rectangle 70">
              <a:extLst>
                <a:ext uri="{FF2B5EF4-FFF2-40B4-BE49-F238E27FC236}">
                  <a16:creationId xmlns:a16="http://schemas.microsoft.com/office/drawing/2014/main" id="{FF22A59A-5B91-4767-B0E2-3BCCA618F03C}"/>
                </a:ext>
              </a:extLst>
            </p:cNvPr>
            <p:cNvSpPr>
              <a:spLocks noChangeArrowheads="1"/>
            </p:cNvSpPr>
            <p:nvPr/>
          </p:nvSpPr>
          <p:spPr bwMode="auto">
            <a:xfrm>
              <a:off x="1835" y="324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50" name="Rectangle 71">
              <a:extLst>
                <a:ext uri="{FF2B5EF4-FFF2-40B4-BE49-F238E27FC236}">
                  <a16:creationId xmlns:a16="http://schemas.microsoft.com/office/drawing/2014/main" id="{B95D7F71-563E-4411-9E0C-2DC0EF3C4790}"/>
                </a:ext>
              </a:extLst>
            </p:cNvPr>
            <p:cNvSpPr>
              <a:spLocks noChangeArrowheads="1"/>
            </p:cNvSpPr>
            <p:nvPr/>
          </p:nvSpPr>
          <p:spPr bwMode="auto">
            <a:xfrm>
              <a:off x="1835" y="295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51" name="Rectangle 72">
              <a:extLst>
                <a:ext uri="{FF2B5EF4-FFF2-40B4-BE49-F238E27FC236}">
                  <a16:creationId xmlns:a16="http://schemas.microsoft.com/office/drawing/2014/main" id="{28EF20BB-8D30-4848-A9D6-582B5C7DF5F4}"/>
                </a:ext>
              </a:extLst>
            </p:cNvPr>
            <p:cNvSpPr>
              <a:spLocks noChangeArrowheads="1"/>
            </p:cNvSpPr>
            <p:nvPr/>
          </p:nvSpPr>
          <p:spPr bwMode="auto">
            <a:xfrm>
              <a:off x="2042" y="2698"/>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52" name="Freeform 73">
              <a:extLst>
                <a:ext uri="{FF2B5EF4-FFF2-40B4-BE49-F238E27FC236}">
                  <a16:creationId xmlns:a16="http://schemas.microsoft.com/office/drawing/2014/main" id="{81EA6C59-ECCE-4405-A910-5D6B902631ED}"/>
                </a:ext>
              </a:extLst>
            </p:cNvPr>
            <p:cNvSpPr>
              <a:spLocks/>
            </p:cNvSpPr>
            <p:nvPr/>
          </p:nvSpPr>
          <p:spPr bwMode="auto">
            <a:xfrm>
              <a:off x="2027" y="3055"/>
              <a:ext cx="361" cy="327"/>
            </a:xfrm>
            <a:custGeom>
              <a:avLst/>
              <a:gdLst>
                <a:gd name="T0" fmla="*/ 38 w 361"/>
                <a:gd name="T1" fmla="*/ 8 h 327"/>
                <a:gd name="T2" fmla="*/ 27 w 361"/>
                <a:gd name="T3" fmla="*/ 25 h 327"/>
                <a:gd name="T4" fmla="*/ 17 w 361"/>
                <a:gd name="T5" fmla="*/ 43 h 327"/>
                <a:gd name="T6" fmla="*/ 10 w 361"/>
                <a:gd name="T7" fmla="*/ 61 h 327"/>
                <a:gd name="T8" fmla="*/ 5 w 361"/>
                <a:gd name="T9" fmla="*/ 80 h 327"/>
                <a:gd name="T10" fmla="*/ 1 w 361"/>
                <a:gd name="T11" fmla="*/ 99 h 327"/>
                <a:gd name="T12" fmla="*/ 0 w 361"/>
                <a:gd name="T13" fmla="*/ 118 h 327"/>
                <a:gd name="T14" fmla="*/ 0 w 361"/>
                <a:gd name="T15" fmla="*/ 137 h 327"/>
                <a:gd name="T16" fmla="*/ 2 w 361"/>
                <a:gd name="T17" fmla="*/ 157 h 327"/>
                <a:gd name="T18" fmla="*/ 6 w 361"/>
                <a:gd name="T19" fmla="*/ 175 h 327"/>
                <a:gd name="T20" fmla="*/ 11 w 361"/>
                <a:gd name="T21" fmla="*/ 195 h 327"/>
                <a:gd name="T22" fmla="*/ 18 w 361"/>
                <a:gd name="T23" fmla="*/ 212 h 327"/>
                <a:gd name="T24" fmla="*/ 28 w 361"/>
                <a:gd name="T25" fmla="*/ 229 h 327"/>
                <a:gd name="T26" fmla="*/ 39 w 361"/>
                <a:gd name="T27" fmla="*/ 246 h 327"/>
                <a:gd name="T28" fmla="*/ 52 w 361"/>
                <a:gd name="T29" fmla="*/ 261 h 327"/>
                <a:gd name="T30" fmla="*/ 66 w 361"/>
                <a:gd name="T31" fmla="*/ 275 h 327"/>
                <a:gd name="T32" fmla="*/ 83 w 361"/>
                <a:gd name="T33" fmla="*/ 288 h 327"/>
                <a:gd name="T34" fmla="*/ 99 w 361"/>
                <a:gd name="T35" fmla="*/ 300 h 327"/>
                <a:gd name="T36" fmla="*/ 117 w 361"/>
                <a:gd name="T37" fmla="*/ 309 h 327"/>
                <a:gd name="T38" fmla="*/ 136 w 361"/>
                <a:gd name="T39" fmla="*/ 316 h 327"/>
                <a:gd name="T40" fmla="*/ 154 w 361"/>
                <a:gd name="T41" fmla="*/ 321 h 327"/>
                <a:gd name="T42" fmla="*/ 174 w 361"/>
                <a:gd name="T43" fmla="*/ 325 h 327"/>
                <a:gd name="T44" fmla="*/ 193 w 361"/>
                <a:gd name="T45" fmla="*/ 326 h 327"/>
                <a:gd name="T46" fmla="*/ 211 w 361"/>
                <a:gd name="T47" fmla="*/ 326 h 327"/>
                <a:gd name="T48" fmla="*/ 231 w 361"/>
                <a:gd name="T49" fmla="*/ 324 h 327"/>
                <a:gd name="T50" fmla="*/ 250 w 361"/>
                <a:gd name="T51" fmla="*/ 320 h 327"/>
                <a:gd name="T52" fmla="*/ 268 w 361"/>
                <a:gd name="T53" fmla="*/ 315 h 327"/>
                <a:gd name="T54" fmla="*/ 286 w 361"/>
                <a:gd name="T55" fmla="*/ 308 h 327"/>
                <a:gd name="T56" fmla="*/ 303 w 361"/>
                <a:gd name="T57" fmla="*/ 299 h 327"/>
                <a:gd name="T58" fmla="*/ 319 w 361"/>
                <a:gd name="T59" fmla="*/ 287 h 327"/>
                <a:gd name="T60" fmla="*/ 335 w 361"/>
                <a:gd name="T61" fmla="*/ 274 h 327"/>
                <a:gd name="T62" fmla="*/ 349 w 361"/>
                <a:gd name="T63" fmla="*/ 260 h 327"/>
                <a:gd name="T64" fmla="*/ 361 w 361"/>
                <a:gd name="T65" fmla="*/ 246 h 3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1" h="327">
                  <a:moveTo>
                    <a:pt x="44" y="0"/>
                  </a:moveTo>
                  <a:lnTo>
                    <a:pt x="38" y="8"/>
                  </a:lnTo>
                  <a:lnTo>
                    <a:pt x="33" y="17"/>
                  </a:lnTo>
                  <a:lnTo>
                    <a:pt x="27" y="25"/>
                  </a:lnTo>
                  <a:lnTo>
                    <a:pt x="23" y="35"/>
                  </a:lnTo>
                  <a:lnTo>
                    <a:pt x="17" y="43"/>
                  </a:lnTo>
                  <a:lnTo>
                    <a:pt x="13" y="52"/>
                  </a:lnTo>
                  <a:lnTo>
                    <a:pt x="10" y="61"/>
                  </a:lnTo>
                  <a:lnTo>
                    <a:pt x="7" y="70"/>
                  </a:lnTo>
                  <a:lnTo>
                    <a:pt x="5" y="80"/>
                  </a:lnTo>
                  <a:lnTo>
                    <a:pt x="3" y="90"/>
                  </a:lnTo>
                  <a:lnTo>
                    <a:pt x="1" y="99"/>
                  </a:lnTo>
                  <a:lnTo>
                    <a:pt x="0" y="109"/>
                  </a:lnTo>
                  <a:lnTo>
                    <a:pt x="0" y="118"/>
                  </a:lnTo>
                  <a:lnTo>
                    <a:pt x="0" y="128"/>
                  </a:lnTo>
                  <a:lnTo>
                    <a:pt x="0" y="137"/>
                  </a:lnTo>
                  <a:lnTo>
                    <a:pt x="1" y="148"/>
                  </a:lnTo>
                  <a:lnTo>
                    <a:pt x="2" y="157"/>
                  </a:lnTo>
                  <a:lnTo>
                    <a:pt x="4" y="166"/>
                  </a:lnTo>
                  <a:lnTo>
                    <a:pt x="6" y="175"/>
                  </a:lnTo>
                  <a:lnTo>
                    <a:pt x="8" y="185"/>
                  </a:lnTo>
                  <a:lnTo>
                    <a:pt x="11" y="195"/>
                  </a:lnTo>
                  <a:lnTo>
                    <a:pt x="15" y="203"/>
                  </a:lnTo>
                  <a:lnTo>
                    <a:pt x="18" y="212"/>
                  </a:lnTo>
                  <a:lnTo>
                    <a:pt x="24" y="221"/>
                  </a:lnTo>
                  <a:lnTo>
                    <a:pt x="28" y="229"/>
                  </a:lnTo>
                  <a:lnTo>
                    <a:pt x="34" y="237"/>
                  </a:lnTo>
                  <a:lnTo>
                    <a:pt x="39" y="246"/>
                  </a:lnTo>
                  <a:lnTo>
                    <a:pt x="45" y="254"/>
                  </a:lnTo>
                  <a:lnTo>
                    <a:pt x="52" y="261"/>
                  </a:lnTo>
                  <a:lnTo>
                    <a:pt x="59" y="268"/>
                  </a:lnTo>
                  <a:lnTo>
                    <a:pt x="66" y="275"/>
                  </a:lnTo>
                  <a:lnTo>
                    <a:pt x="75" y="282"/>
                  </a:lnTo>
                  <a:lnTo>
                    <a:pt x="83" y="288"/>
                  </a:lnTo>
                  <a:lnTo>
                    <a:pt x="91" y="295"/>
                  </a:lnTo>
                  <a:lnTo>
                    <a:pt x="99" y="300"/>
                  </a:lnTo>
                  <a:lnTo>
                    <a:pt x="108" y="305"/>
                  </a:lnTo>
                  <a:lnTo>
                    <a:pt x="117" y="309"/>
                  </a:lnTo>
                  <a:lnTo>
                    <a:pt x="127" y="313"/>
                  </a:lnTo>
                  <a:lnTo>
                    <a:pt x="136" y="316"/>
                  </a:lnTo>
                  <a:lnTo>
                    <a:pt x="145" y="319"/>
                  </a:lnTo>
                  <a:lnTo>
                    <a:pt x="154" y="321"/>
                  </a:lnTo>
                  <a:lnTo>
                    <a:pt x="163" y="323"/>
                  </a:lnTo>
                  <a:lnTo>
                    <a:pt x="174" y="325"/>
                  </a:lnTo>
                  <a:lnTo>
                    <a:pt x="183" y="326"/>
                  </a:lnTo>
                  <a:lnTo>
                    <a:pt x="193" y="326"/>
                  </a:lnTo>
                  <a:lnTo>
                    <a:pt x="202" y="327"/>
                  </a:lnTo>
                  <a:lnTo>
                    <a:pt x="211" y="326"/>
                  </a:lnTo>
                  <a:lnTo>
                    <a:pt x="221" y="325"/>
                  </a:lnTo>
                  <a:lnTo>
                    <a:pt x="231" y="324"/>
                  </a:lnTo>
                  <a:lnTo>
                    <a:pt x="241" y="323"/>
                  </a:lnTo>
                  <a:lnTo>
                    <a:pt x="250" y="320"/>
                  </a:lnTo>
                  <a:lnTo>
                    <a:pt x="259" y="318"/>
                  </a:lnTo>
                  <a:lnTo>
                    <a:pt x="268" y="315"/>
                  </a:lnTo>
                  <a:lnTo>
                    <a:pt x="278" y="311"/>
                  </a:lnTo>
                  <a:lnTo>
                    <a:pt x="286" y="308"/>
                  </a:lnTo>
                  <a:lnTo>
                    <a:pt x="295" y="303"/>
                  </a:lnTo>
                  <a:lnTo>
                    <a:pt x="303" y="299"/>
                  </a:lnTo>
                  <a:lnTo>
                    <a:pt x="311" y="292"/>
                  </a:lnTo>
                  <a:lnTo>
                    <a:pt x="319" y="287"/>
                  </a:lnTo>
                  <a:lnTo>
                    <a:pt x="328" y="281"/>
                  </a:lnTo>
                  <a:lnTo>
                    <a:pt x="335" y="274"/>
                  </a:lnTo>
                  <a:lnTo>
                    <a:pt x="343" y="268"/>
                  </a:lnTo>
                  <a:lnTo>
                    <a:pt x="349" y="260"/>
                  </a:lnTo>
                  <a:lnTo>
                    <a:pt x="356" y="253"/>
                  </a:lnTo>
                  <a:lnTo>
                    <a:pt x="361" y="24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3" name="Freeform 74">
              <a:extLst>
                <a:ext uri="{FF2B5EF4-FFF2-40B4-BE49-F238E27FC236}">
                  <a16:creationId xmlns:a16="http://schemas.microsoft.com/office/drawing/2014/main" id="{2DA9B943-5AEB-4A82-BC72-08E657DD4E04}"/>
                </a:ext>
              </a:extLst>
            </p:cNvPr>
            <p:cNvSpPr>
              <a:spLocks/>
            </p:cNvSpPr>
            <p:nvPr/>
          </p:nvSpPr>
          <p:spPr bwMode="auto">
            <a:xfrm>
              <a:off x="2056" y="3015"/>
              <a:ext cx="52" cy="51"/>
            </a:xfrm>
            <a:custGeom>
              <a:avLst/>
              <a:gdLst>
                <a:gd name="T0" fmla="*/ 0 w 52"/>
                <a:gd name="T1" fmla="*/ 25 h 51"/>
                <a:gd name="T2" fmla="*/ 52 w 52"/>
                <a:gd name="T3" fmla="*/ 0 h 51"/>
                <a:gd name="T4" fmla="*/ 25 w 52"/>
                <a:gd name="T5" fmla="*/ 51 h 51"/>
                <a:gd name="T6" fmla="*/ 0 w 52"/>
                <a:gd name="T7" fmla="*/ 25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51">
                  <a:moveTo>
                    <a:pt x="0" y="25"/>
                  </a:moveTo>
                  <a:lnTo>
                    <a:pt x="52" y="0"/>
                  </a:lnTo>
                  <a:lnTo>
                    <a:pt x="25" y="51"/>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4" name="Rectangle 75">
              <a:extLst>
                <a:ext uri="{FF2B5EF4-FFF2-40B4-BE49-F238E27FC236}">
                  <a16:creationId xmlns:a16="http://schemas.microsoft.com/office/drawing/2014/main" id="{D0DEA805-29AD-4201-B811-73B4940784D5}"/>
                </a:ext>
              </a:extLst>
            </p:cNvPr>
            <p:cNvSpPr>
              <a:spLocks noChangeArrowheads="1"/>
            </p:cNvSpPr>
            <p:nvPr/>
          </p:nvSpPr>
          <p:spPr bwMode="auto">
            <a:xfrm>
              <a:off x="1844" y="3792"/>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③ </a:t>
              </a:r>
              <a:r>
                <a:rPr lang="zh-CN" altLang="en-US" sz="2000" dirty="0">
                  <a:latin typeface="微软雅黑" panose="020B0503020204020204" pitchFamily="34" charset="-122"/>
                  <a:ea typeface="微软雅黑" panose="020B0503020204020204" pitchFamily="34" charset="-122"/>
                  <a:cs typeface="Times New Roman" pitchFamily="18" charset="0"/>
                </a:rPr>
                <a:t>收到</a:t>
              </a:r>
              <a:r>
                <a:rPr lang="en-US" altLang="zh-CN" sz="2000" dirty="0">
                  <a:latin typeface="微软雅黑" panose="020B0503020204020204" pitchFamily="34" charset="-122"/>
                  <a:ea typeface="微软雅黑" panose="020B0503020204020204" pitchFamily="34" charset="-122"/>
                  <a:cs typeface="Times New Roman" pitchFamily="18" charset="0"/>
                </a:rPr>
                <a:t>0,1,2</a:t>
              </a:r>
            </a:p>
          </p:txBody>
        </p:sp>
        <p:sp>
          <p:nvSpPr>
            <p:cNvPr id="155" name="Freeform 76">
              <a:extLst>
                <a:ext uri="{FF2B5EF4-FFF2-40B4-BE49-F238E27FC236}">
                  <a16:creationId xmlns:a16="http://schemas.microsoft.com/office/drawing/2014/main" id="{2B317F8D-CC8D-4A8F-B664-3CB25269270E}"/>
                </a:ext>
              </a:extLst>
            </p:cNvPr>
            <p:cNvSpPr>
              <a:spLocks/>
            </p:cNvSpPr>
            <p:nvPr/>
          </p:nvSpPr>
          <p:spPr bwMode="auto">
            <a:xfrm>
              <a:off x="3054" y="2543"/>
              <a:ext cx="1193" cy="1192"/>
            </a:xfrm>
            <a:custGeom>
              <a:avLst/>
              <a:gdLst>
                <a:gd name="T0" fmla="*/ 2 w 1193"/>
                <a:gd name="T1" fmla="*/ 551 h 1192"/>
                <a:gd name="T2" fmla="*/ 10 w 1193"/>
                <a:gd name="T3" fmla="*/ 492 h 1192"/>
                <a:gd name="T4" fmla="*/ 23 w 1193"/>
                <a:gd name="T5" fmla="*/ 433 h 1192"/>
                <a:gd name="T6" fmla="*/ 42 w 1193"/>
                <a:gd name="T7" fmla="*/ 378 h 1192"/>
                <a:gd name="T8" fmla="*/ 66 w 1193"/>
                <a:gd name="T9" fmla="*/ 325 h 1192"/>
                <a:gd name="T10" fmla="*/ 94 w 1193"/>
                <a:gd name="T11" fmla="*/ 275 h 1192"/>
                <a:gd name="T12" fmla="*/ 128 w 1193"/>
                <a:gd name="T13" fmla="*/ 228 h 1192"/>
                <a:gd name="T14" fmla="*/ 175 w 1193"/>
                <a:gd name="T15" fmla="*/ 175 h 1192"/>
                <a:gd name="T16" fmla="*/ 229 w 1193"/>
                <a:gd name="T17" fmla="*/ 127 h 1192"/>
                <a:gd name="T18" fmla="*/ 276 w 1193"/>
                <a:gd name="T19" fmla="*/ 95 h 1192"/>
                <a:gd name="T20" fmla="*/ 325 w 1193"/>
                <a:gd name="T21" fmla="*/ 65 h 1192"/>
                <a:gd name="T22" fmla="*/ 378 w 1193"/>
                <a:gd name="T23" fmla="*/ 42 h 1192"/>
                <a:gd name="T24" fmla="*/ 433 w 1193"/>
                <a:gd name="T25" fmla="*/ 23 h 1192"/>
                <a:gd name="T26" fmla="*/ 491 w 1193"/>
                <a:gd name="T27" fmla="*/ 10 h 1192"/>
                <a:gd name="T28" fmla="*/ 550 w 1193"/>
                <a:gd name="T29" fmla="*/ 2 h 1192"/>
                <a:gd name="T30" fmla="*/ 613 w 1193"/>
                <a:gd name="T31" fmla="*/ 1 h 1192"/>
                <a:gd name="T32" fmla="*/ 673 w 1193"/>
                <a:gd name="T33" fmla="*/ 5 h 1192"/>
                <a:gd name="T34" fmla="*/ 732 w 1193"/>
                <a:gd name="T35" fmla="*/ 15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1 h 1192"/>
                <a:gd name="T62" fmla="*/ 1192 w 1193"/>
                <a:gd name="T63" fmla="*/ 627 h 1192"/>
                <a:gd name="T64" fmla="*/ 1186 w 1193"/>
                <a:gd name="T65" fmla="*/ 687 h 1192"/>
                <a:gd name="T66" fmla="*/ 1175 w 1193"/>
                <a:gd name="T67" fmla="*/ 745 h 1192"/>
                <a:gd name="T68" fmla="*/ 1157 w 1193"/>
                <a:gd name="T69" fmla="*/ 802 h 1192"/>
                <a:gd name="T70" fmla="*/ 1134 w 1193"/>
                <a:gd name="T71" fmla="*/ 855 h 1192"/>
                <a:gd name="T72" fmla="*/ 1106 w 1193"/>
                <a:gd name="T73" fmla="*/ 906 h 1192"/>
                <a:gd name="T74" fmla="*/ 1075 w 1193"/>
                <a:gd name="T75" fmla="*/ 953 h 1192"/>
                <a:gd name="T76" fmla="*/ 1038 w 1193"/>
                <a:gd name="T77" fmla="*/ 997 h 1192"/>
                <a:gd name="T78" fmla="*/ 976 w 1193"/>
                <a:gd name="T79" fmla="*/ 1056 h 1192"/>
                <a:gd name="T80" fmla="*/ 930 w 1193"/>
                <a:gd name="T81" fmla="*/ 1090 h 1192"/>
                <a:gd name="T82" fmla="*/ 881 w 1193"/>
                <a:gd name="T83" fmla="*/ 1121 h 1192"/>
                <a:gd name="T84" fmla="*/ 829 w 1193"/>
                <a:gd name="T85" fmla="*/ 1145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5 h 1192"/>
                <a:gd name="T102" fmla="*/ 313 w 1193"/>
                <a:gd name="T103" fmla="*/ 1121 h 1192"/>
                <a:gd name="T104" fmla="*/ 264 w 1193"/>
                <a:gd name="T105" fmla="*/ 1091 h 1192"/>
                <a:gd name="T106" fmla="*/ 218 w 1193"/>
                <a:gd name="T107" fmla="*/ 1056 h 1192"/>
                <a:gd name="T108" fmla="*/ 155 w 1193"/>
                <a:gd name="T109" fmla="*/ 997 h 1192"/>
                <a:gd name="T110" fmla="*/ 119 w 1193"/>
                <a:gd name="T111" fmla="*/ 953 h 1192"/>
                <a:gd name="T112" fmla="*/ 87 w 1193"/>
                <a:gd name="T113" fmla="*/ 906 h 1192"/>
                <a:gd name="T114" fmla="*/ 60 w 1193"/>
                <a:gd name="T115" fmla="*/ 855 h 1192"/>
                <a:gd name="T116" fmla="*/ 37 w 1193"/>
                <a:gd name="T117" fmla="*/ 802 h 1192"/>
                <a:gd name="T118" fmla="*/ 20 w 1193"/>
                <a:gd name="T119" fmla="*/ 745 h 1192"/>
                <a:gd name="T120" fmla="*/ 8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6"/>
                  </a:lnTo>
                  <a:lnTo>
                    <a:pt x="2" y="551"/>
                  </a:lnTo>
                  <a:lnTo>
                    <a:pt x="3" y="535"/>
                  </a:lnTo>
                  <a:lnTo>
                    <a:pt x="5" y="521"/>
                  </a:lnTo>
                  <a:lnTo>
                    <a:pt x="8" y="506"/>
                  </a:lnTo>
                  <a:lnTo>
                    <a:pt x="10" y="492"/>
                  </a:lnTo>
                  <a:lnTo>
                    <a:pt x="13" y="476"/>
                  </a:lnTo>
                  <a:lnTo>
                    <a:pt x="16" y="462"/>
                  </a:lnTo>
                  <a:lnTo>
                    <a:pt x="20" y="448"/>
                  </a:lnTo>
                  <a:lnTo>
                    <a:pt x="23" y="433"/>
                  </a:lnTo>
                  <a:lnTo>
                    <a:pt x="28" y="419"/>
                  </a:lnTo>
                  <a:lnTo>
                    <a:pt x="32" y="406"/>
                  </a:lnTo>
                  <a:lnTo>
                    <a:pt x="37" y="392"/>
                  </a:lnTo>
                  <a:lnTo>
                    <a:pt x="42" y="378"/>
                  </a:lnTo>
                  <a:lnTo>
                    <a:pt x="47" y="365"/>
                  </a:lnTo>
                  <a:lnTo>
                    <a:pt x="53" y="352"/>
                  </a:lnTo>
                  <a:lnTo>
                    <a:pt x="60" y="339"/>
                  </a:lnTo>
                  <a:lnTo>
                    <a:pt x="66" y="325"/>
                  </a:lnTo>
                  <a:lnTo>
                    <a:pt x="73" y="312"/>
                  </a:lnTo>
                  <a:lnTo>
                    <a:pt x="80" y="300"/>
                  </a:lnTo>
                  <a:lnTo>
                    <a:pt x="87" y="288"/>
                  </a:lnTo>
                  <a:lnTo>
                    <a:pt x="94" y="275"/>
                  </a:lnTo>
                  <a:lnTo>
                    <a:pt x="102" y="263"/>
                  </a:lnTo>
                  <a:lnTo>
                    <a:pt x="111" y="252"/>
                  </a:lnTo>
                  <a:lnTo>
                    <a:pt x="119" y="240"/>
                  </a:lnTo>
                  <a:lnTo>
                    <a:pt x="128" y="228"/>
                  </a:lnTo>
                  <a:lnTo>
                    <a:pt x="137" y="217"/>
                  </a:lnTo>
                  <a:lnTo>
                    <a:pt x="146" y="207"/>
                  </a:lnTo>
                  <a:lnTo>
                    <a:pt x="155" y="196"/>
                  </a:lnTo>
                  <a:lnTo>
                    <a:pt x="175" y="175"/>
                  </a:lnTo>
                  <a:lnTo>
                    <a:pt x="196" y="155"/>
                  </a:lnTo>
                  <a:lnTo>
                    <a:pt x="206" y="146"/>
                  </a:lnTo>
                  <a:lnTo>
                    <a:pt x="218" y="137"/>
                  </a:lnTo>
                  <a:lnTo>
                    <a:pt x="229" y="127"/>
                  </a:lnTo>
                  <a:lnTo>
                    <a:pt x="240" y="119"/>
                  </a:lnTo>
                  <a:lnTo>
                    <a:pt x="251" y="110"/>
                  </a:lnTo>
                  <a:lnTo>
                    <a:pt x="264" y="102"/>
                  </a:lnTo>
                  <a:lnTo>
                    <a:pt x="276" y="95"/>
                  </a:lnTo>
                  <a:lnTo>
                    <a:pt x="287" y="87"/>
                  </a:lnTo>
                  <a:lnTo>
                    <a:pt x="300" y="80"/>
                  </a:lnTo>
                  <a:lnTo>
                    <a:pt x="313" y="72"/>
                  </a:lnTo>
                  <a:lnTo>
                    <a:pt x="325" y="65"/>
                  </a:lnTo>
                  <a:lnTo>
                    <a:pt x="338" y="59"/>
                  </a:lnTo>
                  <a:lnTo>
                    <a:pt x="351" y="53"/>
                  </a:lnTo>
                  <a:lnTo>
                    <a:pt x="365" y="47"/>
                  </a:lnTo>
                  <a:lnTo>
                    <a:pt x="378" y="42"/>
                  </a:lnTo>
                  <a:lnTo>
                    <a:pt x="392" y="37"/>
                  </a:lnTo>
                  <a:lnTo>
                    <a:pt x="405" y="32"/>
                  </a:lnTo>
                  <a:lnTo>
                    <a:pt x="420" y="28"/>
                  </a:lnTo>
                  <a:lnTo>
                    <a:pt x="433" y="23"/>
                  </a:lnTo>
                  <a:lnTo>
                    <a:pt x="447" y="19"/>
                  </a:lnTo>
                  <a:lnTo>
                    <a:pt x="462" y="15"/>
                  </a:lnTo>
                  <a:lnTo>
                    <a:pt x="477" y="12"/>
                  </a:lnTo>
                  <a:lnTo>
                    <a:pt x="491" y="10"/>
                  </a:lnTo>
                  <a:lnTo>
                    <a:pt x="505" y="7"/>
                  </a:lnTo>
                  <a:lnTo>
                    <a:pt x="521" y="5"/>
                  </a:lnTo>
                  <a:lnTo>
                    <a:pt x="536" y="3"/>
                  </a:lnTo>
                  <a:lnTo>
                    <a:pt x="550" y="2"/>
                  </a:lnTo>
                  <a:lnTo>
                    <a:pt x="566" y="1"/>
                  </a:lnTo>
                  <a:lnTo>
                    <a:pt x="581" y="1"/>
                  </a:lnTo>
                  <a:lnTo>
                    <a:pt x="596" y="0"/>
                  </a:lnTo>
                  <a:lnTo>
                    <a:pt x="613" y="1"/>
                  </a:lnTo>
                  <a:lnTo>
                    <a:pt x="628" y="1"/>
                  </a:lnTo>
                  <a:lnTo>
                    <a:pt x="642" y="2"/>
                  </a:lnTo>
                  <a:lnTo>
                    <a:pt x="657" y="4"/>
                  </a:lnTo>
                  <a:lnTo>
                    <a:pt x="673" y="5"/>
                  </a:lnTo>
                  <a:lnTo>
                    <a:pt x="688" y="7"/>
                  </a:lnTo>
                  <a:lnTo>
                    <a:pt x="702" y="10"/>
                  </a:lnTo>
                  <a:lnTo>
                    <a:pt x="717" y="12"/>
                  </a:lnTo>
                  <a:lnTo>
                    <a:pt x="732" y="15"/>
                  </a:lnTo>
                  <a:lnTo>
                    <a:pt x="746" y="19"/>
                  </a:lnTo>
                  <a:lnTo>
                    <a:pt x="760" y="23"/>
                  </a:lnTo>
                  <a:lnTo>
                    <a:pt x="774" y="28"/>
                  </a:lnTo>
                  <a:lnTo>
                    <a:pt x="788" y="32"/>
                  </a:lnTo>
                  <a:lnTo>
                    <a:pt x="801" y="37"/>
                  </a:lnTo>
                  <a:lnTo>
                    <a:pt x="816" y="42"/>
                  </a:lnTo>
                  <a:lnTo>
                    <a:pt x="829" y="47"/>
                  </a:lnTo>
                  <a:lnTo>
                    <a:pt x="842" y="53"/>
                  </a:lnTo>
                  <a:lnTo>
                    <a:pt x="855" y="59"/>
                  </a:lnTo>
                  <a:lnTo>
                    <a:pt x="869" y="65"/>
                  </a:lnTo>
                  <a:lnTo>
                    <a:pt x="881" y="72"/>
                  </a:lnTo>
                  <a:lnTo>
                    <a:pt x="893" y="80"/>
                  </a:lnTo>
                  <a:lnTo>
                    <a:pt x="906" y="87"/>
                  </a:lnTo>
                  <a:lnTo>
                    <a:pt x="919" y="95"/>
                  </a:lnTo>
                  <a:lnTo>
                    <a:pt x="930" y="102"/>
                  </a:lnTo>
                  <a:lnTo>
                    <a:pt x="942" y="110"/>
                  </a:lnTo>
                  <a:lnTo>
                    <a:pt x="953" y="119"/>
                  </a:lnTo>
                  <a:lnTo>
                    <a:pt x="964" y="127"/>
                  </a:lnTo>
                  <a:lnTo>
                    <a:pt x="976" y="137"/>
                  </a:lnTo>
                  <a:lnTo>
                    <a:pt x="987" y="146"/>
                  </a:lnTo>
                  <a:lnTo>
                    <a:pt x="997" y="155"/>
                  </a:lnTo>
                  <a:lnTo>
                    <a:pt x="1019" y="175"/>
                  </a:lnTo>
                  <a:lnTo>
                    <a:pt x="1038" y="196"/>
                  </a:lnTo>
                  <a:lnTo>
                    <a:pt x="1047" y="207"/>
                  </a:lnTo>
                  <a:lnTo>
                    <a:pt x="1057" y="217"/>
                  </a:lnTo>
                  <a:lnTo>
                    <a:pt x="1065" y="228"/>
                  </a:lnTo>
                  <a:lnTo>
                    <a:pt x="1075" y="240"/>
                  </a:lnTo>
                  <a:lnTo>
                    <a:pt x="1083" y="252"/>
                  </a:lnTo>
                  <a:lnTo>
                    <a:pt x="1091" y="263"/>
                  </a:lnTo>
                  <a:lnTo>
                    <a:pt x="1099" y="275"/>
                  </a:lnTo>
                  <a:lnTo>
                    <a:pt x="1106" y="288"/>
                  </a:lnTo>
                  <a:lnTo>
                    <a:pt x="1114" y="300"/>
                  </a:lnTo>
                  <a:lnTo>
                    <a:pt x="1121" y="312"/>
                  </a:lnTo>
                  <a:lnTo>
                    <a:pt x="1128" y="325"/>
                  </a:lnTo>
                  <a:lnTo>
                    <a:pt x="1134" y="339"/>
                  </a:lnTo>
                  <a:lnTo>
                    <a:pt x="1140" y="351"/>
                  </a:lnTo>
                  <a:lnTo>
                    <a:pt x="1146" y="364"/>
                  </a:lnTo>
                  <a:lnTo>
                    <a:pt x="1151" y="378"/>
                  </a:lnTo>
                  <a:lnTo>
                    <a:pt x="1156" y="392"/>
                  </a:lnTo>
                  <a:lnTo>
                    <a:pt x="1161" y="406"/>
                  </a:lnTo>
                  <a:lnTo>
                    <a:pt x="1166" y="419"/>
                  </a:lnTo>
                  <a:lnTo>
                    <a:pt x="1171" y="433"/>
                  </a:lnTo>
                  <a:lnTo>
                    <a:pt x="1175" y="448"/>
                  </a:lnTo>
                  <a:lnTo>
                    <a:pt x="1178" y="462"/>
                  </a:lnTo>
                  <a:lnTo>
                    <a:pt x="1181" y="476"/>
                  </a:lnTo>
                  <a:lnTo>
                    <a:pt x="1184" y="491"/>
                  </a:lnTo>
                  <a:lnTo>
                    <a:pt x="1186" y="506"/>
                  </a:lnTo>
                  <a:lnTo>
                    <a:pt x="1188" y="520"/>
                  </a:lnTo>
                  <a:lnTo>
                    <a:pt x="1190" y="535"/>
                  </a:lnTo>
                  <a:lnTo>
                    <a:pt x="1191" y="551"/>
                  </a:lnTo>
                  <a:lnTo>
                    <a:pt x="1192" y="566"/>
                  </a:lnTo>
                  <a:lnTo>
                    <a:pt x="1193" y="581"/>
                  </a:lnTo>
                  <a:lnTo>
                    <a:pt x="1193" y="597"/>
                  </a:lnTo>
                  <a:lnTo>
                    <a:pt x="1193" y="612"/>
                  </a:lnTo>
                  <a:lnTo>
                    <a:pt x="1192" y="627"/>
                  </a:lnTo>
                  <a:lnTo>
                    <a:pt x="1191" y="642"/>
                  </a:lnTo>
                  <a:lnTo>
                    <a:pt x="1190" y="658"/>
                  </a:lnTo>
                  <a:lnTo>
                    <a:pt x="1188" y="672"/>
                  </a:lnTo>
                  <a:lnTo>
                    <a:pt x="1186" y="687"/>
                  </a:lnTo>
                  <a:lnTo>
                    <a:pt x="1184" y="702"/>
                  </a:lnTo>
                  <a:lnTo>
                    <a:pt x="1181" y="717"/>
                  </a:lnTo>
                  <a:lnTo>
                    <a:pt x="1178" y="731"/>
                  </a:lnTo>
                  <a:lnTo>
                    <a:pt x="1175" y="745"/>
                  </a:lnTo>
                  <a:lnTo>
                    <a:pt x="1171" y="760"/>
                  </a:lnTo>
                  <a:lnTo>
                    <a:pt x="1166" y="774"/>
                  </a:lnTo>
                  <a:lnTo>
                    <a:pt x="1161" y="787"/>
                  </a:lnTo>
                  <a:lnTo>
                    <a:pt x="1157" y="802"/>
                  </a:lnTo>
                  <a:lnTo>
                    <a:pt x="1151" y="815"/>
                  </a:lnTo>
                  <a:lnTo>
                    <a:pt x="1146" y="828"/>
                  </a:lnTo>
                  <a:lnTo>
                    <a:pt x="1140" y="841"/>
                  </a:lnTo>
                  <a:lnTo>
                    <a:pt x="1134" y="855"/>
                  </a:lnTo>
                  <a:lnTo>
                    <a:pt x="1128" y="868"/>
                  </a:lnTo>
                  <a:lnTo>
                    <a:pt x="1121" y="881"/>
                  </a:lnTo>
                  <a:lnTo>
                    <a:pt x="1114" y="893"/>
                  </a:lnTo>
                  <a:lnTo>
                    <a:pt x="1106" y="906"/>
                  </a:lnTo>
                  <a:lnTo>
                    <a:pt x="1099" y="918"/>
                  </a:lnTo>
                  <a:lnTo>
                    <a:pt x="1091" y="930"/>
                  </a:lnTo>
                  <a:lnTo>
                    <a:pt x="1083" y="941"/>
                  </a:lnTo>
                  <a:lnTo>
                    <a:pt x="1075" y="953"/>
                  </a:lnTo>
                  <a:lnTo>
                    <a:pt x="1065" y="965"/>
                  </a:lnTo>
                  <a:lnTo>
                    <a:pt x="1057" y="976"/>
                  </a:lnTo>
                  <a:lnTo>
                    <a:pt x="1047" y="986"/>
                  </a:lnTo>
                  <a:lnTo>
                    <a:pt x="1038" y="997"/>
                  </a:lnTo>
                  <a:lnTo>
                    <a:pt x="1019" y="1018"/>
                  </a:lnTo>
                  <a:lnTo>
                    <a:pt x="997" y="1037"/>
                  </a:lnTo>
                  <a:lnTo>
                    <a:pt x="987" y="1047"/>
                  </a:lnTo>
                  <a:lnTo>
                    <a:pt x="976" y="1056"/>
                  </a:lnTo>
                  <a:lnTo>
                    <a:pt x="964" y="1066"/>
                  </a:lnTo>
                  <a:lnTo>
                    <a:pt x="953" y="1074"/>
                  </a:lnTo>
                  <a:lnTo>
                    <a:pt x="942" y="1082"/>
                  </a:lnTo>
                  <a:lnTo>
                    <a:pt x="930" y="1090"/>
                  </a:lnTo>
                  <a:lnTo>
                    <a:pt x="919" y="1098"/>
                  </a:lnTo>
                  <a:lnTo>
                    <a:pt x="906" y="1106"/>
                  </a:lnTo>
                  <a:lnTo>
                    <a:pt x="893" y="1114"/>
                  </a:lnTo>
                  <a:lnTo>
                    <a:pt x="881" y="1121"/>
                  </a:lnTo>
                  <a:lnTo>
                    <a:pt x="869" y="1127"/>
                  </a:lnTo>
                  <a:lnTo>
                    <a:pt x="855" y="1134"/>
                  </a:lnTo>
                  <a:lnTo>
                    <a:pt x="842" y="1140"/>
                  </a:lnTo>
                  <a:lnTo>
                    <a:pt x="829" y="1145"/>
                  </a:lnTo>
                  <a:lnTo>
                    <a:pt x="816" y="1151"/>
                  </a:lnTo>
                  <a:lnTo>
                    <a:pt x="801" y="1156"/>
                  </a:lnTo>
                  <a:lnTo>
                    <a:pt x="788" y="1160"/>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1"/>
                  </a:lnTo>
                  <a:lnTo>
                    <a:pt x="392" y="1156"/>
                  </a:lnTo>
                  <a:lnTo>
                    <a:pt x="378" y="1151"/>
                  </a:lnTo>
                  <a:lnTo>
                    <a:pt x="365" y="1145"/>
                  </a:lnTo>
                  <a:lnTo>
                    <a:pt x="351" y="1140"/>
                  </a:lnTo>
                  <a:lnTo>
                    <a:pt x="338" y="1134"/>
                  </a:lnTo>
                  <a:lnTo>
                    <a:pt x="326" y="1127"/>
                  </a:lnTo>
                  <a:lnTo>
                    <a:pt x="313" y="1121"/>
                  </a:lnTo>
                  <a:lnTo>
                    <a:pt x="300" y="1114"/>
                  </a:lnTo>
                  <a:lnTo>
                    <a:pt x="288" y="1106"/>
                  </a:lnTo>
                  <a:lnTo>
                    <a:pt x="276" y="1098"/>
                  </a:lnTo>
                  <a:lnTo>
                    <a:pt x="264" y="1091"/>
                  </a:lnTo>
                  <a:lnTo>
                    <a:pt x="251" y="1083"/>
                  </a:lnTo>
                  <a:lnTo>
                    <a:pt x="240" y="1074"/>
                  </a:lnTo>
                  <a:lnTo>
                    <a:pt x="229" y="1066"/>
                  </a:lnTo>
                  <a:lnTo>
                    <a:pt x="218" y="1056"/>
                  </a:lnTo>
                  <a:lnTo>
                    <a:pt x="206" y="1047"/>
                  </a:lnTo>
                  <a:lnTo>
                    <a:pt x="196" y="1038"/>
                  </a:lnTo>
                  <a:lnTo>
                    <a:pt x="175" y="1018"/>
                  </a:lnTo>
                  <a:lnTo>
                    <a:pt x="155" y="997"/>
                  </a:lnTo>
                  <a:lnTo>
                    <a:pt x="146" y="986"/>
                  </a:lnTo>
                  <a:lnTo>
                    <a:pt x="137" y="976"/>
                  </a:lnTo>
                  <a:lnTo>
                    <a:pt x="128" y="965"/>
                  </a:lnTo>
                  <a:lnTo>
                    <a:pt x="119" y="953"/>
                  </a:lnTo>
                  <a:lnTo>
                    <a:pt x="111" y="941"/>
                  </a:lnTo>
                  <a:lnTo>
                    <a:pt x="102" y="930"/>
                  </a:lnTo>
                  <a:lnTo>
                    <a:pt x="94" y="918"/>
                  </a:lnTo>
                  <a:lnTo>
                    <a:pt x="87" y="906"/>
                  </a:lnTo>
                  <a:lnTo>
                    <a:pt x="80" y="893"/>
                  </a:lnTo>
                  <a:lnTo>
                    <a:pt x="73" y="881"/>
                  </a:lnTo>
                  <a:lnTo>
                    <a:pt x="66" y="868"/>
                  </a:lnTo>
                  <a:lnTo>
                    <a:pt x="60" y="855"/>
                  </a:lnTo>
                  <a:lnTo>
                    <a:pt x="53" y="841"/>
                  </a:lnTo>
                  <a:lnTo>
                    <a:pt x="47" y="828"/>
                  </a:lnTo>
                  <a:lnTo>
                    <a:pt x="42" y="815"/>
                  </a:lnTo>
                  <a:lnTo>
                    <a:pt x="37" y="802"/>
                  </a:lnTo>
                  <a:lnTo>
                    <a:pt x="32" y="787"/>
                  </a:lnTo>
                  <a:lnTo>
                    <a:pt x="28" y="774"/>
                  </a:lnTo>
                  <a:lnTo>
                    <a:pt x="23" y="760"/>
                  </a:lnTo>
                  <a:lnTo>
                    <a:pt x="20" y="745"/>
                  </a:lnTo>
                  <a:lnTo>
                    <a:pt x="16" y="731"/>
                  </a:lnTo>
                  <a:lnTo>
                    <a:pt x="13" y="717"/>
                  </a:lnTo>
                  <a:lnTo>
                    <a:pt x="10" y="702"/>
                  </a:lnTo>
                  <a:lnTo>
                    <a:pt x="8" y="687"/>
                  </a:lnTo>
                  <a:lnTo>
                    <a:pt x="5" y="672"/>
                  </a:lnTo>
                  <a:lnTo>
                    <a:pt x="3" y="658"/>
                  </a:lnTo>
                  <a:lnTo>
                    <a:pt x="2" y="642"/>
                  </a:lnTo>
                  <a:lnTo>
                    <a:pt x="1" y="627"/>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6" name="Freeform 77">
              <a:extLst>
                <a:ext uri="{FF2B5EF4-FFF2-40B4-BE49-F238E27FC236}">
                  <a16:creationId xmlns:a16="http://schemas.microsoft.com/office/drawing/2014/main" id="{A39B9FFB-A508-4156-B5B1-9D6B582B8C99}"/>
                </a:ext>
              </a:extLst>
            </p:cNvPr>
            <p:cNvSpPr>
              <a:spLocks/>
            </p:cNvSpPr>
            <p:nvPr/>
          </p:nvSpPr>
          <p:spPr bwMode="auto">
            <a:xfrm>
              <a:off x="3054" y="2543"/>
              <a:ext cx="1193" cy="1192"/>
            </a:xfrm>
            <a:custGeom>
              <a:avLst/>
              <a:gdLst>
                <a:gd name="T0" fmla="*/ 2 w 1193"/>
                <a:gd name="T1" fmla="*/ 551 h 1192"/>
                <a:gd name="T2" fmla="*/ 10 w 1193"/>
                <a:gd name="T3" fmla="*/ 492 h 1192"/>
                <a:gd name="T4" fmla="*/ 23 w 1193"/>
                <a:gd name="T5" fmla="*/ 433 h 1192"/>
                <a:gd name="T6" fmla="*/ 42 w 1193"/>
                <a:gd name="T7" fmla="*/ 378 h 1192"/>
                <a:gd name="T8" fmla="*/ 66 w 1193"/>
                <a:gd name="T9" fmla="*/ 325 h 1192"/>
                <a:gd name="T10" fmla="*/ 94 w 1193"/>
                <a:gd name="T11" fmla="*/ 275 h 1192"/>
                <a:gd name="T12" fmla="*/ 128 w 1193"/>
                <a:gd name="T13" fmla="*/ 228 h 1192"/>
                <a:gd name="T14" fmla="*/ 175 w 1193"/>
                <a:gd name="T15" fmla="*/ 175 h 1192"/>
                <a:gd name="T16" fmla="*/ 229 w 1193"/>
                <a:gd name="T17" fmla="*/ 127 h 1192"/>
                <a:gd name="T18" fmla="*/ 276 w 1193"/>
                <a:gd name="T19" fmla="*/ 95 h 1192"/>
                <a:gd name="T20" fmla="*/ 325 w 1193"/>
                <a:gd name="T21" fmla="*/ 65 h 1192"/>
                <a:gd name="T22" fmla="*/ 378 w 1193"/>
                <a:gd name="T23" fmla="*/ 42 h 1192"/>
                <a:gd name="T24" fmla="*/ 433 w 1193"/>
                <a:gd name="T25" fmla="*/ 23 h 1192"/>
                <a:gd name="T26" fmla="*/ 491 w 1193"/>
                <a:gd name="T27" fmla="*/ 10 h 1192"/>
                <a:gd name="T28" fmla="*/ 550 w 1193"/>
                <a:gd name="T29" fmla="*/ 2 h 1192"/>
                <a:gd name="T30" fmla="*/ 613 w 1193"/>
                <a:gd name="T31" fmla="*/ 1 h 1192"/>
                <a:gd name="T32" fmla="*/ 673 w 1193"/>
                <a:gd name="T33" fmla="*/ 5 h 1192"/>
                <a:gd name="T34" fmla="*/ 732 w 1193"/>
                <a:gd name="T35" fmla="*/ 15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1 h 1192"/>
                <a:gd name="T62" fmla="*/ 1192 w 1193"/>
                <a:gd name="T63" fmla="*/ 627 h 1192"/>
                <a:gd name="T64" fmla="*/ 1186 w 1193"/>
                <a:gd name="T65" fmla="*/ 687 h 1192"/>
                <a:gd name="T66" fmla="*/ 1175 w 1193"/>
                <a:gd name="T67" fmla="*/ 745 h 1192"/>
                <a:gd name="T68" fmla="*/ 1157 w 1193"/>
                <a:gd name="T69" fmla="*/ 802 h 1192"/>
                <a:gd name="T70" fmla="*/ 1134 w 1193"/>
                <a:gd name="T71" fmla="*/ 855 h 1192"/>
                <a:gd name="T72" fmla="*/ 1106 w 1193"/>
                <a:gd name="T73" fmla="*/ 906 h 1192"/>
                <a:gd name="T74" fmla="*/ 1075 w 1193"/>
                <a:gd name="T75" fmla="*/ 953 h 1192"/>
                <a:gd name="T76" fmla="*/ 1038 w 1193"/>
                <a:gd name="T77" fmla="*/ 997 h 1192"/>
                <a:gd name="T78" fmla="*/ 976 w 1193"/>
                <a:gd name="T79" fmla="*/ 1056 h 1192"/>
                <a:gd name="T80" fmla="*/ 930 w 1193"/>
                <a:gd name="T81" fmla="*/ 1090 h 1192"/>
                <a:gd name="T82" fmla="*/ 881 w 1193"/>
                <a:gd name="T83" fmla="*/ 1121 h 1192"/>
                <a:gd name="T84" fmla="*/ 829 w 1193"/>
                <a:gd name="T85" fmla="*/ 1145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5 h 1192"/>
                <a:gd name="T102" fmla="*/ 313 w 1193"/>
                <a:gd name="T103" fmla="*/ 1121 h 1192"/>
                <a:gd name="T104" fmla="*/ 264 w 1193"/>
                <a:gd name="T105" fmla="*/ 1091 h 1192"/>
                <a:gd name="T106" fmla="*/ 218 w 1193"/>
                <a:gd name="T107" fmla="*/ 1056 h 1192"/>
                <a:gd name="T108" fmla="*/ 155 w 1193"/>
                <a:gd name="T109" fmla="*/ 997 h 1192"/>
                <a:gd name="T110" fmla="*/ 119 w 1193"/>
                <a:gd name="T111" fmla="*/ 953 h 1192"/>
                <a:gd name="T112" fmla="*/ 87 w 1193"/>
                <a:gd name="T113" fmla="*/ 906 h 1192"/>
                <a:gd name="T114" fmla="*/ 60 w 1193"/>
                <a:gd name="T115" fmla="*/ 855 h 1192"/>
                <a:gd name="T116" fmla="*/ 37 w 1193"/>
                <a:gd name="T117" fmla="*/ 802 h 1192"/>
                <a:gd name="T118" fmla="*/ 20 w 1193"/>
                <a:gd name="T119" fmla="*/ 745 h 1192"/>
                <a:gd name="T120" fmla="*/ 8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1"/>
                  </a:lnTo>
                  <a:lnTo>
                    <a:pt x="1" y="566"/>
                  </a:lnTo>
                  <a:lnTo>
                    <a:pt x="2" y="551"/>
                  </a:lnTo>
                  <a:lnTo>
                    <a:pt x="3" y="535"/>
                  </a:lnTo>
                  <a:lnTo>
                    <a:pt x="5" y="521"/>
                  </a:lnTo>
                  <a:lnTo>
                    <a:pt x="8" y="506"/>
                  </a:lnTo>
                  <a:lnTo>
                    <a:pt x="10" y="492"/>
                  </a:lnTo>
                  <a:lnTo>
                    <a:pt x="13" y="476"/>
                  </a:lnTo>
                  <a:lnTo>
                    <a:pt x="16" y="462"/>
                  </a:lnTo>
                  <a:lnTo>
                    <a:pt x="20" y="448"/>
                  </a:lnTo>
                  <a:lnTo>
                    <a:pt x="23" y="433"/>
                  </a:lnTo>
                  <a:lnTo>
                    <a:pt x="28" y="419"/>
                  </a:lnTo>
                  <a:lnTo>
                    <a:pt x="32" y="406"/>
                  </a:lnTo>
                  <a:lnTo>
                    <a:pt x="37" y="392"/>
                  </a:lnTo>
                  <a:lnTo>
                    <a:pt x="42" y="378"/>
                  </a:lnTo>
                  <a:lnTo>
                    <a:pt x="47" y="365"/>
                  </a:lnTo>
                  <a:lnTo>
                    <a:pt x="53" y="352"/>
                  </a:lnTo>
                  <a:lnTo>
                    <a:pt x="60" y="339"/>
                  </a:lnTo>
                  <a:lnTo>
                    <a:pt x="66" y="325"/>
                  </a:lnTo>
                  <a:lnTo>
                    <a:pt x="73" y="312"/>
                  </a:lnTo>
                  <a:lnTo>
                    <a:pt x="80" y="300"/>
                  </a:lnTo>
                  <a:lnTo>
                    <a:pt x="87" y="288"/>
                  </a:lnTo>
                  <a:lnTo>
                    <a:pt x="94" y="275"/>
                  </a:lnTo>
                  <a:lnTo>
                    <a:pt x="102" y="263"/>
                  </a:lnTo>
                  <a:lnTo>
                    <a:pt x="111" y="252"/>
                  </a:lnTo>
                  <a:lnTo>
                    <a:pt x="119" y="240"/>
                  </a:lnTo>
                  <a:lnTo>
                    <a:pt x="128" y="228"/>
                  </a:lnTo>
                  <a:lnTo>
                    <a:pt x="137" y="217"/>
                  </a:lnTo>
                  <a:lnTo>
                    <a:pt x="146" y="207"/>
                  </a:lnTo>
                  <a:lnTo>
                    <a:pt x="155" y="196"/>
                  </a:lnTo>
                  <a:lnTo>
                    <a:pt x="175" y="175"/>
                  </a:lnTo>
                  <a:lnTo>
                    <a:pt x="196" y="155"/>
                  </a:lnTo>
                  <a:lnTo>
                    <a:pt x="206" y="146"/>
                  </a:lnTo>
                  <a:lnTo>
                    <a:pt x="218" y="137"/>
                  </a:lnTo>
                  <a:lnTo>
                    <a:pt x="229" y="127"/>
                  </a:lnTo>
                  <a:lnTo>
                    <a:pt x="240" y="119"/>
                  </a:lnTo>
                  <a:lnTo>
                    <a:pt x="251" y="110"/>
                  </a:lnTo>
                  <a:lnTo>
                    <a:pt x="264" y="102"/>
                  </a:lnTo>
                  <a:lnTo>
                    <a:pt x="276" y="95"/>
                  </a:lnTo>
                  <a:lnTo>
                    <a:pt x="287" y="87"/>
                  </a:lnTo>
                  <a:lnTo>
                    <a:pt x="300" y="80"/>
                  </a:lnTo>
                  <a:lnTo>
                    <a:pt x="313" y="72"/>
                  </a:lnTo>
                  <a:lnTo>
                    <a:pt x="325" y="65"/>
                  </a:lnTo>
                  <a:lnTo>
                    <a:pt x="338" y="59"/>
                  </a:lnTo>
                  <a:lnTo>
                    <a:pt x="351" y="53"/>
                  </a:lnTo>
                  <a:lnTo>
                    <a:pt x="365" y="47"/>
                  </a:lnTo>
                  <a:lnTo>
                    <a:pt x="378" y="42"/>
                  </a:lnTo>
                  <a:lnTo>
                    <a:pt x="392" y="37"/>
                  </a:lnTo>
                  <a:lnTo>
                    <a:pt x="405" y="32"/>
                  </a:lnTo>
                  <a:lnTo>
                    <a:pt x="420" y="28"/>
                  </a:lnTo>
                  <a:lnTo>
                    <a:pt x="433" y="23"/>
                  </a:lnTo>
                  <a:lnTo>
                    <a:pt x="447" y="19"/>
                  </a:lnTo>
                  <a:lnTo>
                    <a:pt x="462" y="15"/>
                  </a:lnTo>
                  <a:lnTo>
                    <a:pt x="477" y="12"/>
                  </a:lnTo>
                  <a:lnTo>
                    <a:pt x="491" y="10"/>
                  </a:lnTo>
                  <a:lnTo>
                    <a:pt x="505" y="7"/>
                  </a:lnTo>
                  <a:lnTo>
                    <a:pt x="521" y="5"/>
                  </a:lnTo>
                  <a:lnTo>
                    <a:pt x="536" y="3"/>
                  </a:lnTo>
                  <a:lnTo>
                    <a:pt x="550" y="2"/>
                  </a:lnTo>
                  <a:lnTo>
                    <a:pt x="566" y="1"/>
                  </a:lnTo>
                  <a:lnTo>
                    <a:pt x="581" y="1"/>
                  </a:lnTo>
                  <a:lnTo>
                    <a:pt x="596" y="0"/>
                  </a:lnTo>
                  <a:lnTo>
                    <a:pt x="613" y="1"/>
                  </a:lnTo>
                  <a:lnTo>
                    <a:pt x="628" y="1"/>
                  </a:lnTo>
                  <a:lnTo>
                    <a:pt x="642" y="2"/>
                  </a:lnTo>
                  <a:lnTo>
                    <a:pt x="657" y="4"/>
                  </a:lnTo>
                  <a:lnTo>
                    <a:pt x="673" y="5"/>
                  </a:lnTo>
                  <a:lnTo>
                    <a:pt x="688" y="7"/>
                  </a:lnTo>
                  <a:lnTo>
                    <a:pt x="702" y="10"/>
                  </a:lnTo>
                  <a:lnTo>
                    <a:pt x="717" y="12"/>
                  </a:lnTo>
                  <a:lnTo>
                    <a:pt x="732" y="15"/>
                  </a:lnTo>
                  <a:lnTo>
                    <a:pt x="746" y="19"/>
                  </a:lnTo>
                  <a:lnTo>
                    <a:pt x="760" y="23"/>
                  </a:lnTo>
                  <a:lnTo>
                    <a:pt x="774" y="28"/>
                  </a:lnTo>
                  <a:lnTo>
                    <a:pt x="788" y="32"/>
                  </a:lnTo>
                  <a:lnTo>
                    <a:pt x="801" y="37"/>
                  </a:lnTo>
                  <a:lnTo>
                    <a:pt x="816" y="42"/>
                  </a:lnTo>
                  <a:lnTo>
                    <a:pt x="829" y="47"/>
                  </a:lnTo>
                  <a:lnTo>
                    <a:pt x="842" y="53"/>
                  </a:lnTo>
                  <a:lnTo>
                    <a:pt x="855" y="59"/>
                  </a:lnTo>
                  <a:lnTo>
                    <a:pt x="869" y="65"/>
                  </a:lnTo>
                  <a:lnTo>
                    <a:pt x="881" y="72"/>
                  </a:lnTo>
                  <a:lnTo>
                    <a:pt x="893" y="80"/>
                  </a:lnTo>
                  <a:lnTo>
                    <a:pt x="906" y="87"/>
                  </a:lnTo>
                  <a:lnTo>
                    <a:pt x="919" y="95"/>
                  </a:lnTo>
                  <a:lnTo>
                    <a:pt x="930" y="102"/>
                  </a:lnTo>
                  <a:lnTo>
                    <a:pt x="942" y="110"/>
                  </a:lnTo>
                  <a:lnTo>
                    <a:pt x="953" y="119"/>
                  </a:lnTo>
                  <a:lnTo>
                    <a:pt x="964" y="127"/>
                  </a:lnTo>
                  <a:lnTo>
                    <a:pt x="976" y="137"/>
                  </a:lnTo>
                  <a:lnTo>
                    <a:pt x="987" y="146"/>
                  </a:lnTo>
                  <a:lnTo>
                    <a:pt x="997" y="155"/>
                  </a:lnTo>
                  <a:lnTo>
                    <a:pt x="1019" y="175"/>
                  </a:lnTo>
                  <a:lnTo>
                    <a:pt x="1038" y="196"/>
                  </a:lnTo>
                  <a:lnTo>
                    <a:pt x="1047" y="207"/>
                  </a:lnTo>
                  <a:lnTo>
                    <a:pt x="1057" y="217"/>
                  </a:lnTo>
                  <a:lnTo>
                    <a:pt x="1065" y="228"/>
                  </a:lnTo>
                  <a:lnTo>
                    <a:pt x="1075" y="240"/>
                  </a:lnTo>
                  <a:lnTo>
                    <a:pt x="1083" y="252"/>
                  </a:lnTo>
                  <a:lnTo>
                    <a:pt x="1091" y="263"/>
                  </a:lnTo>
                  <a:lnTo>
                    <a:pt x="1099" y="275"/>
                  </a:lnTo>
                  <a:lnTo>
                    <a:pt x="1106" y="288"/>
                  </a:lnTo>
                  <a:lnTo>
                    <a:pt x="1114" y="300"/>
                  </a:lnTo>
                  <a:lnTo>
                    <a:pt x="1121" y="312"/>
                  </a:lnTo>
                  <a:lnTo>
                    <a:pt x="1128" y="325"/>
                  </a:lnTo>
                  <a:lnTo>
                    <a:pt x="1134" y="339"/>
                  </a:lnTo>
                  <a:lnTo>
                    <a:pt x="1140" y="351"/>
                  </a:lnTo>
                  <a:lnTo>
                    <a:pt x="1146" y="364"/>
                  </a:lnTo>
                  <a:lnTo>
                    <a:pt x="1151" y="378"/>
                  </a:lnTo>
                  <a:lnTo>
                    <a:pt x="1156" y="392"/>
                  </a:lnTo>
                  <a:lnTo>
                    <a:pt x="1161" y="406"/>
                  </a:lnTo>
                  <a:lnTo>
                    <a:pt x="1166" y="419"/>
                  </a:lnTo>
                  <a:lnTo>
                    <a:pt x="1171" y="433"/>
                  </a:lnTo>
                  <a:lnTo>
                    <a:pt x="1175" y="448"/>
                  </a:lnTo>
                  <a:lnTo>
                    <a:pt x="1178" y="462"/>
                  </a:lnTo>
                  <a:lnTo>
                    <a:pt x="1181" y="476"/>
                  </a:lnTo>
                  <a:lnTo>
                    <a:pt x="1184" y="491"/>
                  </a:lnTo>
                  <a:lnTo>
                    <a:pt x="1186" y="506"/>
                  </a:lnTo>
                  <a:lnTo>
                    <a:pt x="1188" y="520"/>
                  </a:lnTo>
                  <a:lnTo>
                    <a:pt x="1190" y="535"/>
                  </a:lnTo>
                  <a:lnTo>
                    <a:pt x="1191" y="551"/>
                  </a:lnTo>
                  <a:lnTo>
                    <a:pt x="1192" y="566"/>
                  </a:lnTo>
                  <a:lnTo>
                    <a:pt x="1193" y="581"/>
                  </a:lnTo>
                  <a:lnTo>
                    <a:pt x="1193" y="597"/>
                  </a:lnTo>
                  <a:lnTo>
                    <a:pt x="1193" y="612"/>
                  </a:lnTo>
                  <a:lnTo>
                    <a:pt x="1192" y="627"/>
                  </a:lnTo>
                  <a:lnTo>
                    <a:pt x="1191" y="642"/>
                  </a:lnTo>
                  <a:lnTo>
                    <a:pt x="1190" y="658"/>
                  </a:lnTo>
                  <a:lnTo>
                    <a:pt x="1188" y="672"/>
                  </a:lnTo>
                  <a:lnTo>
                    <a:pt x="1186" y="687"/>
                  </a:lnTo>
                  <a:lnTo>
                    <a:pt x="1184" y="702"/>
                  </a:lnTo>
                  <a:lnTo>
                    <a:pt x="1181" y="717"/>
                  </a:lnTo>
                  <a:lnTo>
                    <a:pt x="1178" y="731"/>
                  </a:lnTo>
                  <a:lnTo>
                    <a:pt x="1175" y="745"/>
                  </a:lnTo>
                  <a:lnTo>
                    <a:pt x="1171" y="760"/>
                  </a:lnTo>
                  <a:lnTo>
                    <a:pt x="1166" y="774"/>
                  </a:lnTo>
                  <a:lnTo>
                    <a:pt x="1161" y="787"/>
                  </a:lnTo>
                  <a:lnTo>
                    <a:pt x="1157" y="802"/>
                  </a:lnTo>
                  <a:lnTo>
                    <a:pt x="1151" y="815"/>
                  </a:lnTo>
                  <a:lnTo>
                    <a:pt x="1146" y="828"/>
                  </a:lnTo>
                  <a:lnTo>
                    <a:pt x="1140" y="841"/>
                  </a:lnTo>
                  <a:lnTo>
                    <a:pt x="1134" y="855"/>
                  </a:lnTo>
                  <a:lnTo>
                    <a:pt x="1128" y="868"/>
                  </a:lnTo>
                  <a:lnTo>
                    <a:pt x="1121" y="881"/>
                  </a:lnTo>
                  <a:lnTo>
                    <a:pt x="1114" y="893"/>
                  </a:lnTo>
                  <a:lnTo>
                    <a:pt x="1106" y="906"/>
                  </a:lnTo>
                  <a:lnTo>
                    <a:pt x="1099" y="918"/>
                  </a:lnTo>
                  <a:lnTo>
                    <a:pt x="1091" y="930"/>
                  </a:lnTo>
                  <a:lnTo>
                    <a:pt x="1083" y="941"/>
                  </a:lnTo>
                  <a:lnTo>
                    <a:pt x="1075" y="953"/>
                  </a:lnTo>
                  <a:lnTo>
                    <a:pt x="1065" y="965"/>
                  </a:lnTo>
                  <a:lnTo>
                    <a:pt x="1057" y="976"/>
                  </a:lnTo>
                  <a:lnTo>
                    <a:pt x="1047" y="986"/>
                  </a:lnTo>
                  <a:lnTo>
                    <a:pt x="1038" y="997"/>
                  </a:lnTo>
                  <a:lnTo>
                    <a:pt x="1019" y="1018"/>
                  </a:lnTo>
                  <a:lnTo>
                    <a:pt x="997" y="1037"/>
                  </a:lnTo>
                  <a:lnTo>
                    <a:pt x="987" y="1047"/>
                  </a:lnTo>
                  <a:lnTo>
                    <a:pt x="976" y="1056"/>
                  </a:lnTo>
                  <a:lnTo>
                    <a:pt x="964" y="1066"/>
                  </a:lnTo>
                  <a:lnTo>
                    <a:pt x="953" y="1074"/>
                  </a:lnTo>
                  <a:lnTo>
                    <a:pt x="942" y="1082"/>
                  </a:lnTo>
                  <a:lnTo>
                    <a:pt x="930" y="1090"/>
                  </a:lnTo>
                  <a:lnTo>
                    <a:pt x="919" y="1098"/>
                  </a:lnTo>
                  <a:lnTo>
                    <a:pt x="906" y="1106"/>
                  </a:lnTo>
                  <a:lnTo>
                    <a:pt x="893" y="1114"/>
                  </a:lnTo>
                  <a:lnTo>
                    <a:pt x="881" y="1121"/>
                  </a:lnTo>
                  <a:lnTo>
                    <a:pt x="869" y="1127"/>
                  </a:lnTo>
                  <a:lnTo>
                    <a:pt x="855" y="1134"/>
                  </a:lnTo>
                  <a:lnTo>
                    <a:pt x="842" y="1140"/>
                  </a:lnTo>
                  <a:lnTo>
                    <a:pt x="829" y="1145"/>
                  </a:lnTo>
                  <a:lnTo>
                    <a:pt x="816" y="1151"/>
                  </a:lnTo>
                  <a:lnTo>
                    <a:pt x="801" y="1156"/>
                  </a:lnTo>
                  <a:lnTo>
                    <a:pt x="788" y="1160"/>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1"/>
                  </a:lnTo>
                  <a:lnTo>
                    <a:pt x="392" y="1156"/>
                  </a:lnTo>
                  <a:lnTo>
                    <a:pt x="378" y="1151"/>
                  </a:lnTo>
                  <a:lnTo>
                    <a:pt x="365" y="1145"/>
                  </a:lnTo>
                  <a:lnTo>
                    <a:pt x="351" y="1140"/>
                  </a:lnTo>
                  <a:lnTo>
                    <a:pt x="338" y="1134"/>
                  </a:lnTo>
                  <a:lnTo>
                    <a:pt x="326" y="1127"/>
                  </a:lnTo>
                  <a:lnTo>
                    <a:pt x="313" y="1121"/>
                  </a:lnTo>
                  <a:lnTo>
                    <a:pt x="300" y="1114"/>
                  </a:lnTo>
                  <a:lnTo>
                    <a:pt x="288" y="1106"/>
                  </a:lnTo>
                  <a:lnTo>
                    <a:pt x="276" y="1098"/>
                  </a:lnTo>
                  <a:lnTo>
                    <a:pt x="264" y="1091"/>
                  </a:lnTo>
                  <a:lnTo>
                    <a:pt x="251" y="1083"/>
                  </a:lnTo>
                  <a:lnTo>
                    <a:pt x="240" y="1074"/>
                  </a:lnTo>
                  <a:lnTo>
                    <a:pt x="229" y="1066"/>
                  </a:lnTo>
                  <a:lnTo>
                    <a:pt x="218" y="1056"/>
                  </a:lnTo>
                  <a:lnTo>
                    <a:pt x="206" y="1047"/>
                  </a:lnTo>
                  <a:lnTo>
                    <a:pt x="196" y="1038"/>
                  </a:lnTo>
                  <a:lnTo>
                    <a:pt x="175" y="1018"/>
                  </a:lnTo>
                  <a:lnTo>
                    <a:pt x="155" y="997"/>
                  </a:lnTo>
                  <a:lnTo>
                    <a:pt x="146" y="986"/>
                  </a:lnTo>
                  <a:lnTo>
                    <a:pt x="137" y="976"/>
                  </a:lnTo>
                  <a:lnTo>
                    <a:pt x="128" y="965"/>
                  </a:lnTo>
                  <a:lnTo>
                    <a:pt x="119" y="953"/>
                  </a:lnTo>
                  <a:lnTo>
                    <a:pt x="111" y="941"/>
                  </a:lnTo>
                  <a:lnTo>
                    <a:pt x="102" y="930"/>
                  </a:lnTo>
                  <a:lnTo>
                    <a:pt x="94" y="918"/>
                  </a:lnTo>
                  <a:lnTo>
                    <a:pt x="87" y="906"/>
                  </a:lnTo>
                  <a:lnTo>
                    <a:pt x="80" y="893"/>
                  </a:lnTo>
                  <a:lnTo>
                    <a:pt x="73" y="881"/>
                  </a:lnTo>
                  <a:lnTo>
                    <a:pt x="66" y="868"/>
                  </a:lnTo>
                  <a:lnTo>
                    <a:pt x="60" y="855"/>
                  </a:lnTo>
                  <a:lnTo>
                    <a:pt x="53" y="841"/>
                  </a:lnTo>
                  <a:lnTo>
                    <a:pt x="47" y="828"/>
                  </a:lnTo>
                  <a:lnTo>
                    <a:pt x="42" y="815"/>
                  </a:lnTo>
                  <a:lnTo>
                    <a:pt x="37" y="802"/>
                  </a:lnTo>
                  <a:lnTo>
                    <a:pt x="32" y="787"/>
                  </a:lnTo>
                  <a:lnTo>
                    <a:pt x="28" y="774"/>
                  </a:lnTo>
                  <a:lnTo>
                    <a:pt x="23" y="760"/>
                  </a:lnTo>
                  <a:lnTo>
                    <a:pt x="20" y="745"/>
                  </a:lnTo>
                  <a:lnTo>
                    <a:pt x="16" y="731"/>
                  </a:lnTo>
                  <a:lnTo>
                    <a:pt x="13" y="717"/>
                  </a:lnTo>
                  <a:lnTo>
                    <a:pt x="10" y="702"/>
                  </a:lnTo>
                  <a:lnTo>
                    <a:pt x="8" y="687"/>
                  </a:lnTo>
                  <a:lnTo>
                    <a:pt x="5" y="672"/>
                  </a:lnTo>
                  <a:lnTo>
                    <a:pt x="3" y="658"/>
                  </a:lnTo>
                  <a:lnTo>
                    <a:pt x="2" y="642"/>
                  </a:lnTo>
                  <a:lnTo>
                    <a:pt x="1" y="627"/>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7" name="Line 78">
              <a:extLst>
                <a:ext uri="{FF2B5EF4-FFF2-40B4-BE49-F238E27FC236}">
                  <a16:creationId xmlns:a16="http://schemas.microsoft.com/office/drawing/2014/main" id="{EFFBDE3F-CC27-44B2-9C6C-ED3C5FEDF7B1}"/>
                </a:ext>
              </a:extLst>
            </p:cNvPr>
            <p:cNvSpPr>
              <a:spLocks noChangeShapeType="1"/>
            </p:cNvSpPr>
            <p:nvPr/>
          </p:nvSpPr>
          <p:spPr bwMode="auto">
            <a:xfrm>
              <a:off x="3054" y="314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8" name="Line 79">
              <a:extLst>
                <a:ext uri="{FF2B5EF4-FFF2-40B4-BE49-F238E27FC236}">
                  <a16:creationId xmlns:a16="http://schemas.microsoft.com/office/drawing/2014/main" id="{9BAAA24B-B6A1-498D-B6DB-8B4E07DF74AA}"/>
                </a:ext>
              </a:extLst>
            </p:cNvPr>
            <p:cNvSpPr>
              <a:spLocks noChangeShapeType="1"/>
            </p:cNvSpPr>
            <p:nvPr/>
          </p:nvSpPr>
          <p:spPr bwMode="auto">
            <a:xfrm>
              <a:off x="3651" y="254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59" name="Line 80">
              <a:extLst>
                <a:ext uri="{FF2B5EF4-FFF2-40B4-BE49-F238E27FC236}">
                  <a16:creationId xmlns:a16="http://schemas.microsoft.com/office/drawing/2014/main" id="{24DA221E-D89E-476F-BD10-B365C36BDE04}"/>
                </a:ext>
              </a:extLst>
            </p:cNvPr>
            <p:cNvSpPr>
              <a:spLocks noChangeShapeType="1"/>
            </p:cNvSpPr>
            <p:nvPr/>
          </p:nvSpPr>
          <p:spPr bwMode="auto">
            <a:xfrm flipH="1" flipV="1">
              <a:off x="3229" y="2718"/>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60" name="Line 81">
              <a:extLst>
                <a:ext uri="{FF2B5EF4-FFF2-40B4-BE49-F238E27FC236}">
                  <a16:creationId xmlns:a16="http://schemas.microsoft.com/office/drawing/2014/main" id="{51C2787D-3E48-449B-97ED-A59678C0020E}"/>
                </a:ext>
              </a:extLst>
            </p:cNvPr>
            <p:cNvSpPr>
              <a:spLocks noChangeShapeType="1"/>
            </p:cNvSpPr>
            <p:nvPr/>
          </p:nvSpPr>
          <p:spPr bwMode="auto">
            <a:xfrm flipH="1">
              <a:off x="3229" y="2718"/>
              <a:ext cx="844"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61" name="Rectangle 82">
              <a:extLst>
                <a:ext uri="{FF2B5EF4-FFF2-40B4-BE49-F238E27FC236}">
                  <a16:creationId xmlns:a16="http://schemas.microsoft.com/office/drawing/2014/main" id="{5FCAB0E0-8186-42B3-9F84-4B4DF32C5B12}"/>
                </a:ext>
              </a:extLst>
            </p:cNvPr>
            <p:cNvSpPr>
              <a:spLocks noChangeArrowheads="1"/>
            </p:cNvSpPr>
            <p:nvPr/>
          </p:nvSpPr>
          <p:spPr bwMode="auto">
            <a:xfrm>
              <a:off x="3780" y="272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2" name="Rectangle 83">
              <a:extLst>
                <a:ext uri="{FF2B5EF4-FFF2-40B4-BE49-F238E27FC236}">
                  <a16:creationId xmlns:a16="http://schemas.microsoft.com/office/drawing/2014/main" id="{3D03731F-A945-4029-AFFD-7B2112170AAD}"/>
                </a:ext>
              </a:extLst>
            </p:cNvPr>
            <p:cNvSpPr>
              <a:spLocks noChangeArrowheads="1"/>
            </p:cNvSpPr>
            <p:nvPr/>
          </p:nvSpPr>
          <p:spPr bwMode="auto">
            <a:xfrm>
              <a:off x="4060" y="294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3" name="Rectangle 84">
              <a:extLst>
                <a:ext uri="{FF2B5EF4-FFF2-40B4-BE49-F238E27FC236}">
                  <a16:creationId xmlns:a16="http://schemas.microsoft.com/office/drawing/2014/main" id="{3EA5A91E-C077-4101-B6F5-557F4A757FB7}"/>
                </a:ext>
              </a:extLst>
            </p:cNvPr>
            <p:cNvSpPr>
              <a:spLocks noChangeArrowheads="1"/>
            </p:cNvSpPr>
            <p:nvPr/>
          </p:nvSpPr>
          <p:spPr bwMode="auto">
            <a:xfrm>
              <a:off x="4060" y="324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4" name="Rectangle 85">
              <a:extLst>
                <a:ext uri="{FF2B5EF4-FFF2-40B4-BE49-F238E27FC236}">
                  <a16:creationId xmlns:a16="http://schemas.microsoft.com/office/drawing/2014/main" id="{F0C709A2-BF18-4E6C-A67A-E56710E56EAC}"/>
                </a:ext>
              </a:extLst>
            </p:cNvPr>
            <p:cNvSpPr>
              <a:spLocks noChangeArrowheads="1"/>
            </p:cNvSpPr>
            <p:nvPr/>
          </p:nvSpPr>
          <p:spPr bwMode="auto">
            <a:xfrm>
              <a:off x="3805" y="345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5" name="Rectangle 86">
              <a:extLst>
                <a:ext uri="{FF2B5EF4-FFF2-40B4-BE49-F238E27FC236}">
                  <a16:creationId xmlns:a16="http://schemas.microsoft.com/office/drawing/2014/main" id="{67F7CCB6-31C1-43F9-8321-C028A6CED5E2}"/>
                </a:ext>
              </a:extLst>
            </p:cNvPr>
            <p:cNvSpPr>
              <a:spLocks noChangeArrowheads="1"/>
            </p:cNvSpPr>
            <p:nvPr/>
          </p:nvSpPr>
          <p:spPr bwMode="auto">
            <a:xfrm>
              <a:off x="3455" y="349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6" name="Rectangle 87">
              <a:extLst>
                <a:ext uri="{FF2B5EF4-FFF2-40B4-BE49-F238E27FC236}">
                  <a16:creationId xmlns:a16="http://schemas.microsoft.com/office/drawing/2014/main" id="{5890B743-54BC-4397-9720-55EB670BC783}"/>
                </a:ext>
              </a:extLst>
            </p:cNvPr>
            <p:cNvSpPr>
              <a:spLocks noChangeArrowheads="1"/>
            </p:cNvSpPr>
            <p:nvPr/>
          </p:nvSpPr>
          <p:spPr bwMode="auto">
            <a:xfrm>
              <a:off x="3247" y="324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7" name="Rectangle 88">
              <a:extLst>
                <a:ext uri="{FF2B5EF4-FFF2-40B4-BE49-F238E27FC236}">
                  <a16:creationId xmlns:a16="http://schemas.microsoft.com/office/drawing/2014/main" id="{B353E768-FD9C-4710-A65E-5FA4503D1BA6}"/>
                </a:ext>
              </a:extLst>
            </p:cNvPr>
            <p:cNvSpPr>
              <a:spLocks noChangeArrowheads="1"/>
            </p:cNvSpPr>
            <p:nvPr/>
          </p:nvSpPr>
          <p:spPr bwMode="auto">
            <a:xfrm>
              <a:off x="3247" y="294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8" name="Rectangle 89">
              <a:extLst>
                <a:ext uri="{FF2B5EF4-FFF2-40B4-BE49-F238E27FC236}">
                  <a16:creationId xmlns:a16="http://schemas.microsoft.com/office/drawing/2014/main" id="{319B01CB-FE05-4386-A887-0EFB68659488}"/>
                </a:ext>
              </a:extLst>
            </p:cNvPr>
            <p:cNvSpPr>
              <a:spLocks noChangeArrowheads="1"/>
            </p:cNvSpPr>
            <p:nvPr/>
          </p:nvSpPr>
          <p:spPr bwMode="auto">
            <a:xfrm>
              <a:off x="3455" y="269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69" name="Freeform 90">
              <a:extLst>
                <a:ext uri="{FF2B5EF4-FFF2-40B4-BE49-F238E27FC236}">
                  <a16:creationId xmlns:a16="http://schemas.microsoft.com/office/drawing/2014/main" id="{89E3B711-3F07-4BD7-B073-A5F0E8680D79}"/>
                </a:ext>
              </a:extLst>
            </p:cNvPr>
            <p:cNvSpPr>
              <a:spLocks/>
            </p:cNvSpPr>
            <p:nvPr/>
          </p:nvSpPr>
          <p:spPr bwMode="auto">
            <a:xfrm>
              <a:off x="3423" y="2913"/>
              <a:ext cx="437" cy="442"/>
            </a:xfrm>
            <a:custGeom>
              <a:avLst/>
              <a:gdLst>
                <a:gd name="T0" fmla="*/ 434 w 437"/>
                <a:gd name="T1" fmla="*/ 165 h 442"/>
                <a:gd name="T2" fmla="*/ 427 w 437"/>
                <a:gd name="T3" fmla="*/ 144 h 442"/>
                <a:gd name="T4" fmla="*/ 419 w 437"/>
                <a:gd name="T5" fmla="*/ 124 h 442"/>
                <a:gd name="T6" fmla="*/ 409 w 437"/>
                <a:gd name="T7" fmla="*/ 104 h 442"/>
                <a:gd name="T8" fmla="*/ 397 w 437"/>
                <a:gd name="T9" fmla="*/ 87 h 442"/>
                <a:gd name="T10" fmla="*/ 382 w 437"/>
                <a:gd name="T11" fmla="*/ 71 h 442"/>
                <a:gd name="T12" fmla="*/ 367 w 437"/>
                <a:gd name="T13" fmla="*/ 56 h 442"/>
                <a:gd name="T14" fmla="*/ 351 w 437"/>
                <a:gd name="T15" fmla="*/ 43 h 442"/>
                <a:gd name="T16" fmla="*/ 333 w 437"/>
                <a:gd name="T17" fmla="*/ 31 h 442"/>
                <a:gd name="T18" fmla="*/ 314 w 437"/>
                <a:gd name="T19" fmla="*/ 22 h 442"/>
                <a:gd name="T20" fmla="*/ 295 w 437"/>
                <a:gd name="T21" fmla="*/ 13 h 442"/>
                <a:gd name="T22" fmla="*/ 274 w 437"/>
                <a:gd name="T23" fmla="*/ 7 h 442"/>
                <a:gd name="T24" fmla="*/ 253 w 437"/>
                <a:gd name="T25" fmla="*/ 2 h 442"/>
                <a:gd name="T26" fmla="*/ 231 w 437"/>
                <a:gd name="T27" fmla="*/ 0 h 442"/>
                <a:gd name="T28" fmla="*/ 209 w 437"/>
                <a:gd name="T29" fmla="*/ 0 h 442"/>
                <a:gd name="T30" fmla="*/ 187 w 437"/>
                <a:gd name="T31" fmla="*/ 3 h 442"/>
                <a:gd name="T32" fmla="*/ 165 w 437"/>
                <a:gd name="T33" fmla="*/ 7 h 442"/>
                <a:gd name="T34" fmla="*/ 144 w 437"/>
                <a:gd name="T35" fmla="*/ 14 h 442"/>
                <a:gd name="T36" fmla="*/ 123 w 437"/>
                <a:gd name="T37" fmla="*/ 23 h 442"/>
                <a:gd name="T38" fmla="*/ 104 w 437"/>
                <a:gd name="T39" fmla="*/ 34 h 442"/>
                <a:gd name="T40" fmla="*/ 86 w 437"/>
                <a:gd name="T41" fmla="*/ 46 h 442"/>
                <a:gd name="T42" fmla="*/ 70 w 437"/>
                <a:gd name="T43" fmla="*/ 59 h 442"/>
                <a:gd name="T44" fmla="*/ 56 w 437"/>
                <a:gd name="T45" fmla="*/ 75 h 442"/>
                <a:gd name="T46" fmla="*/ 43 w 437"/>
                <a:gd name="T47" fmla="*/ 91 h 442"/>
                <a:gd name="T48" fmla="*/ 30 w 437"/>
                <a:gd name="T49" fmla="*/ 109 h 442"/>
                <a:gd name="T50" fmla="*/ 21 w 437"/>
                <a:gd name="T51" fmla="*/ 128 h 442"/>
                <a:gd name="T52" fmla="*/ 13 w 437"/>
                <a:gd name="T53" fmla="*/ 147 h 442"/>
                <a:gd name="T54" fmla="*/ 7 w 437"/>
                <a:gd name="T55" fmla="*/ 167 h 442"/>
                <a:gd name="T56" fmla="*/ 2 w 437"/>
                <a:gd name="T57" fmla="*/ 189 h 442"/>
                <a:gd name="T58" fmla="*/ 0 w 437"/>
                <a:gd name="T59" fmla="*/ 210 h 442"/>
                <a:gd name="T60" fmla="*/ 0 w 437"/>
                <a:gd name="T61" fmla="*/ 233 h 442"/>
                <a:gd name="T62" fmla="*/ 3 w 437"/>
                <a:gd name="T63" fmla="*/ 255 h 442"/>
                <a:gd name="T64" fmla="*/ 7 w 437"/>
                <a:gd name="T65" fmla="*/ 277 h 442"/>
                <a:gd name="T66" fmla="*/ 14 w 437"/>
                <a:gd name="T67" fmla="*/ 298 h 442"/>
                <a:gd name="T68" fmla="*/ 22 w 437"/>
                <a:gd name="T69" fmla="*/ 318 h 442"/>
                <a:gd name="T70" fmla="*/ 33 w 437"/>
                <a:gd name="T71" fmla="*/ 338 h 442"/>
                <a:gd name="T72" fmla="*/ 46 w 437"/>
                <a:gd name="T73" fmla="*/ 355 h 442"/>
                <a:gd name="T74" fmla="*/ 59 w 437"/>
                <a:gd name="T75" fmla="*/ 371 h 442"/>
                <a:gd name="T76" fmla="*/ 74 w 437"/>
                <a:gd name="T77" fmla="*/ 387 h 442"/>
                <a:gd name="T78" fmla="*/ 90 w 437"/>
                <a:gd name="T79" fmla="*/ 400 h 442"/>
                <a:gd name="T80" fmla="*/ 109 w 437"/>
                <a:gd name="T81" fmla="*/ 411 h 442"/>
                <a:gd name="T82" fmla="*/ 127 w 437"/>
                <a:gd name="T83" fmla="*/ 421 h 442"/>
                <a:gd name="T84" fmla="*/ 147 w 437"/>
                <a:gd name="T85" fmla="*/ 429 h 442"/>
                <a:gd name="T86" fmla="*/ 167 w 437"/>
                <a:gd name="T87" fmla="*/ 436 h 442"/>
                <a:gd name="T88" fmla="*/ 188 w 437"/>
                <a:gd name="T89" fmla="*/ 440 h 442"/>
                <a:gd name="T90" fmla="*/ 210 w 437"/>
                <a:gd name="T91" fmla="*/ 442 h 442"/>
                <a:gd name="T92" fmla="*/ 232 w 437"/>
                <a:gd name="T93" fmla="*/ 442 h 442"/>
                <a:gd name="T94" fmla="*/ 255 w 437"/>
                <a:gd name="T95" fmla="*/ 440 h 442"/>
                <a:gd name="T96" fmla="*/ 273 w 437"/>
                <a:gd name="T97" fmla="*/ 436 h 442"/>
                <a:gd name="T98" fmla="*/ 289 w 437"/>
                <a:gd name="T99" fmla="*/ 431 h 442"/>
                <a:gd name="T100" fmla="*/ 304 w 437"/>
                <a:gd name="T101" fmla="*/ 425 h 442"/>
                <a:gd name="T102" fmla="*/ 319 w 437"/>
                <a:gd name="T103" fmla="*/ 418 h 442"/>
                <a:gd name="T104" fmla="*/ 333 w 437"/>
                <a:gd name="T105" fmla="*/ 411 h 442"/>
                <a:gd name="T106" fmla="*/ 353 w 437"/>
                <a:gd name="T107" fmla="*/ 398 h 442"/>
                <a:gd name="T108" fmla="*/ 377 w 437"/>
                <a:gd name="T109" fmla="*/ 376 h 4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7" h="442">
                  <a:moveTo>
                    <a:pt x="437" y="177"/>
                  </a:moveTo>
                  <a:lnTo>
                    <a:pt x="434" y="165"/>
                  </a:lnTo>
                  <a:lnTo>
                    <a:pt x="431" y="154"/>
                  </a:lnTo>
                  <a:lnTo>
                    <a:pt x="427" y="144"/>
                  </a:lnTo>
                  <a:lnTo>
                    <a:pt x="423" y="134"/>
                  </a:lnTo>
                  <a:lnTo>
                    <a:pt x="419" y="124"/>
                  </a:lnTo>
                  <a:lnTo>
                    <a:pt x="414" y="114"/>
                  </a:lnTo>
                  <a:lnTo>
                    <a:pt x="409" y="104"/>
                  </a:lnTo>
                  <a:lnTo>
                    <a:pt x="403" y="96"/>
                  </a:lnTo>
                  <a:lnTo>
                    <a:pt x="397" y="87"/>
                  </a:lnTo>
                  <a:lnTo>
                    <a:pt x="389" y="79"/>
                  </a:lnTo>
                  <a:lnTo>
                    <a:pt x="382" y="71"/>
                  </a:lnTo>
                  <a:lnTo>
                    <a:pt x="375" y="63"/>
                  </a:lnTo>
                  <a:lnTo>
                    <a:pt x="367" y="56"/>
                  </a:lnTo>
                  <a:lnTo>
                    <a:pt x="359" y="49"/>
                  </a:lnTo>
                  <a:lnTo>
                    <a:pt x="351" y="43"/>
                  </a:lnTo>
                  <a:lnTo>
                    <a:pt x="341" y="37"/>
                  </a:lnTo>
                  <a:lnTo>
                    <a:pt x="333" y="31"/>
                  </a:lnTo>
                  <a:lnTo>
                    <a:pt x="323" y="26"/>
                  </a:lnTo>
                  <a:lnTo>
                    <a:pt x="314" y="22"/>
                  </a:lnTo>
                  <a:lnTo>
                    <a:pt x="305" y="17"/>
                  </a:lnTo>
                  <a:lnTo>
                    <a:pt x="295" y="13"/>
                  </a:lnTo>
                  <a:lnTo>
                    <a:pt x="284" y="9"/>
                  </a:lnTo>
                  <a:lnTo>
                    <a:pt x="274" y="7"/>
                  </a:lnTo>
                  <a:lnTo>
                    <a:pt x="264" y="4"/>
                  </a:lnTo>
                  <a:lnTo>
                    <a:pt x="253" y="2"/>
                  </a:lnTo>
                  <a:lnTo>
                    <a:pt x="242" y="1"/>
                  </a:lnTo>
                  <a:lnTo>
                    <a:pt x="231" y="0"/>
                  </a:lnTo>
                  <a:lnTo>
                    <a:pt x="220" y="0"/>
                  </a:lnTo>
                  <a:lnTo>
                    <a:pt x="209" y="0"/>
                  </a:lnTo>
                  <a:lnTo>
                    <a:pt x="199" y="1"/>
                  </a:lnTo>
                  <a:lnTo>
                    <a:pt x="187" y="3"/>
                  </a:lnTo>
                  <a:lnTo>
                    <a:pt x="176" y="5"/>
                  </a:lnTo>
                  <a:lnTo>
                    <a:pt x="165" y="7"/>
                  </a:lnTo>
                  <a:lnTo>
                    <a:pt x="154" y="10"/>
                  </a:lnTo>
                  <a:lnTo>
                    <a:pt x="144" y="14"/>
                  </a:lnTo>
                  <a:lnTo>
                    <a:pt x="133" y="19"/>
                  </a:lnTo>
                  <a:lnTo>
                    <a:pt x="123" y="23"/>
                  </a:lnTo>
                  <a:lnTo>
                    <a:pt x="114" y="28"/>
                  </a:lnTo>
                  <a:lnTo>
                    <a:pt x="104" y="34"/>
                  </a:lnTo>
                  <a:lnTo>
                    <a:pt x="96" y="40"/>
                  </a:lnTo>
                  <a:lnTo>
                    <a:pt x="86" y="46"/>
                  </a:lnTo>
                  <a:lnTo>
                    <a:pt x="78" y="52"/>
                  </a:lnTo>
                  <a:lnTo>
                    <a:pt x="70" y="59"/>
                  </a:lnTo>
                  <a:lnTo>
                    <a:pt x="63" y="66"/>
                  </a:lnTo>
                  <a:lnTo>
                    <a:pt x="56" y="75"/>
                  </a:lnTo>
                  <a:lnTo>
                    <a:pt x="49" y="83"/>
                  </a:lnTo>
                  <a:lnTo>
                    <a:pt x="43" y="91"/>
                  </a:lnTo>
                  <a:lnTo>
                    <a:pt x="36" y="100"/>
                  </a:lnTo>
                  <a:lnTo>
                    <a:pt x="30" y="109"/>
                  </a:lnTo>
                  <a:lnTo>
                    <a:pt x="25" y="118"/>
                  </a:lnTo>
                  <a:lnTo>
                    <a:pt x="21" y="128"/>
                  </a:lnTo>
                  <a:lnTo>
                    <a:pt x="16" y="138"/>
                  </a:lnTo>
                  <a:lnTo>
                    <a:pt x="13" y="147"/>
                  </a:lnTo>
                  <a:lnTo>
                    <a:pt x="9" y="157"/>
                  </a:lnTo>
                  <a:lnTo>
                    <a:pt x="7" y="167"/>
                  </a:lnTo>
                  <a:lnTo>
                    <a:pt x="4" y="179"/>
                  </a:lnTo>
                  <a:lnTo>
                    <a:pt x="2" y="189"/>
                  </a:lnTo>
                  <a:lnTo>
                    <a:pt x="1" y="200"/>
                  </a:lnTo>
                  <a:lnTo>
                    <a:pt x="0" y="210"/>
                  </a:lnTo>
                  <a:lnTo>
                    <a:pt x="0" y="221"/>
                  </a:lnTo>
                  <a:lnTo>
                    <a:pt x="0" y="233"/>
                  </a:lnTo>
                  <a:lnTo>
                    <a:pt x="1" y="244"/>
                  </a:lnTo>
                  <a:lnTo>
                    <a:pt x="3" y="255"/>
                  </a:lnTo>
                  <a:lnTo>
                    <a:pt x="5" y="266"/>
                  </a:lnTo>
                  <a:lnTo>
                    <a:pt x="7" y="277"/>
                  </a:lnTo>
                  <a:lnTo>
                    <a:pt x="10" y="288"/>
                  </a:lnTo>
                  <a:lnTo>
                    <a:pt x="14" y="298"/>
                  </a:lnTo>
                  <a:lnTo>
                    <a:pt x="18" y="308"/>
                  </a:lnTo>
                  <a:lnTo>
                    <a:pt x="22" y="318"/>
                  </a:lnTo>
                  <a:lnTo>
                    <a:pt x="27" y="329"/>
                  </a:lnTo>
                  <a:lnTo>
                    <a:pt x="33" y="338"/>
                  </a:lnTo>
                  <a:lnTo>
                    <a:pt x="39" y="347"/>
                  </a:lnTo>
                  <a:lnTo>
                    <a:pt x="46" y="355"/>
                  </a:lnTo>
                  <a:lnTo>
                    <a:pt x="52" y="363"/>
                  </a:lnTo>
                  <a:lnTo>
                    <a:pt x="59" y="371"/>
                  </a:lnTo>
                  <a:lnTo>
                    <a:pt x="66" y="379"/>
                  </a:lnTo>
                  <a:lnTo>
                    <a:pt x="74" y="387"/>
                  </a:lnTo>
                  <a:lnTo>
                    <a:pt x="82" y="393"/>
                  </a:lnTo>
                  <a:lnTo>
                    <a:pt x="90" y="400"/>
                  </a:lnTo>
                  <a:lnTo>
                    <a:pt x="100" y="405"/>
                  </a:lnTo>
                  <a:lnTo>
                    <a:pt x="109" y="411"/>
                  </a:lnTo>
                  <a:lnTo>
                    <a:pt x="118" y="416"/>
                  </a:lnTo>
                  <a:lnTo>
                    <a:pt x="127" y="421"/>
                  </a:lnTo>
                  <a:lnTo>
                    <a:pt x="137" y="425"/>
                  </a:lnTo>
                  <a:lnTo>
                    <a:pt x="147" y="429"/>
                  </a:lnTo>
                  <a:lnTo>
                    <a:pt x="157" y="433"/>
                  </a:lnTo>
                  <a:lnTo>
                    <a:pt x="167" y="436"/>
                  </a:lnTo>
                  <a:lnTo>
                    <a:pt x="178" y="438"/>
                  </a:lnTo>
                  <a:lnTo>
                    <a:pt x="188" y="440"/>
                  </a:lnTo>
                  <a:lnTo>
                    <a:pt x="200" y="441"/>
                  </a:lnTo>
                  <a:lnTo>
                    <a:pt x="210" y="442"/>
                  </a:lnTo>
                  <a:lnTo>
                    <a:pt x="221" y="442"/>
                  </a:lnTo>
                  <a:lnTo>
                    <a:pt x="232" y="442"/>
                  </a:lnTo>
                  <a:lnTo>
                    <a:pt x="244" y="441"/>
                  </a:lnTo>
                  <a:lnTo>
                    <a:pt x="255" y="440"/>
                  </a:lnTo>
                  <a:lnTo>
                    <a:pt x="266" y="438"/>
                  </a:lnTo>
                  <a:lnTo>
                    <a:pt x="273" y="436"/>
                  </a:lnTo>
                  <a:lnTo>
                    <a:pt x="281" y="434"/>
                  </a:lnTo>
                  <a:lnTo>
                    <a:pt x="289" y="431"/>
                  </a:lnTo>
                  <a:lnTo>
                    <a:pt x="297" y="428"/>
                  </a:lnTo>
                  <a:lnTo>
                    <a:pt x="304" y="425"/>
                  </a:lnTo>
                  <a:lnTo>
                    <a:pt x="312" y="422"/>
                  </a:lnTo>
                  <a:lnTo>
                    <a:pt x="319" y="418"/>
                  </a:lnTo>
                  <a:lnTo>
                    <a:pt x="326" y="415"/>
                  </a:lnTo>
                  <a:lnTo>
                    <a:pt x="333" y="411"/>
                  </a:lnTo>
                  <a:lnTo>
                    <a:pt x="340" y="407"/>
                  </a:lnTo>
                  <a:lnTo>
                    <a:pt x="353" y="398"/>
                  </a:lnTo>
                  <a:lnTo>
                    <a:pt x="366" y="388"/>
                  </a:lnTo>
                  <a:lnTo>
                    <a:pt x="377" y="37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0" name="Freeform 91">
              <a:extLst>
                <a:ext uri="{FF2B5EF4-FFF2-40B4-BE49-F238E27FC236}">
                  <a16:creationId xmlns:a16="http://schemas.microsoft.com/office/drawing/2014/main" id="{A96E9B95-AE40-4B1F-B3D3-81A114A9891F}"/>
                </a:ext>
              </a:extLst>
            </p:cNvPr>
            <p:cNvSpPr>
              <a:spLocks/>
            </p:cNvSpPr>
            <p:nvPr/>
          </p:nvSpPr>
          <p:spPr bwMode="auto">
            <a:xfrm>
              <a:off x="3841" y="3083"/>
              <a:ext cx="37" cy="57"/>
            </a:xfrm>
            <a:custGeom>
              <a:avLst/>
              <a:gdLst>
                <a:gd name="T0" fmla="*/ 37 w 37"/>
                <a:gd name="T1" fmla="*/ 0 h 57"/>
                <a:gd name="T2" fmla="*/ 23 w 37"/>
                <a:gd name="T3" fmla="*/ 57 h 57"/>
                <a:gd name="T4" fmla="*/ 0 w 37"/>
                <a:gd name="T5" fmla="*/ 4 h 57"/>
                <a:gd name="T6" fmla="*/ 37 w 37"/>
                <a:gd name="T7" fmla="*/ 0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57">
                  <a:moveTo>
                    <a:pt x="37" y="0"/>
                  </a:moveTo>
                  <a:lnTo>
                    <a:pt x="23" y="57"/>
                  </a:lnTo>
                  <a:lnTo>
                    <a:pt x="0" y="4"/>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1" name="Rectangle 92">
              <a:extLst>
                <a:ext uri="{FF2B5EF4-FFF2-40B4-BE49-F238E27FC236}">
                  <a16:creationId xmlns:a16="http://schemas.microsoft.com/office/drawing/2014/main" id="{FE7B711C-D187-44B4-9059-DDE5428EBC7C}"/>
                </a:ext>
              </a:extLst>
            </p:cNvPr>
            <p:cNvSpPr>
              <a:spLocks noChangeArrowheads="1"/>
            </p:cNvSpPr>
            <p:nvPr/>
          </p:nvSpPr>
          <p:spPr bwMode="auto">
            <a:xfrm>
              <a:off x="3216" y="3802"/>
              <a:ext cx="110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④</a:t>
              </a:r>
              <a:r>
                <a:rPr lang="zh-CN" altLang="en-US" sz="2000" dirty="0">
                  <a:latin typeface="微软雅黑" panose="020B0503020204020204" pitchFamily="34" charset="-122"/>
                  <a:ea typeface="微软雅黑" panose="020B0503020204020204" pitchFamily="34" charset="-122"/>
                  <a:cs typeface="Times New Roman" pitchFamily="18" charset="0"/>
                </a:rPr>
                <a:t>发</a:t>
              </a:r>
              <a:r>
                <a:rPr lang="en-US" altLang="zh-CN" sz="2000" dirty="0" err="1">
                  <a:latin typeface="微软雅黑" panose="020B0503020204020204" pitchFamily="34" charset="-122"/>
                  <a:ea typeface="微软雅黑" panose="020B0503020204020204" pitchFamily="34" charset="-122"/>
                  <a:cs typeface="Times New Roman" pitchFamily="18" charset="0"/>
                </a:rPr>
                <a:t>ACK,n</a:t>
              </a:r>
              <a:r>
                <a:rPr lang="en-US" altLang="zh-CN" sz="2000" dirty="0">
                  <a:latin typeface="微软雅黑" panose="020B0503020204020204" pitchFamily="34" charset="-122"/>
                  <a:ea typeface="微软雅黑" panose="020B0503020204020204" pitchFamily="34" charset="-122"/>
                  <a:cs typeface="Times New Roman" pitchFamily="18" charset="0"/>
                </a:rPr>
                <a:t>=3</a:t>
              </a:r>
            </a:p>
          </p:txBody>
        </p:sp>
        <p:sp>
          <p:nvSpPr>
            <p:cNvPr id="172" name="Freeform 93">
              <a:extLst>
                <a:ext uri="{FF2B5EF4-FFF2-40B4-BE49-F238E27FC236}">
                  <a16:creationId xmlns:a16="http://schemas.microsoft.com/office/drawing/2014/main" id="{CDE19DD3-BA6A-405B-98C2-4675ACF9491F}"/>
                </a:ext>
              </a:extLst>
            </p:cNvPr>
            <p:cNvSpPr>
              <a:spLocks/>
            </p:cNvSpPr>
            <p:nvPr/>
          </p:nvSpPr>
          <p:spPr bwMode="auto">
            <a:xfrm>
              <a:off x="3054" y="1013"/>
              <a:ext cx="1193" cy="1192"/>
            </a:xfrm>
            <a:custGeom>
              <a:avLst/>
              <a:gdLst>
                <a:gd name="T0" fmla="*/ 2 w 1193"/>
                <a:gd name="T1" fmla="*/ 551 h 1192"/>
                <a:gd name="T2" fmla="*/ 10 w 1193"/>
                <a:gd name="T3" fmla="*/ 492 h 1192"/>
                <a:gd name="T4" fmla="*/ 23 w 1193"/>
                <a:gd name="T5" fmla="*/ 434 h 1192"/>
                <a:gd name="T6" fmla="*/ 42 w 1193"/>
                <a:gd name="T7" fmla="*/ 379 h 1192"/>
                <a:gd name="T8" fmla="*/ 66 w 1193"/>
                <a:gd name="T9" fmla="*/ 326 h 1192"/>
                <a:gd name="T10" fmla="*/ 94 w 1193"/>
                <a:gd name="T11" fmla="*/ 276 h 1192"/>
                <a:gd name="T12" fmla="*/ 128 w 1193"/>
                <a:gd name="T13" fmla="*/ 229 h 1192"/>
                <a:gd name="T14" fmla="*/ 175 w 1193"/>
                <a:gd name="T15" fmla="*/ 176 h 1192"/>
                <a:gd name="T16" fmla="*/ 229 w 1193"/>
                <a:gd name="T17" fmla="*/ 128 h 1192"/>
                <a:gd name="T18" fmla="*/ 276 w 1193"/>
                <a:gd name="T19" fmla="*/ 95 h 1192"/>
                <a:gd name="T20" fmla="*/ 325 w 1193"/>
                <a:gd name="T21" fmla="*/ 66 h 1192"/>
                <a:gd name="T22" fmla="*/ 378 w 1193"/>
                <a:gd name="T23" fmla="*/ 42 h 1192"/>
                <a:gd name="T24" fmla="*/ 433 w 1193"/>
                <a:gd name="T25" fmla="*/ 24 h 1192"/>
                <a:gd name="T26" fmla="*/ 491 w 1193"/>
                <a:gd name="T27" fmla="*/ 11 h 1192"/>
                <a:gd name="T28" fmla="*/ 550 w 1193"/>
                <a:gd name="T29" fmla="*/ 2 h 1192"/>
                <a:gd name="T30" fmla="*/ 613 w 1193"/>
                <a:gd name="T31" fmla="*/ 1 h 1192"/>
                <a:gd name="T32" fmla="*/ 673 w 1193"/>
                <a:gd name="T33" fmla="*/ 6 h 1192"/>
                <a:gd name="T34" fmla="*/ 732 w 1193"/>
                <a:gd name="T35" fmla="*/ 16 h 1192"/>
                <a:gd name="T36" fmla="*/ 788 w 1193"/>
                <a:gd name="T37" fmla="*/ 32 h 1192"/>
                <a:gd name="T38" fmla="*/ 842 w 1193"/>
                <a:gd name="T39" fmla="*/ 53 h 1192"/>
                <a:gd name="T40" fmla="*/ 893 w 1193"/>
                <a:gd name="T41" fmla="*/ 80 h 1192"/>
                <a:gd name="T42" fmla="*/ 942 w 1193"/>
                <a:gd name="T43" fmla="*/ 111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2 h 1192"/>
                <a:gd name="T62" fmla="*/ 1192 w 1193"/>
                <a:gd name="T63" fmla="*/ 628 h 1192"/>
                <a:gd name="T64" fmla="*/ 1186 w 1193"/>
                <a:gd name="T65" fmla="*/ 688 h 1192"/>
                <a:gd name="T66" fmla="*/ 1175 w 1193"/>
                <a:gd name="T67" fmla="*/ 746 h 1192"/>
                <a:gd name="T68" fmla="*/ 1157 w 1193"/>
                <a:gd name="T69" fmla="*/ 802 h 1192"/>
                <a:gd name="T70" fmla="*/ 1134 w 1193"/>
                <a:gd name="T71" fmla="*/ 855 h 1192"/>
                <a:gd name="T72" fmla="*/ 1106 w 1193"/>
                <a:gd name="T73" fmla="*/ 906 h 1192"/>
                <a:gd name="T74" fmla="*/ 1075 w 1193"/>
                <a:gd name="T75" fmla="*/ 954 h 1192"/>
                <a:gd name="T76" fmla="*/ 1038 w 1193"/>
                <a:gd name="T77" fmla="*/ 998 h 1192"/>
                <a:gd name="T78" fmla="*/ 976 w 1193"/>
                <a:gd name="T79" fmla="*/ 1057 h 1192"/>
                <a:gd name="T80" fmla="*/ 930 w 1193"/>
                <a:gd name="T81" fmla="*/ 1091 h 1192"/>
                <a:gd name="T82" fmla="*/ 881 w 1193"/>
                <a:gd name="T83" fmla="*/ 1121 h 1192"/>
                <a:gd name="T84" fmla="*/ 829 w 1193"/>
                <a:gd name="T85" fmla="*/ 1146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6 h 1192"/>
                <a:gd name="T102" fmla="*/ 313 w 1193"/>
                <a:gd name="T103" fmla="*/ 1121 h 1192"/>
                <a:gd name="T104" fmla="*/ 264 w 1193"/>
                <a:gd name="T105" fmla="*/ 1092 h 1192"/>
                <a:gd name="T106" fmla="*/ 218 w 1193"/>
                <a:gd name="T107" fmla="*/ 1057 h 1192"/>
                <a:gd name="T108" fmla="*/ 155 w 1193"/>
                <a:gd name="T109" fmla="*/ 998 h 1192"/>
                <a:gd name="T110" fmla="*/ 119 w 1193"/>
                <a:gd name="T111" fmla="*/ 954 h 1192"/>
                <a:gd name="T112" fmla="*/ 87 w 1193"/>
                <a:gd name="T113" fmla="*/ 906 h 1192"/>
                <a:gd name="T114" fmla="*/ 60 w 1193"/>
                <a:gd name="T115" fmla="*/ 855 h 1192"/>
                <a:gd name="T116" fmla="*/ 37 w 1193"/>
                <a:gd name="T117" fmla="*/ 802 h 1192"/>
                <a:gd name="T118" fmla="*/ 20 w 1193"/>
                <a:gd name="T119" fmla="*/ 746 h 1192"/>
                <a:gd name="T120" fmla="*/ 8 w 1193"/>
                <a:gd name="T121" fmla="*/ 688 h 1192"/>
                <a:gd name="T122" fmla="*/ 1 w 1193"/>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2"/>
                  </a:lnTo>
                  <a:lnTo>
                    <a:pt x="1" y="566"/>
                  </a:lnTo>
                  <a:lnTo>
                    <a:pt x="2" y="551"/>
                  </a:lnTo>
                  <a:lnTo>
                    <a:pt x="3" y="536"/>
                  </a:lnTo>
                  <a:lnTo>
                    <a:pt x="5" y="522"/>
                  </a:lnTo>
                  <a:lnTo>
                    <a:pt x="8" y="506"/>
                  </a:lnTo>
                  <a:lnTo>
                    <a:pt x="10" y="492"/>
                  </a:lnTo>
                  <a:lnTo>
                    <a:pt x="13" y="477"/>
                  </a:lnTo>
                  <a:lnTo>
                    <a:pt x="16" y="462"/>
                  </a:lnTo>
                  <a:lnTo>
                    <a:pt x="20" y="448"/>
                  </a:lnTo>
                  <a:lnTo>
                    <a:pt x="23" y="434"/>
                  </a:lnTo>
                  <a:lnTo>
                    <a:pt x="28" y="420"/>
                  </a:lnTo>
                  <a:lnTo>
                    <a:pt x="32" y="406"/>
                  </a:lnTo>
                  <a:lnTo>
                    <a:pt x="37" y="392"/>
                  </a:lnTo>
                  <a:lnTo>
                    <a:pt x="42" y="379"/>
                  </a:lnTo>
                  <a:lnTo>
                    <a:pt x="47" y="365"/>
                  </a:lnTo>
                  <a:lnTo>
                    <a:pt x="53" y="352"/>
                  </a:lnTo>
                  <a:lnTo>
                    <a:pt x="60" y="339"/>
                  </a:lnTo>
                  <a:lnTo>
                    <a:pt x="66" y="326"/>
                  </a:lnTo>
                  <a:lnTo>
                    <a:pt x="73" y="312"/>
                  </a:lnTo>
                  <a:lnTo>
                    <a:pt x="80" y="300"/>
                  </a:lnTo>
                  <a:lnTo>
                    <a:pt x="87" y="288"/>
                  </a:lnTo>
                  <a:lnTo>
                    <a:pt x="94" y="276"/>
                  </a:lnTo>
                  <a:lnTo>
                    <a:pt x="102" y="264"/>
                  </a:lnTo>
                  <a:lnTo>
                    <a:pt x="111" y="252"/>
                  </a:lnTo>
                  <a:lnTo>
                    <a:pt x="119" y="240"/>
                  </a:lnTo>
                  <a:lnTo>
                    <a:pt x="128" y="229"/>
                  </a:lnTo>
                  <a:lnTo>
                    <a:pt x="137" y="218"/>
                  </a:lnTo>
                  <a:lnTo>
                    <a:pt x="146" y="207"/>
                  </a:lnTo>
                  <a:lnTo>
                    <a:pt x="155" y="196"/>
                  </a:lnTo>
                  <a:lnTo>
                    <a:pt x="175" y="176"/>
                  </a:lnTo>
                  <a:lnTo>
                    <a:pt x="196" y="155"/>
                  </a:lnTo>
                  <a:lnTo>
                    <a:pt x="206" y="146"/>
                  </a:lnTo>
                  <a:lnTo>
                    <a:pt x="218" y="137"/>
                  </a:lnTo>
                  <a:lnTo>
                    <a:pt x="229" y="128"/>
                  </a:lnTo>
                  <a:lnTo>
                    <a:pt x="240" y="120"/>
                  </a:lnTo>
                  <a:lnTo>
                    <a:pt x="251" y="111"/>
                  </a:lnTo>
                  <a:lnTo>
                    <a:pt x="264" y="102"/>
                  </a:lnTo>
                  <a:lnTo>
                    <a:pt x="276" y="95"/>
                  </a:lnTo>
                  <a:lnTo>
                    <a:pt x="287" y="87"/>
                  </a:lnTo>
                  <a:lnTo>
                    <a:pt x="300" y="80"/>
                  </a:lnTo>
                  <a:lnTo>
                    <a:pt x="313" y="73"/>
                  </a:lnTo>
                  <a:lnTo>
                    <a:pt x="325" y="66"/>
                  </a:lnTo>
                  <a:lnTo>
                    <a:pt x="338" y="60"/>
                  </a:lnTo>
                  <a:lnTo>
                    <a:pt x="351" y="53"/>
                  </a:lnTo>
                  <a:lnTo>
                    <a:pt x="365" y="47"/>
                  </a:lnTo>
                  <a:lnTo>
                    <a:pt x="378" y="42"/>
                  </a:lnTo>
                  <a:lnTo>
                    <a:pt x="392" y="37"/>
                  </a:lnTo>
                  <a:lnTo>
                    <a:pt x="405" y="32"/>
                  </a:lnTo>
                  <a:lnTo>
                    <a:pt x="420" y="28"/>
                  </a:lnTo>
                  <a:lnTo>
                    <a:pt x="433" y="24"/>
                  </a:lnTo>
                  <a:lnTo>
                    <a:pt x="447" y="20"/>
                  </a:lnTo>
                  <a:lnTo>
                    <a:pt x="462" y="16"/>
                  </a:lnTo>
                  <a:lnTo>
                    <a:pt x="477" y="13"/>
                  </a:lnTo>
                  <a:lnTo>
                    <a:pt x="491" y="11"/>
                  </a:lnTo>
                  <a:lnTo>
                    <a:pt x="505" y="8"/>
                  </a:lnTo>
                  <a:lnTo>
                    <a:pt x="521" y="6"/>
                  </a:lnTo>
                  <a:lnTo>
                    <a:pt x="536" y="3"/>
                  </a:lnTo>
                  <a:lnTo>
                    <a:pt x="550" y="2"/>
                  </a:lnTo>
                  <a:lnTo>
                    <a:pt x="566" y="1"/>
                  </a:lnTo>
                  <a:lnTo>
                    <a:pt x="581" y="1"/>
                  </a:lnTo>
                  <a:lnTo>
                    <a:pt x="596" y="0"/>
                  </a:lnTo>
                  <a:lnTo>
                    <a:pt x="613" y="1"/>
                  </a:lnTo>
                  <a:lnTo>
                    <a:pt x="628" y="1"/>
                  </a:lnTo>
                  <a:lnTo>
                    <a:pt x="642" y="2"/>
                  </a:lnTo>
                  <a:lnTo>
                    <a:pt x="657" y="5"/>
                  </a:lnTo>
                  <a:lnTo>
                    <a:pt x="673" y="6"/>
                  </a:lnTo>
                  <a:lnTo>
                    <a:pt x="688" y="8"/>
                  </a:lnTo>
                  <a:lnTo>
                    <a:pt x="702" y="11"/>
                  </a:lnTo>
                  <a:lnTo>
                    <a:pt x="717" y="13"/>
                  </a:lnTo>
                  <a:lnTo>
                    <a:pt x="732" y="16"/>
                  </a:lnTo>
                  <a:lnTo>
                    <a:pt x="746" y="20"/>
                  </a:lnTo>
                  <a:lnTo>
                    <a:pt x="760" y="24"/>
                  </a:lnTo>
                  <a:lnTo>
                    <a:pt x="774" y="28"/>
                  </a:lnTo>
                  <a:lnTo>
                    <a:pt x="788" y="32"/>
                  </a:lnTo>
                  <a:lnTo>
                    <a:pt x="801" y="37"/>
                  </a:lnTo>
                  <a:lnTo>
                    <a:pt x="816" y="42"/>
                  </a:lnTo>
                  <a:lnTo>
                    <a:pt x="829" y="47"/>
                  </a:lnTo>
                  <a:lnTo>
                    <a:pt x="842" y="53"/>
                  </a:lnTo>
                  <a:lnTo>
                    <a:pt x="855" y="60"/>
                  </a:lnTo>
                  <a:lnTo>
                    <a:pt x="869" y="66"/>
                  </a:lnTo>
                  <a:lnTo>
                    <a:pt x="881" y="73"/>
                  </a:lnTo>
                  <a:lnTo>
                    <a:pt x="893" y="80"/>
                  </a:lnTo>
                  <a:lnTo>
                    <a:pt x="906" y="87"/>
                  </a:lnTo>
                  <a:lnTo>
                    <a:pt x="919" y="95"/>
                  </a:lnTo>
                  <a:lnTo>
                    <a:pt x="930" y="102"/>
                  </a:lnTo>
                  <a:lnTo>
                    <a:pt x="942" y="111"/>
                  </a:lnTo>
                  <a:lnTo>
                    <a:pt x="953" y="120"/>
                  </a:lnTo>
                  <a:lnTo>
                    <a:pt x="964" y="128"/>
                  </a:lnTo>
                  <a:lnTo>
                    <a:pt x="976" y="137"/>
                  </a:lnTo>
                  <a:lnTo>
                    <a:pt x="987" y="146"/>
                  </a:lnTo>
                  <a:lnTo>
                    <a:pt x="997" y="155"/>
                  </a:lnTo>
                  <a:lnTo>
                    <a:pt x="1019" y="176"/>
                  </a:lnTo>
                  <a:lnTo>
                    <a:pt x="1038" y="196"/>
                  </a:lnTo>
                  <a:lnTo>
                    <a:pt x="1047" y="207"/>
                  </a:lnTo>
                  <a:lnTo>
                    <a:pt x="1057" y="218"/>
                  </a:lnTo>
                  <a:lnTo>
                    <a:pt x="1065" y="229"/>
                  </a:lnTo>
                  <a:lnTo>
                    <a:pt x="1075" y="240"/>
                  </a:lnTo>
                  <a:lnTo>
                    <a:pt x="1083" y="252"/>
                  </a:lnTo>
                  <a:lnTo>
                    <a:pt x="1091" y="264"/>
                  </a:lnTo>
                  <a:lnTo>
                    <a:pt x="1099" y="276"/>
                  </a:lnTo>
                  <a:lnTo>
                    <a:pt x="1106" y="288"/>
                  </a:lnTo>
                  <a:lnTo>
                    <a:pt x="1114" y="300"/>
                  </a:lnTo>
                  <a:lnTo>
                    <a:pt x="1121" y="312"/>
                  </a:lnTo>
                  <a:lnTo>
                    <a:pt x="1128" y="326"/>
                  </a:lnTo>
                  <a:lnTo>
                    <a:pt x="1134" y="339"/>
                  </a:lnTo>
                  <a:lnTo>
                    <a:pt x="1140" y="351"/>
                  </a:lnTo>
                  <a:lnTo>
                    <a:pt x="1146" y="364"/>
                  </a:lnTo>
                  <a:lnTo>
                    <a:pt x="1151" y="379"/>
                  </a:lnTo>
                  <a:lnTo>
                    <a:pt x="1156" y="392"/>
                  </a:lnTo>
                  <a:lnTo>
                    <a:pt x="1161" y="406"/>
                  </a:lnTo>
                  <a:lnTo>
                    <a:pt x="1166" y="420"/>
                  </a:lnTo>
                  <a:lnTo>
                    <a:pt x="1171" y="434"/>
                  </a:lnTo>
                  <a:lnTo>
                    <a:pt x="1175" y="448"/>
                  </a:lnTo>
                  <a:lnTo>
                    <a:pt x="1178" y="462"/>
                  </a:lnTo>
                  <a:lnTo>
                    <a:pt x="1181" y="477"/>
                  </a:lnTo>
                  <a:lnTo>
                    <a:pt x="1184" y="491"/>
                  </a:lnTo>
                  <a:lnTo>
                    <a:pt x="1186" y="506"/>
                  </a:lnTo>
                  <a:lnTo>
                    <a:pt x="1188" y="520"/>
                  </a:lnTo>
                  <a:lnTo>
                    <a:pt x="1190" y="536"/>
                  </a:lnTo>
                  <a:lnTo>
                    <a:pt x="1191" y="551"/>
                  </a:lnTo>
                  <a:lnTo>
                    <a:pt x="1192" y="566"/>
                  </a:lnTo>
                  <a:lnTo>
                    <a:pt x="1193" y="582"/>
                  </a:lnTo>
                  <a:lnTo>
                    <a:pt x="1193" y="597"/>
                  </a:lnTo>
                  <a:lnTo>
                    <a:pt x="1193" y="612"/>
                  </a:lnTo>
                  <a:lnTo>
                    <a:pt x="1192" y="628"/>
                  </a:lnTo>
                  <a:lnTo>
                    <a:pt x="1191" y="643"/>
                  </a:lnTo>
                  <a:lnTo>
                    <a:pt x="1190" y="658"/>
                  </a:lnTo>
                  <a:lnTo>
                    <a:pt x="1188" y="672"/>
                  </a:lnTo>
                  <a:lnTo>
                    <a:pt x="1186" y="688"/>
                  </a:lnTo>
                  <a:lnTo>
                    <a:pt x="1184" y="702"/>
                  </a:lnTo>
                  <a:lnTo>
                    <a:pt x="1181" y="717"/>
                  </a:lnTo>
                  <a:lnTo>
                    <a:pt x="1178" y="732"/>
                  </a:lnTo>
                  <a:lnTo>
                    <a:pt x="1175" y="746"/>
                  </a:lnTo>
                  <a:lnTo>
                    <a:pt x="1171" y="760"/>
                  </a:lnTo>
                  <a:lnTo>
                    <a:pt x="1166" y="774"/>
                  </a:lnTo>
                  <a:lnTo>
                    <a:pt x="1161" y="788"/>
                  </a:lnTo>
                  <a:lnTo>
                    <a:pt x="1157" y="802"/>
                  </a:lnTo>
                  <a:lnTo>
                    <a:pt x="1151" y="815"/>
                  </a:lnTo>
                  <a:lnTo>
                    <a:pt x="1146" y="828"/>
                  </a:lnTo>
                  <a:lnTo>
                    <a:pt x="1140" y="842"/>
                  </a:lnTo>
                  <a:lnTo>
                    <a:pt x="1134" y="855"/>
                  </a:lnTo>
                  <a:lnTo>
                    <a:pt x="1128" y="868"/>
                  </a:lnTo>
                  <a:lnTo>
                    <a:pt x="1121" y="881"/>
                  </a:lnTo>
                  <a:lnTo>
                    <a:pt x="1114" y="894"/>
                  </a:lnTo>
                  <a:lnTo>
                    <a:pt x="1106" y="906"/>
                  </a:lnTo>
                  <a:lnTo>
                    <a:pt x="1099" y="918"/>
                  </a:lnTo>
                  <a:lnTo>
                    <a:pt x="1091" y="930"/>
                  </a:lnTo>
                  <a:lnTo>
                    <a:pt x="1083" y="942"/>
                  </a:lnTo>
                  <a:lnTo>
                    <a:pt x="1075" y="954"/>
                  </a:lnTo>
                  <a:lnTo>
                    <a:pt x="1065" y="965"/>
                  </a:lnTo>
                  <a:lnTo>
                    <a:pt x="1057" y="976"/>
                  </a:lnTo>
                  <a:lnTo>
                    <a:pt x="1047" y="987"/>
                  </a:lnTo>
                  <a:lnTo>
                    <a:pt x="1038" y="998"/>
                  </a:lnTo>
                  <a:lnTo>
                    <a:pt x="1019" y="1018"/>
                  </a:lnTo>
                  <a:lnTo>
                    <a:pt x="997" y="1037"/>
                  </a:lnTo>
                  <a:lnTo>
                    <a:pt x="987" y="1048"/>
                  </a:lnTo>
                  <a:lnTo>
                    <a:pt x="976" y="1057"/>
                  </a:lnTo>
                  <a:lnTo>
                    <a:pt x="964" y="1066"/>
                  </a:lnTo>
                  <a:lnTo>
                    <a:pt x="953" y="1074"/>
                  </a:lnTo>
                  <a:lnTo>
                    <a:pt x="942" y="1082"/>
                  </a:lnTo>
                  <a:lnTo>
                    <a:pt x="930" y="1091"/>
                  </a:lnTo>
                  <a:lnTo>
                    <a:pt x="919" y="1099"/>
                  </a:lnTo>
                  <a:lnTo>
                    <a:pt x="906" y="1107"/>
                  </a:lnTo>
                  <a:lnTo>
                    <a:pt x="893" y="1114"/>
                  </a:lnTo>
                  <a:lnTo>
                    <a:pt x="881" y="1121"/>
                  </a:lnTo>
                  <a:lnTo>
                    <a:pt x="869" y="1127"/>
                  </a:lnTo>
                  <a:lnTo>
                    <a:pt x="855" y="1134"/>
                  </a:lnTo>
                  <a:lnTo>
                    <a:pt x="842" y="1140"/>
                  </a:lnTo>
                  <a:lnTo>
                    <a:pt x="829" y="1146"/>
                  </a:lnTo>
                  <a:lnTo>
                    <a:pt x="816" y="1152"/>
                  </a:lnTo>
                  <a:lnTo>
                    <a:pt x="801" y="1157"/>
                  </a:lnTo>
                  <a:lnTo>
                    <a:pt x="788" y="1161"/>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2"/>
                  </a:lnTo>
                  <a:lnTo>
                    <a:pt x="392" y="1157"/>
                  </a:lnTo>
                  <a:lnTo>
                    <a:pt x="378" y="1152"/>
                  </a:lnTo>
                  <a:lnTo>
                    <a:pt x="365" y="1146"/>
                  </a:lnTo>
                  <a:lnTo>
                    <a:pt x="351" y="1140"/>
                  </a:lnTo>
                  <a:lnTo>
                    <a:pt x="338" y="1134"/>
                  </a:lnTo>
                  <a:lnTo>
                    <a:pt x="326" y="1127"/>
                  </a:lnTo>
                  <a:lnTo>
                    <a:pt x="313" y="1121"/>
                  </a:lnTo>
                  <a:lnTo>
                    <a:pt x="300" y="1114"/>
                  </a:lnTo>
                  <a:lnTo>
                    <a:pt x="288" y="1107"/>
                  </a:lnTo>
                  <a:lnTo>
                    <a:pt x="276" y="1099"/>
                  </a:lnTo>
                  <a:lnTo>
                    <a:pt x="264" y="1092"/>
                  </a:lnTo>
                  <a:lnTo>
                    <a:pt x="251" y="1083"/>
                  </a:lnTo>
                  <a:lnTo>
                    <a:pt x="240" y="1074"/>
                  </a:lnTo>
                  <a:lnTo>
                    <a:pt x="229" y="1066"/>
                  </a:lnTo>
                  <a:lnTo>
                    <a:pt x="218" y="1057"/>
                  </a:lnTo>
                  <a:lnTo>
                    <a:pt x="206" y="1048"/>
                  </a:lnTo>
                  <a:lnTo>
                    <a:pt x="196" y="1039"/>
                  </a:lnTo>
                  <a:lnTo>
                    <a:pt x="175" y="1018"/>
                  </a:lnTo>
                  <a:lnTo>
                    <a:pt x="155" y="998"/>
                  </a:lnTo>
                  <a:lnTo>
                    <a:pt x="146" y="987"/>
                  </a:lnTo>
                  <a:lnTo>
                    <a:pt x="137" y="976"/>
                  </a:lnTo>
                  <a:lnTo>
                    <a:pt x="128" y="965"/>
                  </a:lnTo>
                  <a:lnTo>
                    <a:pt x="119" y="954"/>
                  </a:lnTo>
                  <a:lnTo>
                    <a:pt x="111" y="942"/>
                  </a:lnTo>
                  <a:lnTo>
                    <a:pt x="102" y="930"/>
                  </a:lnTo>
                  <a:lnTo>
                    <a:pt x="94" y="918"/>
                  </a:lnTo>
                  <a:lnTo>
                    <a:pt x="87" y="906"/>
                  </a:lnTo>
                  <a:lnTo>
                    <a:pt x="80" y="894"/>
                  </a:lnTo>
                  <a:lnTo>
                    <a:pt x="73" y="881"/>
                  </a:lnTo>
                  <a:lnTo>
                    <a:pt x="66" y="868"/>
                  </a:lnTo>
                  <a:lnTo>
                    <a:pt x="60" y="855"/>
                  </a:lnTo>
                  <a:lnTo>
                    <a:pt x="53" y="842"/>
                  </a:lnTo>
                  <a:lnTo>
                    <a:pt x="47" y="828"/>
                  </a:lnTo>
                  <a:lnTo>
                    <a:pt x="42" y="815"/>
                  </a:lnTo>
                  <a:lnTo>
                    <a:pt x="37" y="802"/>
                  </a:lnTo>
                  <a:lnTo>
                    <a:pt x="32" y="788"/>
                  </a:lnTo>
                  <a:lnTo>
                    <a:pt x="28" y="774"/>
                  </a:lnTo>
                  <a:lnTo>
                    <a:pt x="23" y="760"/>
                  </a:lnTo>
                  <a:lnTo>
                    <a:pt x="20" y="746"/>
                  </a:lnTo>
                  <a:lnTo>
                    <a:pt x="16" y="732"/>
                  </a:lnTo>
                  <a:lnTo>
                    <a:pt x="13" y="717"/>
                  </a:lnTo>
                  <a:lnTo>
                    <a:pt x="10" y="702"/>
                  </a:lnTo>
                  <a:lnTo>
                    <a:pt x="8" y="688"/>
                  </a:lnTo>
                  <a:lnTo>
                    <a:pt x="5" y="672"/>
                  </a:lnTo>
                  <a:lnTo>
                    <a:pt x="3" y="658"/>
                  </a:lnTo>
                  <a:lnTo>
                    <a:pt x="2" y="643"/>
                  </a:lnTo>
                  <a:lnTo>
                    <a:pt x="1" y="628"/>
                  </a:lnTo>
                  <a:lnTo>
                    <a:pt x="0" y="612"/>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3" name="Freeform 94">
              <a:extLst>
                <a:ext uri="{FF2B5EF4-FFF2-40B4-BE49-F238E27FC236}">
                  <a16:creationId xmlns:a16="http://schemas.microsoft.com/office/drawing/2014/main" id="{4C631F66-7851-4722-960B-C3A2E8A58AF5}"/>
                </a:ext>
              </a:extLst>
            </p:cNvPr>
            <p:cNvSpPr>
              <a:spLocks/>
            </p:cNvSpPr>
            <p:nvPr/>
          </p:nvSpPr>
          <p:spPr bwMode="auto">
            <a:xfrm>
              <a:off x="3054" y="1013"/>
              <a:ext cx="1193" cy="1192"/>
            </a:xfrm>
            <a:custGeom>
              <a:avLst/>
              <a:gdLst>
                <a:gd name="T0" fmla="*/ 2 w 1193"/>
                <a:gd name="T1" fmla="*/ 551 h 1192"/>
                <a:gd name="T2" fmla="*/ 10 w 1193"/>
                <a:gd name="T3" fmla="*/ 492 h 1192"/>
                <a:gd name="T4" fmla="*/ 23 w 1193"/>
                <a:gd name="T5" fmla="*/ 434 h 1192"/>
                <a:gd name="T6" fmla="*/ 42 w 1193"/>
                <a:gd name="T7" fmla="*/ 379 h 1192"/>
                <a:gd name="T8" fmla="*/ 66 w 1193"/>
                <a:gd name="T9" fmla="*/ 326 h 1192"/>
                <a:gd name="T10" fmla="*/ 94 w 1193"/>
                <a:gd name="T11" fmla="*/ 276 h 1192"/>
                <a:gd name="T12" fmla="*/ 128 w 1193"/>
                <a:gd name="T13" fmla="*/ 229 h 1192"/>
                <a:gd name="T14" fmla="*/ 175 w 1193"/>
                <a:gd name="T15" fmla="*/ 176 h 1192"/>
                <a:gd name="T16" fmla="*/ 229 w 1193"/>
                <a:gd name="T17" fmla="*/ 128 h 1192"/>
                <a:gd name="T18" fmla="*/ 276 w 1193"/>
                <a:gd name="T19" fmla="*/ 95 h 1192"/>
                <a:gd name="T20" fmla="*/ 325 w 1193"/>
                <a:gd name="T21" fmla="*/ 66 h 1192"/>
                <a:gd name="T22" fmla="*/ 378 w 1193"/>
                <a:gd name="T23" fmla="*/ 42 h 1192"/>
                <a:gd name="T24" fmla="*/ 433 w 1193"/>
                <a:gd name="T25" fmla="*/ 24 h 1192"/>
                <a:gd name="T26" fmla="*/ 491 w 1193"/>
                <a:gd name="T27" fmla="*/ 11 h 1192"/>
                <a:gd name="T28" fmla="*/ 550 w 1193"/>
                <a:gd name="T29" fmla="*/ 2 h 1192"/>
                <a:gd name="T30" fmla="*/ 613 w 1193"/>
                <a:gd name="T31" fmla="*/ 1 h 1192"/>
                <a:gd name="T32" fmla="*/ 673 w 1193"/>
                <a:gd name="T33" fmla="*/ 6 h 1192"/>
                <a:gd name="T34" fmla="*/ 732 w 1193"/>
                <a:gd name="T35" fmla="*/ 16 h 1192"/>
                <a:gd name="T36" fmla="*/ 788 w 1193"/>
                <a:gd name="T37" fmla="*/ 32 h 1192"/>
                <a:gd name="T38" fmla="*/ 842 w 1193"/>
                <a:gd name="T39" fmla="*/ 53 h 1192"/>
                <a:gd name="T40" fmla="*/ 893 w 1193"/>
                <a:gd name="T41" fmla="*/ 80 h 1192"/>
                <a:gd name="T42" fmla="*/ 942 w 1193"/>
                <a:gd name="T43" fmla="*/ 111 h 1192"/>
                <a:gd name="T44" fmla="*/ 987 w 1193"/>
                <a:gd name="T45" fmla="*/ 146 h 1192"/>
                <a:gd name="T46" fmla="*/ 1047 w 1193"/>
                <a:gd name="T47" fmla="*/ 207 h 1192"/>
                <a:gd name="T48" fmla="*/ 1083 w 1193"/>
                <a:gd name="T49" fmla="*/ 252 h 1192"/>
                <a:gd name="T50" fmla="*/ 1114 w 1193"/>
                <a:gd name="T51" fmla="*/ 300 h 1192"/>
                <a:gd name="T52" fmla="*/ 1140 w 1193"/>
                <a:gd name="T53" fmla="*/ 351 h 1192"/>
                <a:gd name="T54" fmla="*/ 1161 w 1193"/>
                <a:gd name="T55" fmla="*/ 406 h 1192"/>
                <a:gd name="T56" fmla="*/ 1178 w 1193"/>
                <a:gd name="T57" fmla="*/ 462 h 1192"/>
                <a:gd name="T58" fmla="*/ 1188 w 1193"/>
                <a:gd name="T59" fmla="*/ 520 h 1192"/>
                <a:gd name="T60" fmla="*/ 1193 w 1193"/>
                <a:gd name="T61" fmla="*/ 582 h 1192"/>
                <a:gd name="T62" fmla="*/ 1192 w 1193"/>
                <a:gd name="T63" fmla="*/ 628 h 1192"/>
                <a:gd name="T64" fmla="*/ 1186 w 1193"/>
                <a:gd name="T65" fmla="*/ 688 h 1192"/>
                <a:gd name="T66" fmla="*/ 1175 w 1193"/>
                <a:gd name="T67" fmla="*/ 746 h 1192"/>
                <a:gd name="T68" fmla="*/ 1157 w 1193"/>
                <a:gd name="T69" fmla="*/ 802 h 1192"/>
                <a:gd name="T70" fmla="*/ 1134 w 1193"/>
                <a:gd name="T71" fmla="*/ 855 h 1192"/>
                <a:gd name="T72" fmla="*/ 1106 w 1193"/>
                <a:gd name="T73" fmla="*/ 906 h 1192"/>
                <a:gd name="T74" fmla="*/ 1075 w 1193"/>
                <a:gd name="T75" fmla="*/ 954 h 1192"/>
                <a:gd name="T76" fmla="*/ 1038 w 1193"/>
                <a:gd name="T77" fmla="*/ 998 h 1192"/>
                <a:gd name="T78" fmla="*/ 976 w 1193"/>
                <a:gd name="T79" fmla="*/ 1057 h 1192"/>
                <a:gd name="T80" fmla="*/ 930 w 1193"/>
                <a:gd name="T81" fmla="*/ 1091 h 1192"/>
                <a:gd name="T82" fmla="*/ 881 w 1193"/>
                <a:gd name="T83" fmla="*/ 1121 h 1192"/>
                <a:gd name="T84" fmla="*/ 829 w 1193"/>
                <a:gd name="T85" fmla="*/ 1146 h 1192"/>
                <a:gd name="T86" fmla="*/ 774 w 1193"/>
                <a:gd name="T87" fmla="*/ 1166 h 1192"/>
                <a:gd name="T88" fmla="*/ 717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20 w 1193"/>
                <a:gd name="T99" fmla="*/ 1166 h 1192"/>
                <a:gd name="T100" fmla="*/ 365 w 1193"/>
                <a:gd name="T101" fmla="*/ 1146 h 1192"/>
                <a:gd name="T102" fmla="*/ 313 w 1193"/>
                <a:gd name="T103" fmla="*/ 1121 h 1192"/>
                <a:gd name="T104" fmla="*/ 264 w 1193"/>
                <a:gd name="T105" fmla="*/ 1092 h 1192"/>
                <a:gd name="T106" fmla="*/ 218 w 1193"/>
                <a:gd name="T107" fmla="*/ 1057 h 1192"/>
                <a:gd name="T108" fmla="*/ 155 w 1193"/>
                <a:gd name="T109" fmla="*/ 998 h 1192"/>
                <a:gd name="T110" fmla="*/ 119 w 1193"/>
                <a:gd name="T111" fmla="*/ 954 h 1192"/>
                <a:gd name="T112" fmla="*/ 87 w 1193"/>
                <a:gd name="T113" fmla="*/ 906 h 1192"/>
                <a:gd name="T114" fmla="*/ 60 w 1193"/>
                <a:gd name="T115" fmla="*/ 855 h 1192"/>
                <a:gd name="T116" fmla="*/ 37 w 1193"/>
                <a:gd name="T117" fmla="*/ 802 h 1192"/>
                <a:gd name="T118" fmla="*/ 20 w 1193"/>
                <a:gd name="T119" fmla="*/ 746 h 1192"/>
                <a:gd name="T120" fmla="*/ 8 w 1193"/>
                <a:gd name="T121" fmla="*/ 688 h 1192"/>
                <a:gd name="T122" fmla="*/ 1 w 1193"/>
                <a:gd name="T123" fmla="*/ 628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2"/>
                  </a:lnTo>
                  <a:lnTo>
                    <a:pt x="1" y="566"/>
                  </a:lnTo>
                  <a:lnTo>
                    <a:pt x="2" y="551"/>
                  </a:lnTo>
                  <a:lnTo>
                    <a:pt x="3" y="536"/>
                  </a:lnTo>
                  <a:lnTo>
                    <a:pt x="5" y="522"/>
                  </a:lnTo>
                  <a:lnTo>
                    <a:pt x="8" y="506"/>
                  </a:lnTo>
                  <a:lnTo>
                    <a:pt x="10" y="492"/>
                  </a:lnTo>
                  <a:lnTo>
                    <a:pt x="13" y="477"/>
                  </a:lnTo>
                  <a:lnTo>
                    <a:pt x="16" y="462"/>
                  </a:lnTo>
                  <a:lnTo>
                    <a:pt x="20" y="448"/>
                  </a:lnTo>
                  <a:lnTo>
                    <a:pt x="23" y="434"/>
                  </a:lnTo>
                  <a:lnTo>
                    <a:pt x="28" y="420"/>
                  </a:lnTo>
                  <a:lnTo>
                    <a:pt x="32" y="406"/>
                  </a:lnTo>
                  <a:lnTo>
                    <a:pt x="37" y="392"/>
                  </a:lnTo>
                  <a:lnTo>
                    <a:pt x="42" y="379"/>
                  </a:lnTo>
                  <a:lnTo>
                    <a:pt x="47" y="365"/>
                  </a:lnTo>
                  <a:lnTo>
                    <a:pt x="53" y="352"/>
                  </a:lnTo>
                  <a:lnTo>
                    <a:pt x="60" y="339"/>
                  </a:lnTo>
                  <a:lnTo>
                    <a:pt x="66" y="326"/>
                  </a:lnTo>
                  <a:lnTo>
                    <a:pt x="73" y="312"/>
                  </a:lnTo>
                  <a:lnTo>
                    <a:pt x="80" y="300"/>
                  </a:lnTo>
                  <a:lnTo>
                    <a:pt x="87" y="288"/>
                  </a:lnTo>
                  <a:lnTo>
                    <a:pt x="94" y="276"/>
                  </a:lnTo>
                  <a:lnTo>
                    <a:pt x="102" y="264"/>
                  </a:lnTo>
                  <a:lnTo>
                    <a:pt x="111" y="252"/>
                  </a:lnTo>
                  <a:lnTo>
                    <a:pt x="119" y="240"/>
                  </a:lnTo>
                  <a:lnTo>
                    <a:pt x="128" y="229"/>
                  </a:lnTo>
                  <a:lnTo>
                    <a:pt x="137" y="218"/>
                  </a:lnTo>
                  <a:lnTo>
                    <a:pt x="146" y="207"/>
                  </a:lnTo>
                  <a:lnTo>
                    <a:pt x="155" y="196"/>
                  </a:lnTo>
                  <a:lnTo>
                    <a:pt x="175" y="176"/>
                  </a:lnTo>
                  <a:lnTo>
                    <a:pt x="196" y="155"/>
                  </a:lnTo>
                  <a:lnTo>
                    <a:pt x="206" y="146"/>
                  </a:lnTo>
                  <a:lnTo>
                    <a:pt x="218" y="137"/>
                  </a:lnTo>
                  <a:lnTo>
                    <a:pt x="229" y="128"/>
                  </a:lnTo>
                  <a:lnTo>
                    <a:pt x="240" y="120"/>
                  </a:lnTo>
                  <a:lnTo>
                    <a:pt x="251" y="111"/>
                  </a:lnTo>
                  <a:lnTo>
                    <a:pt x="264" y="102"/>
                  </a:lnTo>
                  <a:lnTo>
                    <a:pt x="276" y="95"/>
                  </a:lnTo>
                  <a:lnTo>
                    <a:pt x="287" y="87"/>
                  </a:lnTo>
                  <a:lnTo>
                    <a:pt x="300" y="80"/>
                  </a:lnTo>
                  <a:lnTo>
                    <a:pt x="313" y="73"/>
                  </a:lnTo>
                  <a:lnTo>
                    <a:pt x="325" y="66"/>
                  </a:lnTo>
                  <a:lnTo>
                    <a:pt x="338" y="60"/>
                  </a:lnTo>
                  <a:lnTo>
                    <a:pt x="351" y="53"/>
                  </a:lnTo>
                  <a:lnTo>
                    <a:pt x="365" y="47"/>
                  </a:lnTo>
                  <a:lnTo>
                    <a:pt x="378" y="42"/>
                  </a:lnTo>
                  <a:lnTo>
                    <a:pt x="392" y="37"/>
                  </a:lnTo>
                  <a:lnTo>
                    <a:pt x="405" y="32"/>
                  </a:lnTo>
                  <a:lnTo>
                    <a:pt x="420" y="28"/>
                  </a:lnTo>
                  <a:lnTo>
                    <a:pt x="433" y="24"/>
                  </a:lnTo>
                  <a:lnTo>
                    <a:pt x="447" y="20"/>
                  </a:lnTo>
                  <a:lnTo>
                    <a:pt x="462" y="16"/>
                  </a:lnTo>
                  <a:lnTo>
                    <a:pt x="477" y="13"/>
                  </a:lnTo>
                  <a:lnTo>
                    <a:pt x="491" y="11"/>
                  </a:lnTo>
                  <a:lnTo>
                    <a:pt x="505" y="8"/>
                  </a:lnTo>
                  <a:lnTo>
                    <a:pt x="521" y="6"/>
                  </a:lnTo>
                  <a:lnTo>
                    <a:pt x="536" y="3"/>
                  </a:lnTo>
                  <a:lnTo>
                    <a:pt x="550" y="2"/>
                  </a:lnTo>
                  <a:lnTo>
                    <a:pt x="566" y="1"/>
                  </a:lnTo>
                  <a:lnTo>
                    <a:pt x="581" y="1"/>
                  </a:lnTo>
                  <a:lnTo>
                    <a:pt x="596" y="0"/>
                  </a:lnTo>
                  <a:lnTo>
                    <a:pt x="613" y="1"/>
                  </a:lnTo>
                  <a:lnTo>
                    <a:pt x="628" y="1"/>
                  </a:lnTo>
                  <a:lnTo>
                    <a:pt x="642" y="2"/>
                  </a:lnTo>
                  <a:lnTo>
                    <a:pt x="657" y="5"/>
                  </a:lnTo>
                  <a:lnTo>
                    <a:pt x="673" y="6"/>
                  </a:lnTo>
                  <a:lnTo>
                    <a:pt x="688" y="8"/>
                  </a:lnTo>
                  <a:lnTo>
                    <a:pt x="702" y="11"/>
                  </a:lnTo>
                  <a:lnTo>
                    <a:pt x="717" y="13"/>
                  </a:lnTo>
                  <a:lnTo>
                    <a:pt x="732" y="16"/>
                  </a:lnTo>
                  <a:lnTo>
                    <a:pt x="746" y="20"/>
                  </a:lnTo>
                  <a:lnTo>
                    <a:pt x="760" y="24"/>
                  </a:lnTo>
                  <a:lnTo>
                    <a:pt x="774" y="28"/>
                  </a:lnTo>
                  <a:lnTo>
                    <a:pt x="788" y="32"/>
                  </a:lnTo>
                  <a:lnTo>
                    <a:pt x="801" y="37"/>
                  </a:lnTo>
                  <a:lnTo>
                    <a:pt x="816" y="42"/>
                  </a:lnTo>
                  <a:lnTo>
                    <a:pt x="829" y="47"/>
                  </a:lnTo>
                  <a:lnTo>
                    <a:pt x="842" y="53"/>
                  </a:lnTo>
                  <a:lnTo>
                    <a:pt x="855" y="60"/>
                  </a:lnTo>
                  <a:lnTo>
                    <a:pt x="869" y="66"/>
                  </a:lnTo>
                  <a:lnTo>
                    <a:pt x="881" y="73"/>
                  </a:lnTo>
                  <a:lnTo>
                    <a:pt x="893" y="80"/>
                  </a:lnTo>
                  <a:lnTo>
                    <a:pt x="906" y="87"/>
                  </a:lnTo>
                  <a:lnTo>
                    <a:pt x="919" y="95"/>
                  </a:lnTo>
                  <a:lnTo>
                    <a:pt x="930" y="102"/>
                  </a:lnTo>
                  <a:lnTo>
                    <a:pt x="942" y="111"/>
                  </a:lnTo>
                  <a:lnTo>
                    <a:pt x="953" y="120"/>
                  </a:lnTo>
                  <a:lnTo>
                    <a:pt x="964" y="128"/>
                  </a:lnTo>
                  <a:lnTo>
                    <a:pt x="976" y="137"/>
                  </a:lnTo>
                  <a:lnTo>
                    <a:pt x="987" y="146"/>
                  </a:lnTo>
                  <a:lnTo>
                    <a:pt x="997" y="155"/>
                  </a:lnTo>
                  <a:lnTo>
                    <a:pt x="1019" y="176"/>
                  </a:lnTo>
                  <a:lnTo>
                    <a:pt x="1038" y="196"/>
                  </a:lnTo>
                  <a:lnTo>
                    <a:pt x="1047" y="207"/>
                  </a:lnTo>
                  <a:lnTo>
                    <a:pt x="1057" y="218"/>
                  </a:lnTo>
                  <a:lnTo>
                    <a:pt x="1065" y="229"/>
                  </a:lnTo>
                  <a:lnTo>
                    <a:pt x="1075" y="240"/>
                  </a:lnTo>
                  <a:lnTo>
                    <a:pt x="1083" y="252"/>
                  </a:lnTo>
                  <a:lnTo>
                    <a:pt x="1091" y="264"/>
                  </a:lnTo>
                  <a:lnTo>
                    <a:pt x="1099" y="276"/>
                  </a:lnTo>
                  <a:lnTo>
                    <a:pt x="1106" y="288"/>
                  </a:lnTo>
                  <a:lnTo>
                    <a:pt x="1114" y="300"/>
                  </a:lnTo>
                  <a:lnTo>
                    <a:pt x="1121" y="312"/>
                  </a:lnTo>
                  <a:lnTo>
                    <a:pt x="1128" y="326"/>
                  </a:lnTo>
                  <a:lnTo>
                    <a:pt x="1134" y="339"/>
                  </a:lnTo>
                  <a:lnTo>
                    <a:pt x="1140" y="351"/>
                  </a:lnTo>
                  <a:lnTo>
                    <a:pt x="1146" y="364"/>
                  </a:lnTo>
                  <a:lnTo>
                    <a:pt x="1151" y="379"/>
                  </a:lnTo>
                  <a:lnTo>
                    <a:pt x="1156" y="392"/>
                  </a:lnTo>
                  <a:lnTo>
                    <a:pt x="1161" y="406"/>
                  </a:lnTo>
                  <a:lnTo>
                    <a:pt x="1166" y="420"/>
                  </a:lnTo>
                  <a:lnTo>
                    <a:pt x="1171" y="434"/>
                  </a:lnTo>
                  <a:lnTo>
                    <a:pt x="1175" y="448"/>
                  </a:lnTo>
                  <a:lnTo>
                    <a:pt x="1178" y="462"/>
                  </a:lnTo>
                  <a:lnTo>
                    <a:pt x="1181" y="477"/>
                  </a:lnTo>
                  <a:lnTo>
                    <a:pt x="1184" y="491"/>
                  </a:lnTo>
                  <a:lnTo>
                    <a:pt x="1186" y="506"/>
                  </a:lnTo>
                  <a:lnTo>
                    <a:pt x="1188" y="520"/>
                  </a:lnTo>
                  <a:lnTo>
                    <a:pt x="1190" y="536"/>
                  </a:lnTo>
                  <a:lnTo>
                    <a:pt x="1191" y="551"/>
                  </a:lnTo>
                  <a:lnTo>
                    <a:pt x="1192" y="566"/>
                  </a:lnTo>
                  <a:lnTo>
                    <a:pt x="1193" y="582"/>
                  </a:lnTo>
                  <a:lnTo>
                    <a:pt x="1193" y="597"/>
                  </a:lnTo>
                  <a:lnTo>
                    <a:pt x="1193" y="612"/>
                  </a:lnTo>
                  <a:lnTo>
                    <a:pt x="1192" y="628"/>
                  </a:lnTo>
                  <a:lnTo>
                    <a:pt x="1191" y="643"/>
                  </a:lnTo>
                  <a:lnTo>
                    <a:pt x="1190" y="658"/>
                  </a:lnTo>
                  <a:lnTo>
                    <a:pt x="1188" y="672"/>
                  </a:lnTo>
                  <a:lnTo>
                    <a:pt x="1186" y="688"/>
                  </a:lnTo>
                  <a:lnTo>
                    <a:pt x="1184" y="702"/>
                  </a:lnTo>
                  <a:lnTo>
                    <a:pt x="1181" y="717"/>
                  </a:lnTo>
                  <a:lnTo>
                    <a:pt x="1178" y="732"/>
                  </a:lnTo>
                  <a:lnTo>
                    <a:pt x="1175" y="746"/>
                  </a:lnTo>
                  <a:lnTo>
                    <a:pt x="1171" y="760"/>
                  </a:lnTo>
                  <a:lnTo>
                    <a:pt x="1166" y="774"/>
                  </a:lnTo>
                  <a:lnTo>
                    <a:pt x="1161" y="788"/>
                  </a:lnTo>
                  <a:lnTo>
                    <a:pt x="1157" y="802"/>
                  </a:lnTo>
                  <a:lnTo>
                    <a:pt x="1151" y="815"/>
                  </a:lnTo>
                  <a:lnTo>
                    <a:pt x="1146" y="828"/>
                  </a:lnTo>
                  <a:lnTo>
                    <a:pt x="1140" y="842"/>
                  </a:lnTo>
                  <a:lnTo>
                    <a:pt x="1134" y="855"/>
                  </a:lnTo>
                  <a:lnTo>
                    <a:pt x="1128" y="868"/>
                  </a:lnTo>
                  <a:lnTo>
                    <a:pt x="1121" y="881"/>
                  </a:lnTo>
                  <a:lnTo>
                    <a:pt x="1114" y="894"/>
                  </a:lnTo>
                  <a:lnTo>
                    <a:pt x="1106" y="906"/>
                  </a:lnTo>
                  <a:lnTo>
                    <a:pt x="1099" y="918"/>
                  </a:lnTo>
                  <a:lnTo>
                    <a:pt x="1091" y="930"/>
                  </a:lnTo>
                  <a:lnTo>
                    <a:pt x="1083" y="942"/>
                  </a:lnTo>
                  <a:lnTo>
                    <a:pt x="1075" y="954"/>
                  </a:lnTo>
                  <a:lnTo>
                    <a:pt x="1065" y="965"/>
                  </a:lnTo>
                  <a:lnTo>
                    <a:pt x="1057" y="976"/>
                  </a:lnTo>
                  <a:lnTo>
                    <a:pt x="1047" y="987"/>
                  </a:lnTo>
                  <a:lnTo>
                    <a:pt x="1038" y="998"/>
                  </a:lnTo>
                  <a:lnTo>
                    <a:pt x="1019" y="1018"/>
                  </a:lnTo>
                  <a:lnTo>
                    <a:pt x="997" y="1037"/>
                  </a:lnTo>
                  <a:lnTo>
                    <a:pt x="987" y="1048"/>
                  </a:lnTo>
                  <a:lnTo>
                    <a:pt x="976" y="1057"/>
                  </a:lnTo>
                  <a:lnTo>
                    <a:pt x="964" y="1066"/>
                  </a:lnTo>
                  <a:lnTo>
                    <a:pt x="953" y="1074"/>
                  </a:lnTo>
                  <a:lnTo>
                    <a:pt x="942" y="1082"/>
                  </a:lnTo>
                  <a:lnTo>
                    <a:pt x="930" y="1091"/>
                  </a:lnTo>
                  <a:lnTo>
                    <a:pt x="919" y="1099"/>
                  </a:lnTo>
                  <a:lnTo>
                    <a:pt x="906" y="1107"/>
                  </a:lnTo>
                  <a:lnTo>
                    <a:pt x="893" y="1114"/>
                  </a:lnTo>
                  <a:lnTo>
                    <a:pt x="881" y="1121"/>
                  </a:lnTo>
                  <a:lnTo>
                    <a:pt x="869" y="1127"/>
                  </a:lnTo>
                  <a:lnTo>
                    <a:pt x="855" y="1134"/>
                  </a:lnTo>
                  <a:lnTo>
                    <a:pt x="842" y="1140"/>
                  </a:lnTo>
                  <a:lnTo>
                    <a:pt x="829" y="1146"/>
                  </a:lnTo>
                  <a:lnTo>
                    <a:pt x="816" y="1152"/>
                  </a:lnTo>
                  <a:lnTo>
                    <a:pt x="801" y="1157"/>
                  </a:lnTo>
                  <a:lnTo>
                    <a:pt x="788" y="1161"/>
                  </a:lnTo>
                  <a:lnTo>
                    <a:pt x="774" y="1166"/>
                  </a:lnTo>
                  <a:lnTo>
                    <a:pt x="759" y="1170"/>
                  </a:lnTo>
                  <a:lnTo>
                    <a:pt x="746" y="1174"/>
                  </a:lnTo>
                  <a:lnTo>
                    <a:pt x="731" y="1177"/>
                  </a:lnTo>
                  <a:lnTo>
                    <a:pt x="717" y="1180"/>
                  </a:lnTo>
                  <a:lnTo>
                    <a:pt x="702" y="1183"/>
                  </a:lnTo>
                  <a:lnTo>
                    <a:pt x="687" y="1185"/>
                  </a:lnTo>
                  <a:lnTo>
                    <a:pt x="673" y="1187"/>
                  </a:lnTo>
                  <a:lnTo>
                    <a:pt x="657" y="1189"/>
                  </a:lnTo>
                  <a:lnTo>
                    <a:pt x="642" y="1190"/>
                  </a:lnTo>
                  <a:lnTo>
                    <a:pt x="628" y="1191"/>
                  </a:lnTo>
                  <a:lnTo>
                    <a:pt x="613" y="1192"/>
                  </a:lnTo>
                  <a:lnTo>
                    <a:pt x="596" y="1192"/>
                  </a:lnTo>
                  <a:lnTo>
                    <a:pt x="581" y="1192"/>
                  </a:lnTo>
                  <a:lnTo>
                    <a:pt x="566" y="1192"/>
                  </a:lnTo>
                  <a:lnTo>
                    <a:pt x="551" y="1191"/>
                  </a:lnTo>
                  <a:lnTo>
                    <a:pt x="536" y="1189"/>
                  </a:lnTo>
                  <a:lnTo>
                    <a:pt x="521" y="1188"/>
                  </a:lnTo>
                  <a:lnTo>
                    <a:pt x="506" y="1186"/>
                  </a:lnTo>
                  <a:lnTo>
                    <a:pt x="491" y="1183"/>
                  </a:lnTo>
                  <a:lnTo>
                    <a:pt x="477" y="1180"/>
                  </a:lnTo>
                  <a:lnTo>
                    <a:pt x="463" y="1177"/>
                  </a:lnTo>
                  <a:lnTo>
                    <a:pt x="447" y="1174"/>
                  </a:lnTo>
                  <a:lnTo>
                    <a:pt x="434" y="1170"/>
                  </a:lnTo>
                  <a:lnTo>
                    <a:pt x="420" y="1166"/>
                  </a:lnTo>
                  <a:lnTo>
                    <a:pt x="405" y="1162"/>
                  </a:lnTo>
                  <a:lnTo>
                    <a:pt x="392" y="1157"/>
                  </a:lnTo>
                  <a:lnTo>
                    <a:pt x="378" y="1152"/>
                  </a:lnTo>
                  <a:lnTo>
                    <a:pt x="365" y="1146"/>
                  </a:lnTo>
                  <a:lnTo>
                    <a:pt x="351" y="1140"/>
                  </a:lnTo>
                  <a:lnTo>
                    <a:pt x="338" y="1134"/>
                  </a:lnTo>
                  <a:lnTo>
                    <a:pt x="326" y="1127"/>
                  </a:lnTo>
                  <a:lnTo>
                    <a:pt x="313" y="1121"/>
                  </a:lnTo>
                  <a:lnTo>
                    <a:pt x="300" y="1114"/>
                  </a:lnTo>
                  <a:lnTo>
                    <a:pt x="288" y="1107"/>
                  </a:lnTo>
                  <a:lnTo>
                    <a:pt x="276" y="1099"/>
                  </a:lnTo>
                  <a:lnTo>
                    <a:pt x="264" y="1092"/>
                  </a:lnTo>
                  <a:lnTo>
                    <a:pt x="251" y="1083"/>
                  </a:lnTo>
                  <a:lnTo>
                    <a:pt x="240" y="1074"/>
                  </a:lnTo>
                  <a:lnTo>
                    <a:pt x="229" y="1066"/>
                  </a:lnTo>
                  <a:lnTo>
                    <a:pt x="218" y="1057"/>
                  </a:lnTo>
                  <a:lnTo>
                    <a:pt x="206" y="1048"/>
                  </a:lnTo>
                  <a:lnTo>
                    <a:pt x="196" y="1039"/>
                  </a:lnTo>
                  <a:lnTo>
                    <a:pt x="175" y="1018"/>
                  </a:lnTo>
                  <a:lnTo>
                    <a:pt x="155" y="998"/>
                  </a:lnTo>
                  <a:lnTo>
                    <a:pt x="146" y="987"/>
                  </a:lnTo>
                  <a:lnTo>
                    <a:pt x="137" y="976"/>
                  </a:lnTo>
                  <a:lnTo>
                    <a:pt x="128" y="965"/>
                  </a:lnTo>
                  <a:lnTo>
                    <a:pt x="119" y="954"/>
                  </a:lnTo>
                  <a:lnTo>
                    <a:pt x="111" y="942"/>
                  </a:lnTo>
                  <a:lnTo>
                    <a:pt x="102" y="930"/>
                  </a:lnTo>
                  <a:lnTo>
                    <a:pt x="94" y="918"/>
                  </a:lnTo>
                  <a:lnTo>
                    <a:pt x="87" y="906"/>
                  </a:lnTo>
                  <a:lnTo>
                    <a:pt x="80" y="894"/>
                  </a:lnTo>
                  <a:lnTo>
                    <a:pt x="73" y="881"/>
                  </a:lnTo>
                  <a:lnTo>
                    <a:pt x="66" y="868"/>
                  </a:lnTo>
                  <a:lnTo>
                    <a:pt x="60" y="855"/>
                  </a:lnTo>
                  <a:lnTo>
                    <a:pt x="53" y="842"/>
                  </a:lnTo>
                  <a:lnTo>
                    <a:pt x="47" y="828"/>
                  </a:lnTo>
                  <a:lnTo>
                    <a:pt x="42" y="815"/>
                  </a:lnTo>
                  <a:lnTo>
                    <a:pt x="37" y="802"/>
                  </a:lnTo>
                  <a:lnTo>
                    <a:pt x="32" y="788"/>
                  </a:lnTo>
                  <a:lnTo>
                    <a:pt x="28" y="774"/>
                  </a:lnTo>
                  <a:lnTo>
                    <a:pt x="23" y="760"/>
                  </a:lnTo>
                  <a:lnTo>
                    <a:pt x="20" y="746"/>
                  </a:lnTo>
                  <a:lnTo>
                    <a:pt x="16" y="732"/>
                  </a:lnTo>
                  <a:lnTo>
                    <a:pt x="13" y="717"/>
                  </a:lnTo>
                  <a:lnTo>
                    <a:pt x="10" y="702"/>
                  </a:lnTo>
                  <a:lnTo>
                    <a:pt x="8" y="688"/>
                  </a:lnTo>
                  <a:lnTo>
                    <a:pt x="5" y="672"/>
                  </a:lnTo>
                  <a:lnTo>
                    <a:pt x="3" y="658"/>
                  </a:lnTo>
                  <a:lnTo>
                    <a:pt x="2" y="643"/>
                  </a:lnTo>
                  <a:lnTo>
                    <a:pt x="1" y="628"/>
                  </a:lnTo>
                  <a:lnTo>
                    <a:pt x="0" y="612"/>
                  </a:lnTo>
                  <a:lnTo>
                    <a:pt x="0" y="59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4" name="Line 95">
              <a:extLst>
                <a:ext uri="{FF2B5EF4-FFF2-40B4-BE49-F238E27FC236}">
                  <a16:creationId xmlns:a16="http://schemas.microsoft.com/office/drawing/2014/main" id="{89DA030A-1D81-4358-ADA1-35CE7B0FCA7F}"/>
                </a:ext>
              </a:extLst>
            </p:cNvPr>
            <p:cNvSpPr>
              <a:spLocks noChangeShapeType="1"/>
            </p:cNvSpPr>
            <p:nvPr/>
          </p:nvSpPr>
          <p:spPr bwMode="auto">
            <a:xfrm>
              <a:off x="3054" y="161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5" name="Line 96">
              <a:extLst>
                <a:ext uri="{FF2B5EF4-FFF2-40B4-BE49-F238E27FC236}">
                  <a16:creationId xmlns:a16="http://schemas.microsoft.com/office/drawing/2014/main" id="{9791169B-AA49-42BC-B605-C6E5597B9F00}"/>
                </a:ext>
              </a:extLst>
            </p:cNvPr>
            <p:cNvSpPr>
              <a:spLocks noChangeShapeType="1"/>
            </p:cNvSpPr>
            <p:nvPr/>
          </p:nvSpPr>
          <p:spPr bwMode="auto">
            <a:xfrm>
              <a:off x="3651" y="1014"/>
              <a:ext cx="1" cy="1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6" name="Line 97">
              <a:extLst>
                <a:ext uri="{FF2B5EF4-FFF2-40B4-BE49-F238E27FC236}">
                  <a16:creationId xmlns:a16="http://schemas.microsoft.com/office/drawing/2014/main" id="{379C21D5-DB2A-46D8-B758-281C3D3A6FC2}"/>
                </a:ext>
              </a:extLst>
            </p:cNvPr>
            <p:cNvSpPr>
              <a:spLocks noChangeShapeType="1"/>
            </p:cNvSpPr>
            <p:nvPr/>
          </p:nvSpPr>
          <p:spPr bwMode="auto">
            <a:xfrm flipH="1" flipV="1">
              <a:off x="3229"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7" name="Line 98">
              <a:extLst>
                <a:ext uri="{FF2B5EF4-FFF2-40B4-BE49-F238E27FC236}">
                  <a16:creationId xmlns:a16="http://schemas.microsoft.com/office/drawing/2014/main" id="{96DF58AB-6F14-43F8-A6E1-052F27EED21C}"/>
                </a:ext>
              </a:extLst>
            </p:cNvPr>
            <p:cNvSpPr>
              <a:spLocks noChangeShapeType="1"/>
            </p:cNvSpPr>
            <p:nvPr/>
          </p:nvSpPr>
          <p:spPr bwMode="auto">
            <a:xfrm flipH="1">
              <a:off x="3229" y="1189"/>
              <a:ext cx="844" cy="8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78" name="Rectangle 99">
              <a:extLst>
                <a:ext uri="{FF2B5EF4-FFF2-40B4-BE49-F238E27FC236}">
                  <a16:creationId xmlns:a16="http://schemas.microsoft.com/office/drawing/2014/main" id="{342E233F-D5CA-4706-B988-0AF96E7ADE88}"/>
                </a:ext>
              </a:extLst>
            </p:cNvPr>
            <p:cNvSpPr>
              <a:spLocks noChangeArrowheads="1"/>
            </p:cNvSpPr>
            <p:nvPr/>
          </p:nvSpPr>
          <p:spPr bwMode="auto">
            <a:xfrm>
              <a:off x="3780" y="119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79" name="Rectangle 100">
              <a:extLst>
                <a:ext uri="{FF2B5EF4-FFF2-40B4-BE49-F238E27FC236}">
                  <a16:creationId xmlns:a16="http://schemas.microsoft.com/office/drawing/2014/main" id="{B98E7FCC-2B21-4FAF-BC56-E0A278F85F59}"/>
                </a:ext>
              </a:extLst>
            </p:cNvPr>
            <p:cNvSpPr>
              <a:spLocks noChangeArrowheads="1"/>
            </p:cNvSpPr>
            <p:nvPr/>
          </p:nvSpPr>
          <p:spPr bwMode="auto">
            <a:xfrm>
              <a:off x="4060"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0" name="Rectangle 101">
              <a:extLst>
                <a:ext uri="{FF2B5EF4-FFF2-40B4-BE49-F238E27FC236}">
                  <a16:creationId xmlns:a16="http://schemas.microsoft.com/office/drawing/2014/main" id="{0A410FC6-A33D-4CF0-AD5A-C9C8DE085430}"/>
                </a:ext>
              </a:extLst>
            </p:cNvPr>
            <p:cNvSpPr>
              <a:spLocks noChangeArrowheads="1"/>
            </p:cNvSpPr>
            <p:nvPr/>
          </p:nvSpPr>
          <p:spPr bwMode="auto">
            <a:xfrm>
              <a:off x="4060"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1" name="Rectangle 102">
              <a:extLst>
                <a:ext uri="{FF2B5EF4-FFF2-40B4-BE49-F238E27FC236}">
                  <a16:creationId xmlns:a16="http://schemas.microsoft.com/office/drawing/2014/main" id="{8F7064A1-E351-411A-9DAF-A575F96A0A4E}"/>
                </a:ext>
              </a:extLst>
            </p:cNvPr>
            <p:cNvSpPr>
              <a:spLocks noChangeArrowheads="1"/>
            </p:cNvSpPr>
            <p:nvPr/>
          </p:nvSpPr>
          <p:spPr bwMode="auto">
            <a:xfrm>
              <a:off x="3805" y="192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2" name="Rectangle 103">
              <a:extLst>
                <a:ext uri="{FF2B5EF4-FFF2-40B4-BE49-F238E27FC236}">
                  <a16:creationId xmlns:a16="http://schemas.microsoft.com/office/drawing/2014/main" id="{BB0275A2-3F77-4551-BE45-6E1EA8C19B1E}"/>
                </a:ext>
              </a:extLst>
            </p:cNvPr>
            <p:cNvSpPr>
              <a:spLocks noChangeArrowheads="1"/>
            </p:cNvSpPr>
            <p:nvPr/>
          </p:nvSpPr>
          <p:spPr bwMode="auto">
            <a:xfrm>
              <a:off x="3455" y="1968"/>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3" name="Rectangle 104">
              <a:extLst>
                <a:ext uri="{FF2B5EF4-FFF2-40B4-BE49-F238E27FC236}">
                  <a16:creationId xmlns:a16="http://schemas.microsoft.com/office/drawing/2014/main" id="{D1663B9D-7DB7-47E0-B684-E0F7C921D4E7}"/>
                </a:ext>
              </a:extLst>
            </p:cNvPr>
            <p:cNvSpPr>
              <a:spLocks noChangeArrowheads="1"/>
            </p:cNvSpPr>
            <p:nvPr/>
          </p:nvSpPr>
          <p:spPr bwMode="auto">
            <a:xfrm>
              <a:off x="3247" y="1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4" name="Rectangle 105">
              <a:extLst>
                <a:ext uri="{FF2B5EF4-FFF2-40B4-BE49-F238E27FC236}">
                  <a16:creationId xmlns:a16="http://schemas.microsoft.com/office/drawing/2014/main" id="{8F089DEB-5B8B-43B7-A8B6-3202CE756D3F}"/>
                </a:ext>
              </a:extLst>
            </p:cNvPr>
            <p:cNvSpPr>
              <a:spLocks noChangeArrowheads="1"/>
            </p:cNvSpPr>
            <p:nvPr/>
          </p:nvSpPr>
          <p:spPr bwMode="auto">
            <a:xfrm>
              <a:off x="3247" y="14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5" name="Rectangle 106">
              <a:extLst>
                <a:ext uri="{FF2B5EF4-FFF2-40B4-BE49-F238E27FC236}">
                  <a16:creationId xmlns:a16="http://schemas.microsoft.com/office/drawing/2014/main" id="{76F30530-365D-417E-89BF-F3F31DB55EFC}"/>
                </a:ext>
              </a:extLst>
            </p:cNvPr>
            <p:cNvSpPr>
              <a:spLocks noChangeArrowheads="1"/>
            </p:cNvSpPr>
            <p:nvPr/>
          </p:nvSpPr>
          <p:spPr bwMode="auto">
            <a:xfrm>
              <a:off x="3455" y="116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86" name="Freeform 107">
              <a:extLst>
                <a:ext uri="{FF2B5EF4-FFF2-40B4-BE49-F238E27FC236}">
                  <a16:creationId xmlns:a16="http://schemas.microsoft.com/office/drawing/2014/main" id="{215F08A5-81FD-461E-90CC-4531C33CD314}"/>
                </a:ext>
              </a:extLst>
            </p:cNvPr>
            <p:cNvSpPr>
              <a:spLocks/>
            </p:cNvSpPr>
            <p:nvPr/>
          </p:nvSpPr>
          <p:spPr bwMode="auto">
            <a:xfrm>
              <a:off x="3402" y="1321"/>
              <a:ext cx="492" cy="492"/>
            </a:xfrm>
            <a:custGeom>
              <a:avLst/>
              <a:gdLst>
                <a:gd name="T0" fmla="*/ 491 w 492"/>
                <a:gd name="T1" fmla="*/ 226 h 492"/>
                <a:gd name="T2" fmla="*/ 488 w 492"/>
                <a:gd name="T3" fmla="*/ 201 h 492"/>
                <a:gd name="T4" fmla="*/ 482 w 492"/>
                <a:gd name="T5" fmla="*/ 178 h 492"/>
                <a:gd name="T6" fmla="*/ 474 w 492"/>
                <a:gd name="T7" fmla="*/ 154 h 492"/>
                <a:gd name="T8" fmla="*/ 463 w 492"/>
                <a:gd name="T9" fmla="*/ 133 h 492"/>
                <a:gd name="T10" fmla="*/ 452 w 492"/>
                <a:gd name="T11" fmla="*/ 113 h 492"/>
                <a:gd name="T12" fmla="*/ 438 w 492"/>
                <a:gd name="T13" fmla="*/ 93 h 492"/>
                <a:gd name="T14" fmla="*/ 423 w 492"/>
                <a:gd name="T15" fmla="*/ 76 h 492"/>
                <a:gd name="T16" fmla="*/ 405 w 492"/>
                <a:gd name="T17" fmla="*/ 60 h 492"/>
                <a:gd name="T18" fmla="*/ 387 w 492"/>
                <a:gd name="T19" fmla="*/ 45 h 492"/>
                <a:gd name="T20" fmla="*/ 367 w 492"/>
                <a:gd name="T21" fmla="*/ 32 h 492"/>
                <a:gd name="T22" fmla="*/ 345 w 492"/>
                <a:gd name="T23" fmla="*/ 22 h 492"/>
                <a:gd name="T24" fmla="*/ 323 w 492"/>
                <a:gd name="T25" fmla="*/ 13 h 492"/>
                <a:gd name="T26" fmla="*/ 300 w 492"/>
                <a:gd name="T27" fmla="*/ 7 h 492"/>
                <a:gd name="T28" fmla="*/ 276 w 492"/>
                <a:gd name="T29" fmla="*/ 2 h 492"/>
                <a:gd name="T30" fmla="*/ 251 w 492"/>
                <a:gd name="T31" fmla="*/ 0 h 492"/>
                <a:gd name="T32" fmla="*/ 226 w 492"/>
                <a:gd name="T33" fmla="*/ 1 h 492"/>
                <a:gd name="T34" fmla="*/ 201 w 492"/>
                <a:gd name="T35" fmla="*/ 4 h 492"/>
                <a:gd name="T36" fmla="*/ 177 w 492"/>
                <a:gd name="T37" fmla="*/ 11 h 492"/>
                <a:gd name="T38" fmla="*/ 154 w 492"/>
                <a:gd name="T39" fmla="*/ 19 h 492"/>
                <a:gd name="T40" fmla="*/ 133 w 492"/>
                <a:gd name="T41" fmla="*/ 28 h 492"/>
                <a:gd name="T42" fmla="*/ 112 w 492"/>
                <a:gd name="T43" fmla="*/ 40 h 492"/>
                <a:gd name="T44" fmla="*/ 93 w 492"/>
                <a:gd name="T45" fmla="*/ 54 h 492"/>
                <a:gd name="T46" fmla="*/ 75 w 492"/>
                <a:gd name="T47" fmla="*/ 70 h 492"/>
                <a:gd name="T48" fmla="*/ 59 w 492"/>
                <a:gd name="T49" fmla="*/ 87 h 492"/>
                <a:gd name="T50" fmla="*/ 44 w 492"/>
                <a:gd name="T51" fmla="*/ 105 h 492"/>
                <a:gd name="T52" fmla="*/ 32 w 492"/>
                <a:gd name="T53" fmla="*/ 126 h 492"/>
                <a:gd name="T54" fmla="*/ 22 w 492"/>
                <a:gd name="T55" fmla="*/ 147 h 492"/>
                <a:gd name="T56" fmla="*/ 13 w 492"/>
                <a:gd name="T57" fmla="*/ 170 h 492"/>
                <a:gd name="T58" fmla="*/ 6 w 492"/>
                <a:gd name="T59" fmla="*/ 192 h 492"/>
                <a:gd name="T60" fmla="*/ 2 w 492"/>
                <a:gd name="T61" fmla="*/ 217 h 492"/>
                <a:gd name="T62" fmla="*/ 0 w 492"/>
                <a:gd name="T63" fmla="*/ 241 h 492"/>
                <a:gd name="T64" fmla="*/ 1 w 492"/>
                <a:gd name="T65" fmla="*/ 267 h 492"/>
                <a:gd name="T66" fmla="*/ 4 w 492"/>
                <a:gd name="T67" fmla="*/ 291 h 492"/>
                <a:gd name="T68" fmla="*/ 10 w 492"/>
                <a:gd name="T69" fmla="*/ 315 h 492"/>
                <a:gd name="T70" fmla="*/ 18 w 492"/>
                <a:gd name="T71" fmla="*/ 338 h 492"/>
                <a:gd name="T72" fmla="*/ 28 w 492"/>
                <a:gd name="T73" fmla="*/ 359 h 492"/>
                <a:gd name="T74" fmla="*/ 40 w 492"/>
                <a:gd name="T75" fmla="*/ 380 h 492"/>
                <a:gd name="T76" fmla="*/ 53 w 492"/>
                <a:gd name="T77" fmla="*/ 399 h 492"/>
                <a:gd name="T78" fmla="*/ 70 w 492"/>
                <a:gd name="T79" fmla="*/ 417 h 492"/>
                <a:gd name="T80" fmla="*/ 87 w 492"/>
                <a:gd name="T81" fmla="*/ 433 h 492"/>
                <a:gd name="T82" fmla="*/ 105 w 492"/>
                <a:gd name="T83" fmla="*/ 448 h 492"/>
                <a:gd name="T84" fmla="*/ 126 w 492"/>
                <a:gd name="T85" fmla="*/ 460 h 492"/>
                <a:gd name="T86" fmla="*/ 146 w 492"/>
                <a:gd name="T87" fmla="*/ 470 h 492"/>
                <a:gd name="T88" fmla="*/ 169 w 492"/>
                <a:gd name="T89" fmla="*/ 480 h 492"/>
                <a:gd name="T90" fmla="*/ 192 w 492"/>
                <a:gd name="T91" fmla="*/ 486 h 492"/>
                <a:gd name="T92" fmla="*/ 217 w 492"/>
                <a:gd name="T93" fmla="*/ 490 h 492"/>
                <a:gd name="T94" fmla="*/ 241 w 492"/>
                <a:gd name="T95" fmla="*/ 492 h 492"/>
                <a:gd name="T96" fmla="*/ 263 w 492"/>
                <a:gd name="T97" fmla="*/ 491 h 492"/>
                <a:gd name="T98" fmla="*/ 283 w 492"/>
                <a:gd name="T99" fmla="*/ 489 h 492"/>
                <a:gd name="T100" fmla="*/ 302 w 492"/>
                <a:gd name="T101" fmla="*/ 485 h 492"/>
                <a:gd name="T102" fmla="*/ 322 w 492"/>
                <a:gd name="T103" fmla="*/ 480 h 492"/>
                <a:gd name="T104" fmla="*/ 340 w 492"/>
                <a:gd name="T105" fmla="*/ 474 h 492"/>
                <a:gd name="T106" fmla="*/ 357 w 492"/>
                <a:gd name="T107" fmla="*/ 465 h 492"/>
                <a:gd name="T108" fmla="*/ 375 w 492"/>
                <a:gd name="T109" fmla="*/ 455 h 492"/>
                <a:gd name="T110" fmla="*/ 391 w 492"/>
                <a:gd name="T111" fmla="*/ 445 h 4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2" h="492">
                  <a:moveTo>
                    <a:pt x="492" y="239"/>
                  </a:moveTo>
                  <a:lnTo>
                    <a:pt x="491" y="226"/>
                  </a:lnTo>
                  <a:lnTo>
                    <a:pt x="489" y="214"/>
                  </a:lnTo>
                  <a:lnTo>
                    <a:pt x="488" y="201"/>
                  </a:lnTo>
                  <a:lnTo>
                    <a:pt x="485" y="189"/>
                  </a:lnTo>
                  <a:lnTo>
                    <a:pt x="482" y="178"/>
                  </a:lnTo>
                  <a:lnTo>
                    <a:pt x="478" y="166"/>
                  </a:lnTo>
                  <a:lnTo>
                    <a:pt x="474" y="154"/>
                  </a:lnTo>
                  <a:lnTo>
                    <a:pt x="470" y="143"/>
                  </a:lnTo>
                  <a:lnTo>
                    <a:pt x="463" y="133"/>
                  </a:lnTo>
                  <a:lnTo>
                    <a:pt x="458" y="123"/>
                  </a:lnTo>
                  <a:lnTo>
                    <a:pt x="452" y="113"/>
                  </a:lnTo>
                  <a:lnTo>
                    <a:pt x="445" y="102"/>
                  </a:lnTo>
                  <a:lnTo>
                    <a:pt x="438" y="93"/>
                  </a:lnTo>
                  <a:lnTo>
                    <a:pt x="431" y="84"/>
                  </a:lnTo>
                  <a:lnTo>
                    <a:pt x="423" y="76"/>
                  </a:lnTo>
                  <a:lnTo>
                    <a:pt x="414" y="68"/>
                  </a:lnTo>
                  <a:lnTo>
                    <a:pt x="405" y="60"/>
                  </a:lnTo>
                  <a:lnTo>
                    <a:pt x="396" y="52"/>
                  </a:lnTo>
                  <a:lnTo>
                    <a:pt x="387" y="45"/>
                  </a:lnTo>
                  <a:lnTo>
                    <a:pt x="377" y="38"/>
                  </a:lnTo>
                  <a:lnTo>
                    <a:pt x="367" y="32"/>
                  </a:lnTo>
                  <a:lnTo>
                    <a:pt x="356" y="27"/>
                  </a:lnTo>
                  <a:lnTo>
                    <a:pt x="345" y="22"/>
                  </a:lnTo>
                  <a:lnTo>
                    <a:pt x="335" y="17"/>
                  </a:lnTo>
                  <a:lnTo>
                    <a:pt x="323" y="13"/>
                  </a:lnTo>
                  <a:lnTo>
                    <a:pt x="311" y="10"/>
                  </a:lnTo>
                  <a:lnTo>
                    <a:pt x="300" y="7"/>
                  </a:lnTo>
                  <a:lnTo>
                    <a:pt x="288" y="4"/>
                  </a:lnTo>
                  <a:lnTo>
                    <a:pt x="276" y="2"/>
                  </a:lnTo>
                  <a:lnTo>
                    <a:pt x="263" y="1"/>
                  </a:lnTo>
                  <a:lnTo>
                    <a:pt x="251" y="0"/>
                  </a:lnTo>
                  <a:lnTo>
                    <a:pt x="238" y="1"/>
                  </a:lnTo>
                  <a:lnTo>
                    <a:pt x="226" y="1"/>
                  </a:lnTo>
                  <a:lnTo>
                    <a:pt x="213" y="3"/>
                  </a:lnTo>
                  <a:lnTo>
                    <a:pt x="201" y="4"/>
                  </a:lnTo>
                  <a:lnTo>
                    <a:pt x="189" y="8"/>
                  </a:lnTo>
                  <a:lnTo>
                    <a:pt x="177" y="11"/>
                  </a:lnTo>
                  <a:lnTo>
                    <a:pt x="166" y="15"/>
                  </a:lnTo>
                  <a:lnTo>
                    <a:pt x="154" y="19"/>
                  </a:lnTo>
                  <a:lnTo>
                    <a:pt x="143" y="23"/>
                  </a:lnTo>
                  <a:lnTo>
                    <a:pt x="133" y="28"/>
                  </a:lnTo>
                  <a:lnTo>
                    <a:pt x="122" y="34"/>
                  </a:lnTo>
                  <a:lnTo>
                    <a:pt x="112" y="40"/>
                  </a:lnTo>
                  <a:lnTo>
                    <a:pt x="102" y="47"/>
                  </a:lnTo>
                  <a:lnTo>
                    <a:pt x="93" y="54"/>
                  </a:lnTo>
                  <a:lnTo>
                    <a:pt x="84" y="62"/>
                  </a:lnTo>
                  <a:lnTo>
                    <a:pt x="75" y="70"/>
                  </a:lnTo>
                  <a:lnTo>
                    <a:pt x="67" y="78"/>
                  </a:lnTo>
                  <a:lnTo>
                    <a:pt x="59" y="87"/>
                  </a:lnTo>
                  <a:lnTo>
                    <a:pt x="51" y="96"/>
                  </a:lnTo>
                  <a:lnTo>
                    <a:pt x="44" y="105"/>
                  </a:lnTo>
                  <a:lnTo>
                    <a:pt x="38" y="116"/>
                  </a:lnTo>
                  <a:lnTo>
                    <a:pt x="32" y="126"/>
                  </a:lnTo>
                  <a:lnTo>
                    <a:pt x="27" y="136"/>
                  </a:lnTo>
                  <a:lnTo>
                    <a:pt x="22" y="147"/>
                  </a:lnTo>
                  <a:lnTo>
                    <a:pt x="17" y="157"/>
                  </a:lnTo>
                  <a:lnTo>
                    <a:pt x="13" y="170"/>
                  </a:lnTo>
                  <a:lnTo>
                    <a:pt x="9" y="181"/>
                  </a:lnTo>
                  <a:lnTo>
                    <a:pt x="6" y="192"/>
                  </a:lnTo>
                  <a:lnTo>
                    <a:pt x="3" y="204"/>
                  </a:lnTo>
                  <a:lnTo>
                    <a:pt x="2" y="217"/>
                  </a:lnTo>
                  <a:lnTo>
                    <a:pt x="1" y="229"/>
                  </a:lnTo>
                  <a:lnTo>
                    <a:pt x="0" y="241"/>
                  </a:lnTo>
                  <a:lnTo>
                    <a:pt x="0" y="254"/>
                  </a:lnTo>
                  <a:lnTo>
                    <a:pt x="1" y="267"/>
                  </a:lnTo>
                  <a:lnTo>
                    <a:pt x="2" y="279"/>
                  </a:lnTo>
                  <a:lnTo>
                    <a:pt x="4" y="291"/>
                  </a:lnTo>
                  <a:lnTo>
                    <a:pt x="7" y="303"/>
                  </a:lnTo>
                  <a:lnTo>
                    <a:pt x="10" y="315"/>
                  </a:lnTo>
                  <a:lnTo>
                    <a:pt x="14" y="327"/>
                  </a:lnTo>
                  <a:lnTo>
                    <a:pt x="18" y="338"/>
                  </a:lnTo>
                  <a:lnTo>
                    <a:pt x="23" y="349"/>
                  </a:lnTo>
                  <a:lnTo>
                    <a:pt x="28" y="359"/>
                  </a:lnTo>
                  <a:lnTo>
                    <a:pt x="34" y="371"/>
                  </a:lnTo>
                  <a:lnTo>
                    <a:pt x="40" y="380"/>
                  </a:lnTo>
                  <a:lnTo>
                    <a:pt x="46" y="390"/>
                  </a:lnTo>
                  <a:lnTo>
                    <a:pt x="53" y="399"/>
                  </a:lnTo>
                  <a:lnTo>
                    <a:pt x="61" y="408"/>
                  </a:lnTo>
                  <a:lnTo>
                    <a:pt x="70" y="417"/>
                  </a:lnTo>
                  <a:lnTo>
                    <a:pt x="78" y="426"/>
                  </a:lnTo>
                  <a:lnTo>
                    <a:pt x="87" y="433"/>
                  </a:lnTo>
                  <a:lnTo>
                    <a:pt x="96" y="441"/>
                  </a:lnTo>
                  <a:lnTo>
                    <a:pt x="105" y="448"/>
                  </a:lnTo>
                  <a:lnTo>
                    <a:pt x="116" y="454"/>
                  </a:lnTo>
                  <a:lnTo>
                    <a:pt x="126" y="460"/>
                  </a:lnTo>
                  <a:lnTo>
                    <a:pt x="136" y="465"/>
                  </a:lnTo>
                  <a:lnTo>
                    <a:pt x="146" y="470"/>
                  </a:lnTo>
                  <a:lnTo>
                    <a:pt x="157" y="476"/>
                  </a:lnTo>
                  <a:lnTo>
                    <a:pt x="169" y="480"/>
                  </a:lnTo>
                  <a:lnTo>
                    <a:pt x="180" y="483"/>
                  </a:lnTo>
                  <a:lnTo>
                    <a:pt x="192" y="486"/>
                  </a:lnTo>
                  <a:lnTo>
                    <a:pt x="204" y="488"/>
                  </a:lnTo>
                  <a:lnTo>
                    <a:pt x="217" y="490"/>
                  </a:lnTo>
                  <a:lnTo>
                    <a:pt x="229" y="491"/>
                  </a:lnTo>
                  <a:lnTo>
                    <a:pt x="241" y="492"/>
                  </a:lnTo>
                  <a:lnTo>
                    <a:pt x="253" y="492"/>
                  </a:lnTo>
                  <a:lnTo>
                    <a:pt x="263" y="491"/>
                  </a:lnTo>
                  <a:lnTo>
                    <a:pt x="274" y="490"/>
                  </a:lnTo>
                  <a:lnTo>
                    <a:pt x="283" y="489"/>
                  </a:lnTo>
                  <a:lnTo>
                    <a:pt x="293" y="487"/>
                  </a:lnTo>
                  <a:lnTo>
                    <a:pt x="302" y="485"/>
                  </a:lnTo>
                  <a:lnTo>
                    <a:pt x="311" y="483"/>
                  </a:lnTo>
                  <a:lnTo>
                    <a:pt x="322" y="480"/>
                  </a:lnTo>
                  <a:lnTo>
                    <a:pt x="331" y="477"/>
                  </a:lnTo>
                  <a:lnTo>
                    <a:pt x="340" y="474"/>
                  </a:lnTo>
                  <a:lnTo>
                    <a:pt x="348" y="469"/>
                  </a:lnTo>
                  <a:lnTo>
                    <a:pt x="357" y="465"/>
                  </a:lnTo>
                  <a:lnTo>
                    <a:pt x="365" y="460"/>
                  </a:lnTo>
                  <a:lnTo>
                    <a:pt x="375" y="455"/>
                  </a:lnTo>
                  <a:lnTo>
                    <a:pt x="383" y="450"/>
                  </a:lnTo>
                  <a:lnTo>
                    <a:pt x="391" y="445"/>
                  </a:lnTo>
                  <a:lnTo>
                    <a:pt x="398" y="43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87" name="Freeform 108">
              <a:extLst>
                <a:ext uri="{FF2B5EF4-FFF2-40B4-BE49-F238E27FC236}">
                  <a16:creationId xmlns:a16="http://schemas.microsoft.com/office/drawing/2014/main" id="{4D3C9AAC-C623-4944-8D4D-B4D4F2F0B404}"/>
                </a:ext>
              </a:extLst>
            </p:cNvPr>
            <p:cNvSpPr>
              <a:spLocks/>
            </p:cNvSpPr>
            <p:nvPr/>
          </p:nvSpPr>
          <p:spPr bwMode="auto">
            <a:xfrm>
              <a:off x="3876" y="1554"/>
              <a:ext cx="36" cy="56"/>
            </a:xfrm>
            <a:custGeom>
              <a:avLst/>
              <a:gdLst>
                <a:gd name="T0" fmla="*/ 36 w 36"/>
                <a:gd name="T1" fmla="*/ 2 h 56"/>
                <a:gd name="T2" fmla="*/ 14 w 36"/>
                <a:gd name="T3" fmla="*/ 56 h 56"/>
                <a:gd name="T4" fmla="*/ 0 w 36"/>
                <a:gd name="T5" fmla="*/ 0 h 56"/>
                <a:gd name="T6" fmla="*/ 36 w 36"/>
                <a:gd name="T7" fmla="*/ 2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56">
                  <a:moveTo>
                    <a:pt x="36" y="2"/>
                  </a:moveTo>
                  <a:lnTo>
                    <a:pt x="14" y="56"/>
                  </a:lnTo>
                  <a:lnTo>
                    <a:pt x="0" y="0"/>
                  </a:lnTo>
                  <a:lnTo>
                    <a:pt x="3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88" name="Rectangle 109">
              <a:extLst>
                <a:ext uri="{FF2B5EF4-FFF2-40B4-BE49-F238E27FC236}">
                  <a16:creationId xmlns:a16="http://schemas.microsoft.com/office/drawing/2014/main" id="{D758922A-E048-4D97-B56E-341C0CCB169E}"/>
                </a:ext>
              </a:extLst>
            </p:cNvPr>
            <p:cNvSpPr>
              <a:spLocks noChangeArrowheads="1"/>
            </p:cNvSpPr>
            <p:nvPr/>
          </p:nvSpPr>
          <p:spPr bwMode="auto">
            <a:xfrm>
              <a:off x="3054" y="2271"/>
              <a:ext cx="136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⑤</a:t>
              </a:r>
              <a:r>
                <a:rPr lang="zh-CN" altLang="en-US" sz="2000" dirty="0">
                  <a:latin typeface="微软雅黑" panose="020B0503020204020204" pitchFamily="34" charset="-122"/>
                  <a:ea typeface="微软雅黑" panose="020B0503020204020204" pitchFamily="34" charset="-122"/>
                  <a:cs typeface="Times New Roman" pitchFamily="18" charset="0"/>
                </a:rPr>
                <a:t>收到</a:t>
              </a:r>
              <a:r>
                <a:rPr lang="en-US" altLang="zh-CN" sz="2000" dirty="0" err="1">
                  <a:latin typeface="微软雅黑" panose="020B0503020204020204" pitchFamily="34" charset="-122"/>
                  <a:ea typeface="微软雅黑" panose="020B0503020204020204" pitchFamily="34" charset="-122"/>
                  <a:cs typeface="Times New Roman" pitchFamily="18" charset="0"/>
                </a:rPr>
                <a:t>ACK,n</a:t>
              </a:r>
              <a:r>
                <a:rPr lang="en-US" altLang="zh-CN" sz="2000" dirty="0">
                  <a:latin typeface="微软雅黑" panose="020B0503020204020204" pitchFamily="34" charset="-122"/>
                  <a:ea typeface="微软雅黑" panose="020B0503020204020204" pitchFamily="34" charset="-122"/>
                  <a:cs typeface="Times New Roman" pitchFamily="18" charset="0"/>
                </a:rPr>
                <a:t>=3</a:t>
              </a:r>
            </a:p>
          </p:txBody>
        </p:sp>
        <p:sp>
          <p:nvSpPr>
            <p:cNvPr id="189" name="Freeform 110">
              <a:extLst>
                <a:ext uri="{FF2B5EF4-FFF2-40B4-BE49-F238E27FC236}">
                  <a16:creationId xmlns:a16="http://schemas.microsoft.com/office/drawing/2014/main" id="{C88074A7-6C41-48B0-9DF4-5D198F26B72F}"/>
                </a:ext>
              </a:extLst>
            </p:cNvPr>
            <p:cNvSpPr>
              <a:spLocks/>
            </p:cNvSpPr>
            <p:nvPr/>
          </p:nvSpPr>
          <p:spPr bwMode="auto">
            <a:xfrm>
              <a:off x="4457" y="2534"/>
              <a:ext cx="1193" cy="1192"/>
            </a:xfrm>
            <a:custGeom>
              <a:avLst/>
              <a:gdLst>
                <a:gd name="T0" fmla="*/ 2 w 1193"/>
                <a:gd name="T1" fmla="*/ 551 h 1192"/>
                <a:gd name="T2" fmla="*/ 9 w 1193"/>
                <a:gd name="T3" fmla="*/ 490 h 1192"/>
                <a:gd name="T4" fmla="*/ 23 w 1193"/>
                <a:gd name="T5" fmla="*/ 433 h 1192"/>
                <a:gd name="T6" fmla="*/ 42 w 1193"/>
                <a:gd name="T7" fmla="*/ 377 h 1192"/>
                <a:gd name="T8" fmla="*/ 65 w 1193"/>
                <a:gd name="T9" fmla="*/ 325 h 1192"/>
                <a:gd name="T10" fmla="*/ 94 w 1193"/>
                <a:gd name="T11" fmla="*/ 275 h 1192"/>
                <a:gd name="T12" fmla="*/ 128 w 1193"/>
                <a:gd name="T13" fmla="*/ 228 h 1192"/>
                <a:gd name="T14" fmla="*/ 175 w 1193"/>
                <a:gd name="T15" fmla="*/ 174 h 1192"/>
                <a:gd name="T16" fmla="*/ 229 w 1193"/>
                <a:gd name="T17" fmla="*/ 127 h 1192"/>
                <a:gd name="T18" fmla="*/ 276 w 1193"/>
                <a:gd name="T19" fmla="*/ 94 h 1192"/>
                <a:gd name="T20" fmla="*/ 325 w 1193"/>
                <a:gd name="T21" fmla="*/ 65 h 1192"/>
                <a:gd name="T22" fmla="*/ 378 w 1193"/>
                <a:gd name="T23" fmla="*/ 42 h 1192"/>
                <a:gd name="T24" fmla="*/ 433 w 1193"/>
                <a:gd name="T25" fmla="*/ 22 h 1192"/>
                <a:gd name="T26" fmla="*/ 491 w 1193"/>
                <a:gd name="T27" fmla="*/ 9 h 1192"/>
                <a:gd name="T28" fmla="*/ 550 w 1193"/>
                <a:gd name="T29" fmla="*/ 2 h 1192"/>
                <a:gd name="T30" fmla="*/ 612 w 1193"/>
                <a:gd name="T31" fmla="*/ 0 h 1192"/>
                <a:gd name="T32" fmla="*/ 672 w 1193"/>
                <a:gd name="T33" fmla="*/ 5 h 1192"/>
                <a:gd name="T34" fmla="*/ 732 w 1193"/>
                <a:gd name="T35" fmla="*/ 15 h 1192"/>
                <a:gd name="T36" fmla="*/ 788 w 1193"/>
                <a:gd name="T37" fmla="*/ 31 h 1192"/>
                <a:gd name="T38" fmla="*/ 842 w 1193"/>
                <a:gd name="T39" fmla="*/ 53 h 1192"/>
                <a:gd name="T40" fmla="*/ 893 w 1193"/>
                <a:gd name="T41" fmla="*/ 79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7 h 1192"/>
                <a:gd name="T66" fmla="*/ 1174 w 1193"/>
                <a:gd name="T67" fmla="*/ 745 h 1192"/>
                <a:gd name="T68" fmla="*/ 1157 w 1193"/>
                <a:gd name="T69" fmla="*/ 800 h 1192"/>
                <a:gd name="T70" fmla="*/ 1134 w 1193"/>
                <a:gd name="T71" fmla="*/ 854 h 1192"/>
                <a:gd name="T72" fmla="*/ 1106 w 1193"/>
                <a:gd name="T73" fmla="*/ 905 h 1192"/>
                <a:gd name="T74" fmla="*/ 1074 w 1193"/>
                <a:gd name="T75" fmla="*/ 952 h 1192"/>
                <a:gd name="T76" fmla="*/ 1038 w 1193"/>
                <a:gd name="T77" fmla="*/ 996 h 1192"/>
                <a:gd name="T78" fmla="*/ 975 w 1193"/>
                <a:gd name="T79" fmla="*/ 1056 h 1192"/>
                <a:gd name="T80" fmla="*/ 930 w 1193"/>
                <a:gd name="T81" fmla="*/ 1090 h 1192"/>
                <a:gd name="T82" fmla="*/ 881 w 1193"/>
                <a:gd name="T83" fmla="*/ 1120 h 1192"/>
                <a:gd name="T84" fmla="*/ 829 w 1193"/>
                <a:gd name="T85" fmla="*/ 1145 h 1192"/>
                <a:gd name="T86" fmla="*/ 773 w 1193"/>
                <a:gd name="T87" fmla="*/ 1165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5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6 h 1192"/>
                <a:gd name="T110" fmla="*/ 118 w 1193"/>
                <a:gd name="T111" fmla="*/ 952 h 1192"/>
                <a:gd name="T112" fmla="*/ 87 w 1193"/>
                <a:gd name="T113" fmla="*/ 905 h 1192"/>
                <a:gd name="T114" fmla="*/ 59 w 1193"/>
                <a:gd name="T115" fmla="*/ 854 h 1192"/>
                <a:gd name="T116" fmla="*/ 37 w 1193"/>
                <a:gd name="T117" fmla="*/ 800 h 1192"/>
                <a:gd name="T118" fmla="*/ 20 w 1193"/>
                <a:gd name="T119" fmla="*/ 745 h 1192"/>
                <a:gd name="T120" fmla="*/ 7 w 1193"/>
                <a:gd name="T121" fmla="*/ 686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6"/>
                  </a:moveTo>
                  <a:lnTo>
                    <a:pt x="0" y="580"/>
                  </a:lnTo>
                  <a:lnTo>
                    <a:pt x="1" y="565"/>
                  </a:lnTo>
                  <a:lnTo>
                    <a:pt x="2" y="551"/>
                  </a:lnTo>
                  <a:lnTo>
                    <a:pt x="3" y="535"/>
                  </a:lnTo>
                  <a:lnTo>
                    <a:pt x="5" y="520"/>
                  </a:lnTo>
                  <a:lnTo>
                    <a:pt x="7" y="506"/>
                  </a:lnTo>
                  <a:lnTo>
                    <a:pt x="9" y="490"/>
                  </a:lnTo>
                  <a:lnTo>
                    <a:pt x="12" y="476"/>
                  </a:lnTo>
                  <a:lnTo>
                    <a:pt x="15" y="462"/>
                  </a:lnTo>
                  <a:lnTo>
                    <a:pt x="20" y="446"/>
                  </a:lnTo>
                  <a:lnTo>
                    <a:pt x="23" y="433"/>
                  </a:lnTo>
                  <a:lnTo>
                    <a:pt x="28" y="419"/>
                  </a:lnTo>
                  <a:lnTo>
                    <a:pt x="32" y="405"/>
                  </a:lnTo>
                  <a:lnTo>
                    <a:pt x="37" y="391"/>
                  </a:lnTo>
                  <a:lnTo>
                    <a:pt x="42" y="377"/>
                  </a:lnTo>
                  <a:lnTo>
                    <a:pt x="47" y="364"/>
                  </a:lnTo>
                  <a:lnTo>
                    <a:pt x="53" y="351"/>
                  </a:lnTo>
                  <a:lnTo>
                    <a:pt x="59" y="337"/>
                  </a:lnTo>
                  <a:lnTo>
                    <a:pt x="65" y="325"/>
                  </a:lnTo>
                  <a:lnTo>
                    <a:pt x="73" y="312"/>
                  </a:lnTo>
                  <a:lnTo>
                    <a:pt x="80" y="300"/>
                  </a:lnTo>
                  <a:lnTo>
                    <a:pt x="87" y="287"/>
                  </a:lnTo>
                  <a:lnTo>
                    <a:pt x="94" y="275"/>
                  </a:lnTo>
                  <a:lnTo>
                    <a:pt x="102" y="263"/>
                  </a:lnTo>
                  <a:lnTo>
                    <a:pt x="110" y="251"/>
                  </a:lnTo>
                  <a:lnTo>
                    <a:pt x="118" y="239"/>
                  </a:lnTo>
                  <a:lnTo>
                    <a:pt x="128" y="228"/>
                  </a:lnTo>
                  <a:lnTo>
                    <a:pt x="137" y="217"/>
                  </a:lnTo>
                  <a:lnTo>
                    <a:pt x="146" y="206"/>
                  </a:lnTo>
                  <a:lnTo>
                    <a:pt x="155" y="196"/>
                  </a:lnTo>
                  <a:lnTo>
                    <a:pt x="175" y="174"/>
                  </a:lnTo>
                  <a:lnTo>
                    <a:pt x="196" y="155"/>
                  </a:lnTo>
                  <a:lnTo>
                    <a:pt x="206" y="146"/>
                  </a:lnTo>
                  <a:lnTo>
                    <a:pt x="217" y="136"/>
                  </a:lnTo>
                  <a:lnTo>
                    <a:pt x="229" y="127"/>
                  </a:lnTo>
                  <a:lnTo>
                    <a:pt x="240" y="118"/>
                  </a:lnTo>
                  <a:lnTo>
                    <a:pt x="251" y="110"/>
                  </a:lnTo>
                  <a:lnTo>
                    <a:pt x="263" y="102"/>
                  </a:lnTo>
                  <a:lnTo>
                    <a:pt x="276" y="94"/>
                  </a:lnTo>
                  <a:lnTo>
                    <a:pt x="287" y="87"/>
                  </a:lnTo>
                  <a:lnTo>
                    <a:pt x="300" y="79"/>
                  </a:lnTo>
                  <a:lnTo>
                    <a:pt x="312" y="72"/>
                  </a:lnTo>
                  <a:lnTo>
                    <a:pt x="325" y="65"/>
                  </a:lnTo>
                  <a:lnTo>
                    <a:pt x="338" y="59"/>
                  </a:lnTo>
                  <a:lnTo>
                    <a:pt x="351" y="53"/>
                  </a:lnTo>
                  <a:lnTo>
                    <a:pt x="364" y="47"/>
                  </a:lnTo>
                  <a:lnTo>
                    <a:pt x="378" y="42"/>
                  </a:lnTo>
                  <a:lnTo>
                    <a:pt x="392" y="37"/>
                  </a:lnTo>
                  <a:lnTo>
                    <a:pt x="405" y="31"/>
                  </a:lnTo>
                  <a:lnTo>
                    <a:pt x="419" y="27"/>
                  </a:lnTo>
                  <a:lnTo>
                    <a:pt x="433" y="22"/>
                  </a:lnTo>
                  <a:lnTo>
                    <a:pt x="447" y="19"/>
                  </a:lnTo>
                  <a:lnTo>
                    <a:pt x="461" y="15"/>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5"/>
                  </a:lnTo>
                  <a:lnTo>
                    <a:pt x="746" y="19"/>
                  </a:lnTo>
                  <a:lnTo>
                    <a:pt x="760" y="22"/>
                  </a:lnTo>
                  <a:lnTo>
                    <a:pt x="773" y="27"/>
                  </a:lnTo>
                  <a:lnTo>
                    <a:pt x="788" y="31"/>
                  </a:lnTo>
                  <a:lnTo>
                    <a:pt x="801" y="37"/>
                  </a:lnTo>
                  <a:lnTo>
                    <a:pt x="815" y="42"/>
                  </a:lnTo>
                  <a:lnTo>
                    <a:pt x="829" y="47"/>
                  </a:lnTo>
                  <a:lnTo>
                    <a:pt x="842" y="53"/>
                  </a:lnTo>
                  <a:lnTo>
                    <a:pt x="855" y="59"/>
                  </a:lnTo>
                  <a:lnTo>
                    <a:pt x="868" y="65"/>
                  </a:lnTo>
                  <a:lnTo>
                    <a:pt x="881" y="72"/>
                  </a:lnTo>
                  <a:lnTo>
                    <a:pt x="893" y="79"/>
                  </a:lnTo>
                  <a:lnTo>
                    <a:pt x="906" y="87"/>
                  </a:lnTo>
                  <a:lnTo>
                    <a:pt x="918" y="94"/>
                  </a:lnTo>
                  <a:lnTo>
                    <a:pt x="930" y="102"/>
                  </a:lnTo>
                  <a:lnTo>
                    <a:pt x="942" y="110"/>
                  </a:lnTo>
                  <a:lnTo>
                    <a:pt x="953" y="118"/>
                  </a:lnTo>
                  <a:lnTo>
                    <a:pt x="964" y="127"/>
                  </a:lnTo>
                  <a:lnTo>
                    <a:pt x="975" y="136"/>
                  </a:lnTo>
                  <a:lnTo>
                    <a:pt x="987" y="146"/>
                  </a:lnTo>
                  <a:lnTo>
                    <a:pt x="997" y="155"/>
                  </a:lnTo>
                  <a:lnTo>
                    <a:pt x="1018" y="174"/>
                  </a:lnTo>
                  <a:lnTo>
                    <a:pt x="1038" y="196"/>
                  </a:lnTo>
                  <a:lnTo>
                    <a:pt x="1047" y="206"/>
                  </a:lnTo>
                  <a:lnTo>
                    <a:pt x="1057" y="217"/>
                  </a:lnTo>
                  <a:lnTo>
                    <a:pt x="1065" y="228"/>
                  </a:lnTo>
                  <a:lnTo>
                    <a:pt x="1074" y="239"/>
                  </a:lnTo>
                  <a:lnTo>
                    <a:pt x="1083" y="251"/>
                  </a:lnTo>
                  <a:lnTo>
                    <a:pt x="1091" y="263"/>
                  </a:lnTo>
                  <a:lnTo>
                    <a:pt x="1099" y="275"/>
                  </a:lnTo>
                  <a:lnTo>
                    <a:pt x="1106" y="286"/>
                  </a:lnTo>
                  <a:lnTo>
                    <a:pt x="1114" y="300"/>
                  </a:lnTo>
                  <a:lnTo>
                    <a:pt x="1120" y="312"/>
                  </a:lnTo>
                  <a:lnTo>
                    <a:pt x="1127" y="324"/>
                  </a:lnTo>
                  <a:lnTo>
                    <a:pt x="1134" y="337"/>
                  </a:lnTo>
                  <a:lnTo>
                    <a:pt x="1140" y="351"/>
                  </a:lnTo>
                  <a:lnTo>
                    <a:pt x="1146" y="364"/>
                  </a:lnTo>
                  <a:lnTo>
                    <a:pt x="1151" y="377"/>
                  </a:lnTo>
                  <a:lnTo>
                    <a:pt x="1156" y="391"/>
                  </a:lnTo>
                  <a:lnTo>
                    <a:pt x="1161" y="405"/>
                  </a:lnTo>
                  <a:lnTo>
                    <a:pt x="1166" y="419"/>
                  </a:lnTo>
                  <a:lnTo>
                    <a:pt x="1170" y="432"/>
                  </a:lnTo>
                  <a:lnTo>
                    <a:pt x="1174" y="446"/>
                  </a:lnTo>
                  <a:lnTo>
                    <a:pt x="1177" y="461"/>
                  </a:lnTo>
                  <a:lnTo>
                    <a:pt x="1180" y="476"/>
                  </a:lnTo>
                  <a:lnTo>
                    <a:pt x="1184" y="490"/>
                  </a:lnTo>
                  <a:lnTo>
                    <a:pt x="1186" y="505"/>
                  </a:lnTo>
                  <a:lnTo>
                    <a:pt x="1188" y="520"/>
                  </a:lnTo>
                  <a:lnTo>
                    <a:pt x="1190" y="535"/>
                  </a:lnTo>
                  <a:lnTo>
                    <a:pt x="1191" y="549"/>
                  </a:lnTo>
                  <a:lnTo>
                    <a:pt x="1192" y="565"/>
                  </a:lnTo>
                  <a:lnTo>
                    <a:pt x="1193" y="580"/>
                  </a:lnTo>
                  <a:lnTo>
                    <a:pt x="1193" y="595"/>
                  </a:lnTo>
                  <a:lnTo>
                    <a:pt x="1193" y="596"/>
                  </a:lnTo>
                  <a:lnTo>
                    <a:pt x="1193" y="612"/>
                  </a:lnTo>
                  <a:lnTo>
                    <a:pt x="1192" y="627"/>
                  </a:lnTo>
                  <a:lnTo>
                    <a:pt x="1191" y="641"/>
                  </a:lnTo>
                  <a:lnTo>
                    <a:pt x="1190" y="657"/>
                  </a:lnTo>
                  <a:lnTo>
                    <a:pt x="1188" y="672"/>
                  </a:lnTo>
                  <a:lnTo>
                    <a:pt x="1186" y="687"/>
                  </a:lnTo>
                  <a:lnTo>
                    <a:pt x="1184" y="701"/>
                  </a:lnTo>
                  <a:lnTo>
                    <a:pt x="1180" y="716"/>
                  </a:lnTo>
                  <a:lnTo>
                    <a:pt x="1177" y="731"/>
                  </a:lnTo>
                  <a:lnTo>
                    <a:pt x="1174" y="745"/>
                  </a:lnTo>
                  <a:lnTo>
                    <a:pt x="1170" y="760"/>
                  </a:lnTo>
                  <a:lnTo>
                    <a:pt x="1166" y="773"/>
                  </a:lnTo>
                  <a:lnTo>
                    <a:pt x="1161" y="787"/>
                  </a:lnTo>
                  <a:lnTo>
                    <a:pt x="1157" y="800"/>
                  </a:lnTo>
                  <a:lnTo>
                    <a:pt x="1151" y="815"/>
                  </a:lnTo>
                  <a:lnTo>
                    <a:pt x="1146" y="828"/>
                  </a:lnTo>
                  <a:lnTo>
                    <a:pt x="1140" y="841"/>
                  </a:lnTo>
                  <a:lnTo>
                    <a:pt x="1134" y="854"/>
                  </a:lnTo>
                  <a:lnTo>
                    <a:pt x="1127" y="868"/>
                  </a:lnTo>
                  <a:lnTo>
                    <a:pt x="1120" y="880"/>
                  </a:lnTo>
                  <a:lnTo>
                    <a:pt x="1114" y="892"/>
                  </a:lnTo>
                  <a:lnTo>
                    <a:pt x="1106" y="905"/>
                  </a:lnTo>
                  <a:lnTo>
                    <a:pt x="1099" y="918"/>
                  </a:lnTo>
                  <a:lnTo>
                    <a:pt x="1091" y="929"/>
                  </a:lnTo>
                  <a:lnTo>
                    <a:pt x="1083" y="941"/>
                  </a:lnTo>
                  <a:lnTo>
                    <a:pt x="1074" y="952"/>
                  </a:lnTo>
                  <a:lnTo>
                    <a:pt x="1065" y="963"/>
                  </a:lnTo>
                  <a:lnTo>
                    <a:pt x="1057" y="975"/>
                  </a:lnTo>
                  <a:lnTo>
                    <a:pt x="1047" y="986"/>
                  </a:lnTo>
                  <a:lnTo>
                    <a:pt x="1038" y="996"/>
                  </a:lnTo>
                  <a:lnTo>
                    <a:pt x="1018" y="1018"/>
                  </a:lnTo>
                  <a:lnTo>
                    <a:pt x="997" y="1037"/>
                  </a:lnTo>
                  <a:lnTo>
                    <a:pt x="987" y="1046"/>
                  </a:lnTo>
                  <a:lnTo>
                    <a:pt x="975" y="1056"/>
                  </a:lnTo>
                  <a:lnTo>
                    <a:pt x="964" y="1064"/>
                  </a:lnTo>
                  <a:lnTo>
                    <a:pt x="953" y="1074"/>
                  </a:lnTo>
                  <a:lnTo>
                    <a:pt x="942" y="1082"/>
                  </a:lnTo>
                  <a:lnTo>
                    <a:pt x="930" y="1090"/>
                  </a:lnTo>
                  <a:lnTo>
                    <a:pt x="918" y="1098"/>
                  </a:lnTo>
                  <a:lnTo>
                    <a:pt x="906" y="1105"/>
                  </a:lnTo>
                  <a:lnTo>
                    <a:pt x="893" y="1113"/>
                  </a:lnTo>
                  <a:lnTo>
                    <a:pt x="881" y="1120"/>
                  </a:lnTo>
                  <a:lnTo>
                    <a:pt x="868" y="1127"/>
                  </a:lnTo>
                  <a:lnTo>
                    <a:pt x="855" y="1133"/>
                  </a:lnTo>
                  <a:lnTo>
                    <a:pt x="842" y="1139"/>
                  </a:lnTo>
                  <a:lnTo>
                    <a:pt x="829" y="1145"/>
                  </a:lnTo>
                  <a:lnTo>
                    <a:pt x="815" y="1150"/>
                  </a:lnTo>
                  <a:lnTo>
                    <a:pt x="801" y="1155"/>
                  </a:lnTo>
                  <a:lnTo>
                    <a:pt x="788" y="1160"/>
                  </a:lnTo>
                  <a:lnTo>
                    <a:pt x="773" y="1165"/>
                  </a:lnTo>
                  <a:lnTo>
                    <a:pt x="759" y="1169"/>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69"/>
                  </a:lnTo>
                  <a:lnTo>
                    <a:pt x="419" y="1165"/>
                  </a:lnTo>
                  <a:lnTo>
                    <a:pt x="405" y="1160"/>
                  </a:lnTo>
                  <a:lnTo>
                    <a:pt x="392" y="1156"/>
                  </a:lnTo>
                  <a:lnTo>
                    <a:pt x="378" y="1150"/>
                  </a:lnTo>
                  <a:lnTo>
                    <a:pt x="364" y="1145"/>
                  </a:lnTo>
                  <a:lnTo>
                    <a:pt x="351" y="1139"/>
                  </a:lnTo>
                  <a:lnTo>
                    <a:pt x="338" y="1133"/>
                  </a:lnTo>
                  <a:lnTo>
                    <a:pt x="326" y="1127"/>
                  </a:lnTo>
                  <a:lnTo>
                    <a:pt x="312" y="1120"/>
                  </a:lnTo>
                  <a:lnTo>
                    <a:pt x="300" y="1113"/>
                  </a:lnTo>
                  <a:lnTo>
                    <a:pt x="288" y="1105"/>
                  </a:lnTo>
                  <a:lnTo>
                    <a:pt x="276" y="1098"/>
                  </a:lnTo>
                  <a:lnTo>
                    <a:pt x="263" y="1090"/>
                  </a:lnTo>
                  <a:lnTo>
                    <a:pt x="251" y="1082"/>
                  </a:lnTo>
                  <a:lnTo>
                    <a:pt x="240" y="1074"/>
                  </a:lnTo>
                  <a:lnTo>
                    <a:pt x="229" y="1064"/>
                  </a:lnTo>
                  <a:lnTo>
                    <a:pt x="217" y="1056"/>
                  </a:lnTo>
                  <a:lnTo>
                    <a:pt x="206" y="1046"/>
                  </a:lnTo>
                  <a:lnTo>
                    <a:pt x="196" y="1037"/>
                  </a:lnTo>
                  <a:lnTo>
                    <a:pt x="175" y="1018"/>
                  </a:lnTo>
                  <a:lnTo>
                    <a:pt x="155" y="996"/>
                  </a:lnTo>
                  <a:lnTo>
                    <a:pt x="146" y="986"/>
                  </a:lnTo>
                  <a:lnTo>
                    <a:pt x="137" y="975"/>
                  </a:lnTo>
                  <a:lnTo>
                    <a:pt x="128" y="963"/>
                  </a:lnTo>
                  <a:lnTo>
                    <a:pt x="118" y="952"/>
                  </a:lnTo>
                  <a:lnTo>
                    <a:pt x="110" y="941"/>
                  </a:lnTo>
                  <a:lnTo>
                    <a:pt x="102" y="929"/>
                  </a:lnTo>
                  <a:lnTo>
                    <a:pt x="94" y="918"/>
                  </a:lnTo>
                  <a:lnTo>
                    <a:pt x="87" y="905"/>
                  </a:lnTo>
                  <a:lnTo>
                    <a:pt x="80" y="892"/>
                  </a:lnTo>
                  <a:lnTo>
                    <a:pt x="73" y="880"/>
                  </a:lnTo>
                  <a:lnTo>
                    <a:pt x="65" y="868"/>
                  </a:lnTo>
                  <a:lnTo>
                    <a:pt x="59" y="854"/>
                  </a:lnTo>
                  <a:lnTo>
                    <a:pt x="53" y="841"/>
                  </a:lnTo>
                  <a:lnTo>
                    <a:pt x="47" y="828"/>
                  </a:lnTo>
                  <a:lnTo>
                    <a:pt x="42" y="815"/>
                  </a:lnTo>
                  <a:lnTo>
                    <a:pt x="37" y="800"/>
                  </a:lnTo>
                  <a:lnTo>
                    <a:pt x="32" y="787"/>
                  </a:lnTo>
                  <a:lnTo>
                    <a:pt x="28" y="773"/>
                  </a:lnTo>
                  <a:lnTo>
                    <a:pt x="23" y="759"/>
                  </a:lnTo>
                  <a:lnTo>
                    <a:pt x="20" y="745"/>
                  </a:lnTo>
                  <a:lnTo>
                    <a:pt x="15" y="730"/>
                  </a:lnTo>
                  <a:lnTo>
                    <a:pt x="12" y="716"/>
                  </a:lnTo>
                  <a:lnTo>
                    <a:pt x="9" y="701"/>
                  </a:lnTo>
                  <a:lnTo>
                    <a:pt x="7" y="686"/>
                  </a:lnTo>
                  <a:lnTo>
                    <a:pt x="5" y="672"/>
                  </a:lnTo>
                  <a:lnTo>
                    <a:pt x="3" y="657"/>
                  </a:lnTo>
                  <a:lnTo>
                    <a:pt x="2" y="641"/>
                  </a:lnTo>
                  <a:lnTo>
                    <a:pt x="1" y="627"/>
                  </a:lnTo>
                  <a:lnTo>
                    <a:pt x="0" y="612"/>
                  </a:lnTo>
                  <a:lnTo>
                    <a:pt x="0" y="595"/>
                  </a:lnTo>
                  <a:lnTo>
                    <a:pt x="0" y="5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0" name="Freeform 111">
              <a:extLst>
                <a:ext uri="{FF2B5EF4-FFF2-40B4-BE49-F238E27FC236}">
                  <a16:creationId xmlns:a16="http://schemas.microsoft.com/office/drawing/2014/main" id="{3AB00DAB-C920-4B14-A0AC-362BCDC4554E}"/>
                </a:ext>
              </a:extLst>
            </p:cNvPr>
            <p:cNvSpPr>
              <a:spLocks/>
            </p:cNvSpPr>
            <p:nvPr/>
          </p:nvSpPr>
          <p:spPr bwMode="auto">
            <a:xfrm>
              <a:off x="4457" y="2534"/>
              <a:ext cx="1193" cy="1192"/>
            </a:xfrm>
            <a:custGeom>
              <a:avLst/>
              <a:gdLst>
                <a:gd name="T0" fmla="*/ 2 w 1193"/>
                <a:gd name="T1" fmla="*/ 551 h 1192"/>
                <a:gd name="T2" fmla="*/ 9 w 1193"/>
                <a:gd name="T3" fmla="*/ 490 h 1192"/>
                <a:gd name="T4" fmla="*/ 23 w 1193"/>
                <a:gd name="T5" fmla="*/ 433 h 1192"/>
                <a:gd name="T6" fmla="*/ 42 w 1193"/>
                <a:gd name="T7" fmla="*/ 377 h 1192"/>
                <a:gd name="T8" fmla="*/ 65 w 1193"/>
                <a:gd name="T9" fmla="*/ 325 h 1192"/>
                <a:gd name="T10" fmla="*/ 94 w 1193"/>
                <a:gd name="T11" fmla="*/ 275 h 1192"/>
                <a:gd name="T12" fmla="*/ 128 w 1193"/>
                <a:gd name="T13" fmla="*/ 228 h 1192"/>
                <a:gd name="T14" fmla="*/ 175 w 1193"/>
                <a:gd name="T15" fmla="*/ 174 h 1192"/>
                <a:gd name="T16" fmla="*/ 229 w 1193"/>
                <a:gd name="T17" fmla="*/ 127 h 1192"/>
                <a:gd name="T18" fmla="*/ 276 w 1193"/>
                <a:gd name="T19" fmla="*/ 94 h 1192"/>
                <a:gd name="T20" fmla="*/ 325 w 1193"/>
                <a:gd name="T21" fmla="*/ 65 h 1192"/>
                <a:gd name="T22" fmla="*/ 378 w 1193"/>
                <a:gd name="T23" fmla="*/ 42 h 1192"/>
                <a:gd name="T24" fmla="*/ 433 w 1193"/>
                <a:gd name="T25" fmla="*/ 22 h 1192"/>
                <a:gd name="T26" fmla="*/ 491 w 1193"/>
                <a:gd name="T27" fmla="*/ 9 h 1192"/>
                <a:gd name="T28" fmla="*/ 550 w 1193"/>
                <a:gd name="T29" fmla="*/ 2 h 1192"/>
                <a:gd name="T30" fmla="*/ 612 w 1193"/>
                <a:gd name="T31" fmla="*/ 0 h 1192"/>
                <a:gd name="T32" fmla="*/ 672 w 1193"/>
                <a:gd name="T33" fmla="*/ 5 h 1192"/>
                <a:gd name="T34" fmla="*/ 732 w 1193"/>
                <a:gd name="T35" fmla="*/ 15 h 1192"/>
                <a:gd name="T36" fmla="*/ 788 w 1193"/>
                <a:gd name="T37" fmla="*/ 31 h 1192"/>
                <a:gd name="T38" fmla="*/ 842 w 1193"/>
                <a:gd name="T39" fmla="*/ 53 h 1192"/>
                <a:gd name="T40" fmla="*/ 893 w 1193"/>
                <a:gd name="T41" fmla="*/ 79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7 h 1192"/>
                <a:gd name="T66" fmla="*/ 1174 w 1193"/>
                <a:gd name="T67" fmla="*/ 745 h 1192"/>
                <a:gd name="T68" fmla="*/ 1157 w 1193"/>
                <a:gd name="T69" fmla="*/ 800 h 1192"/>
                <a:gd name="T70" fmla="*/ 1134 w 1193"/>
                <a:gd name="T71" fmla="*/ 854 h 1192"/>
                <a:gd name="T72" fmla="*/ 1106 w 1193"/>
                <a:gd name="T73" fmla="*/ 905 h 1192"/>
                <a:gd name="T74" fmla="*/ 1074 w 1193"/>
                <a:gd name="T75" fmla="*/ 952 h 1192"/>
                <a:gd name="T76" fmla="*/ 1038 w 1193"/>
                <a:gd name="T77" fmla="*/ 996 h 1192"/>
                <a:gd name="T78" fmla="*/ 975 w 1193"/>
                <a:gd name="T79" fmla="*/ 1056 h 1192"/>
                <a:gd name="T80" fmla="*/ 930 w 1193"/>
                <a:gd name="T81" fmla="*/ 1090 h 1192"/>
                <a:gd name="T82" fmla="*/ 881 w 1193"/>
                <a:gd name="T83" fmla="*/ 1120 h 1192"/>
                <a:gd name="T84" fmla="*/ 829 w 1193"/>
                <a:gd name="T85" fmla="*/ 1145 h 1192"/>
                <a:gd name="T86" fmla="*/ 773 w 1193"/>
                <a:gd name="T87" fmla="*/ 1165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5 h 1192"/>
                <a:gd name="T100" fmla="*/ 364 w 1193"/>
                <a:gd name="T101" fmla="*/ 1145 h 1192"/>
                <a:gd name="T102" fmla="*/ 312 w 1193"/>
                <a:gd name="T103" fmla="*/ 1120 h 1192"/>
                <a:gd name="T104" fmla="*/ 263 w 1193"/>
                <a:gd name="T105" fmla="*/ 1090 h 1192"/>
                <a:gd name="T106" fmla="*/ 217 w 1193"/>
                <a:gd name="T107" fmla="*/ 1056 h 1192"/>
                <a:gd name="T108" fmla="*/ 155 w 1193"/>
                <a:gd name="T109" fmla="*/ 996 h 1192"/>
                <a:gd name="T110" fmla="*/ 118 w 1193"/>
                <a:gd name="T111" fmla="*/ 952 h 1192"/>
                <a:gd name="T112" fmla="*/ 87 w 1193"/>
                <a:gd name="T113" fmla="*/ 905 h 1192"/>
                <a:gd name="T114" fmla="*/ 59 w 1193"/>
                <a:gd name="T115" fmla="*/ 854 h 1192"/>
                <a:gd name="T116" fmla="*/ 37 w 1193"/>
                <a:gd name="T117" fmla="*/ 800 h 1192"/>
                <a:gd name="T118" fmla="*/ 20 w 1193"/>
                <a:gd name="T119" fmla="*/ 745 h 1192"/>
                <a:gd name="T120" fmla="*/ 7 w 1193"/>
                <a:gd name="T121" fmla="*/ 686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6"/>
                  </a:moveTo>
                  <a:lnTo>
                    <a:pt x="0" y="580"/>
                  </a:lnTo>
                  <a:lnTo>
                    <a:pt x="1" y="565"/>
                  </a:lnTo>
                  <a:lnTo>
                    <a:pt x="2" y="551"/>
                  </a:lnTo>
                  <a:lnTo>
                    <a:pt x="3" y="535"/>
                  </a:lnTo>
                  <a:lnTo>
                    <a:pt x="5" y="520"/>
                  </a:lnTo>
                  <a:lnTo>
                    <a:pt x="7" y="506"/>
                  </a:lnTo>
                  <a:lnTo>
                    <a:pt x="9" y="490"/>
                  </a:lnTo>
                  <a:lnTo>
                    <a:pt x="12" y="476"/>
                  </a:lnTo>
                  <a:lnTo>
                    <a:pt x="15" y="462"/>
                  </a:lnTo>
                  <a:lnTo>
                    <a:pt x="20" y="446"/>
                  </a:lnTo>
                  <a:lnTo>
                    <a:pt x="23" y="433"/>
                  </a:lnTo>
                  <a:lnTo>
                    <a:pt x="28" y="419"/>
                  </a:lnTo>
                  <a:lnTo>
                    <a:pt x="32" y="405"/>
                  </a:lnTo>
                  <a:lnTo>
                    <a:pt x="37" y="391"/>
                  </a:lnTo>
                  <a:lnTo>
                    <a:pt x="42" y="377"/>
                  </a:lnTo>
                  <a:lnTo>
                    <a:pt x="47" y="364"/>
                  </a:lnTo>
                  <a:lnTo>
                    <a:pt x="53" y="351"/>
                  </a:lnTo>
                  <a:lnTo>
                    <a:pt x="59" y="337"/>
                  </a:lnTo>
                  <a:lnTo>
                    <a:pt x="65" y="325"/>
                  </a:lnTo>
                  <a:lnTo>
                    <a:pt x="73" y="312"/>
                  </a:lnTo>
                  <a:lnTo>
                    <a:pt x="80" y="300"/>
                  </a:lnTo>
                  <a:lnTo>
                    <a:pt x="87" y="287"/>
                  </a:lnTo>
                  <a:lnTo>
                    <a:pt x="94" y="275"/>
                  </a:lnTo>
                  <a:lnTo>
                    <a:pt x="102" y="263"/>
                  </a:lnTo>
                  <a:lnTo>
                    <a:pt x="110" y="251"/>
                  </a:lnTo>
                  <a:lnTo>
                    <a:pt x="118" y="239"/>
                  </a:lnTo>
                  <a:lnTo>
                    <a:pt x="128" y="228"/>
                  </a:lnTo>
                  <a:lnTo>
                    <a:pt x="137" y="217"/>
                  </a:lnTo>
                  <a:lnTo>
                    <a:pt x="146" y="206"/>
                  </a:lnTo>
                  <a:lnTo>
                    <a:pt x="155" y="196"/>
                  </a:lnTo>
                  <a:lnTo>
                    <a:pt x="175" y="174"/>
                  </a:lnTo>
                  <a:lnTo>
                    <a:pt x="196" y="155"/>
                  </a:lnTo>
                  <a:lnTo>
                    <a:pt x="206" y="146"/>
                  </a:lnTo>
                  <a:lnTo>
                    <a:pt x="217" y="136"/>
                  </a:lnTo>
                  <a:lnTo>
                    <a:pt x="229" y="127"/>
                  </a:lnTo>
                  <a:lnTo>
                    <a:pt x="240" y="118"/>
                  </a:lnTo>
                  <a:lnTo>
                    <a:pt x="251" y="110"/>
                  </a:lnTo>
                  <a:lnTo>
                    <a:pt x="263" y="102"/>
                  </a:lnTo>
                  <a:lnTo>
                    <a:pt x="276" y="94"/>
                  </a:lnTo>
                  <a:lnTo>
                    <a:pt x="287" y="87"/>
                  </a:lnTo>
                  <a:lnTo>
                    <a:pt x="300" y="79"/>
                  </a:lnTo>
                  <a:lnTo>
                    <a:pt x="312" y="72"/>
                  </a:lnTo>
                  <a:lnTo>
                    <a:pt x="325" y="65"/>
                  </a:lnTo>
                  <a:lnTo>
                    <a:pt x="338" y="59"/>
                  </a:lnTo>
                  <a:lnTo>
                    <a:pt x="351" y="53"/>
                  </a:lnTo>
                  <a:lnTo>
                    <a:pt x="364" y="47"/>
                  </a:lnTo>
                  <a:lnTo>
                    <a:pt x="378" y="42"/>
                  </a:lnTo>
                  <a:lnTo>
                    <a:pt x="392" y="37"/>
                  </a:lnTo>
                  <a:lnTo>
                    <a:pt x="405" y="31"/>
                  </a:lnTo>
                  <a:lnTo>
                    <a:pt x="419" y="27"/>
                  </a:lnTo>
                  <a:lnTo>
                    <a:pt x="433" y="22"/>
                  </a:lnTo>
                  <a:lnTo>
                    <a:pt x="447" y="19"/>
                  </a:lnTo>
                  <a:lnTo>
                    <a:pt x="461" y="15"/>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5"/>
                  </a:lnTo>
                  <a:lnTo>
                    <a:pt x="746" y="19"/>
                  </a:lnTo>
                  <a:lnTo>
                    <a:pt x="760" y="22"/>
                  </a:lnTo>
                  <a:lnTo>
                    <a:pt x="773" y="27"/>
                  </a:lnTo>
                  <a:lnTo>
                    <a:pt x="788" y="31"/>
                  </a:lnTo>
                  <a:lnTo>
                    <a:pt x="801" y="37"/>
                  </a:lnTo>
                  <a:lnTo>
                    <a:pt x="815" y="42"/>
                  </a:lnTo>
                  <a:lnTo>
                    <a:pt x="829" y="47"/>
                  </a:lnTo>
                  <a:lnTo>
                    <a:pt x="842" y="53"/>
                  </a:lnTo>
                  <a:lnTo>
                    <a:pt x="855" y="59"/>
                  </a:lnTo>
                  <a:lnTo>
                    <a:pt x="868" y="65"/>
                  </a:lnTo>
                  <a:lnTo>
                    <a:pt x="881" y="72"/>
                  </a:lnTo>
                  <a:lnTo>
                    <a:pt x="893" y="79"/>
                  </a:lnTo>
                  <a:lnTo>
                    <a:pt x="906" y="87"/>
                  </a:lnTo>
                  <a:lnTo>
                    <a:pt x="918" y="94"/>
                  </a:lnTo>
                  <a:lnTo>
                    <a:pt x="930" y="102"/>
                  </a:lnTo>
                  <a:lnTo>
                    <a:pt x="942" y="110"/>
                  </a:lnTo>
                  <a:lnTo>
                    <a:pt x="953" y="118"/>
                  </a:lnTo>
                  <a:lnTo>
                    <a:pt x="964" y="127"/>
                  </a:lnTo>
                  <a:lnTo>
                    <a:pt x="975" y="136"/>
                  </a:lnTo>
                  <a:lnTo>
                    <a:pt x="987" y="146"/>
                  </a:lnTo>
                  <a:lnTo>
                    <a:pt x="997" y="155"/>
                  </a:lnTo>
                  <a:lnTo>
                    <a:pt x="1018" y="174"/>
                  </a:lnTo>
                  <a:lnTo>
                    <a:pt x="1038" y="196"/>
                  </a:lnTo>
                  <a:lnTo>
                    <a:pt x="1047" y="206"/>
                  </a:lnTo>
                  <a:lnTo>
                    <a:pt x="1057" y="217"/>
                  </a:lnTo>
                  <a:lnTo>
                    <a:pt x="1065" y="228"/>
                  </a:lnTo>
                  <a:lnTo>
                    <a:pt x="1074" y="239"/>
                  </a:lnTo>
                  <a:lnTo>
                    <a:pt x="1083" y="251"/>
                  </a:lnTo>
                  <a:lnTo>
                    <a:pt x="1091" y="263"/>
                  </a:lnTo>
                  <a:lnTo>
                    <a:pt x="1099" y="275"/>
                  </a:lnTo>
                  <a:lnTo>
                    <a:pt x="1106" y="286"/>
                  </a:lnTo>
                  <a:lnTo>
                    <a:pt x="1114" y="300"/>
                  </a:lnTo>
                  <a:lnTo>
                    <a:pt x="1120" y="312"/>
                  </a:lnTo>
                  <a:lnTo>
                    <a:pt x="1127" y="324"/>
                  </a:lnTo>
                  <a:lnTo>
                    <a:pt x="1134" y="337"/>
                  </a:lnTo>
                  <a:lnTo>
                    <a:pt x="1140" y="351"/>
                  </a:lnTo>
                  <a:lnTo>
                    <a:pt x="1146" y="364"/>
                  </a:lnTo>
                  <a:lnTo>
                    <a:pt x="1151" y="377"/>
                  </a:lnTo>
                  <a:lnTo>
                    <a:pt x="1156" y="391"/>
                  </a:lnTo>
                  <a:lnTo>
                    <a:pt x="1161" y="405"/>
                  </a:lnTo>
                  <a:lnTo>
                    <a:pt x="1166" y="419"/>
                  </a:lnTo>
                  <a:lnTo>
                    <a:pt x="1170" y="432"/>
                  </a:lnTo>
                  <a:lnTo>
                    <a:pt x="1174" y="446"/>
                  </a:lnTo>
                  <a:lnTo>
                    <a:pt x="1177" y="461"/>
                  </a:lnTo>
                  <a:lnTo>
                    <a:pt x="1180" y="476"/>
                  </a:lnTo>
                  <a:lnTo>
                    <a:pt x="1184" y="490"/>
                  </a:lnTo>
                  <a:lnTo>
                    <a:pt x="1186" y="505"/>
                  </a:lnTo>
                  <a:lnTo>
                    <a:pt x="1188" y="520"/>
                  </a:lnTo>
                  <a:lnTo>
                    <a:pt x="1190" y="535"/>
                  </a:lnTo>
                  <a:lnTo>
                    <a:pt x="1191" y="549"/>
                  </a:lnTo>
                  <a:lnTo>
                    <a:pt x="1192" y="565"/>
                  </a:lnTo>
                  <a:lnTo>
                    <a:pt x="1193" y="580"/>
                  </a:lnTo>
                  <a:lnTo>
                    <a:pt x="1193" y="595"/>
                  </a:lnTo>
                  <a:lnTo>
                    <a:pt x="1193" y="596"/>
                  </a:lnTo>
                  <a:lnTo>
                    <a:pt x="1193" y="612"/>
                  </a:lnTo>
                  <a:lnTo>
                    <a:pt x="1192" y="627"/>
                  </a:lnTo>
                  <a:lnTo>
                    <a:pt x="1191" y="641"/>
                  </a:lnTo>
                  <a:lnTo>
                    <a:pt x="1190" y="657"/>
                  </a:lnTo>
                  <a:lnTo>
                    <a:pt x="1188" y="672"/>
                  </a:lnTo>
                  <a:lnTo>
                    <a:pt x="1186" y="687"/>
                  </a:lnTo>
                  <a:lnTo>
                    <a:pt x="1184" y="701"/>
                  </a:lnTo>
                  <a:lnTo>
                    <a:pt x="1180" y="716"/>
                  </a:lnTo>
                  <a:lnTo>
                    <a:pt x="1177" y="731"/>
                  </a:lnTo>
                  <a:lnTo>
                    <a:pt x="1174" y="745"/>
                  </a:lnTo>
                  <a:lnTo>
                    <a:pt x="1170" y="760"/>
                  </a:lnTo>
                  <a:lnTo>
                    <a:pt x="1166" y="773"/>
                  </a:lnTo>
                  <a:lnTo>
                    <a:pt x="1161" y="787"/>
                  </a:lnTo>
                  <a:lnTo>
                    <a:pt x="1157" y="800"/>
                  </a:lnTo>
                  <a:lnTo>
                    <a:pt x="1151" y="815"/>
                  </a:lnTo>
                  <a:lnTo>
                    <a:pt x="1146" y="828"/>
                  </a:lnTo>
                  <a:lnTo>
                    <a:pt x="1140" y="841"/>
                  </a:lnTo>
                  <a:lnTo>
                    <a:pt x="1134" y="854"/>
                  </a:lnTo>
                  <a:lnTo>
                    <a:pt x="1127" y="868"/>
                  </a:lnTo>
                  <a:lnTo>
                    <a:pt x="1120" y="880"/>
                  </a:lnTo>
                  <a:lnTo>
                    <a:pt x="1114" y="892"/>
                  </a:lnTo>
                  <a:lnTo>
                    <a:pt x="1106" y="905"/>
                  </a:lnTo>
                  <a:lnTo>
                    <a:pt x="1099" y="918"/>
                  </a:lnTo>
                  <a:lnTo>
                    <a:pt x="1091" y="929"/>
                  </a:lnTo>
                  <a:lnTo>
                    <a:pt x="1083" y="941"/>
                  </a:lnTo>
                  <a:lnTo>
                    <a:pt x="1074" y="952"/>
                  </a:lnTo>
                  <a:lnTo>
                    <a:pt x="1065" y="963"/>
                  </a:lnTo>
                  <a:lnTo>
                    <a:pt x="1057" y="975"/>
                  </a:lnTo>
                  <a:lnTo>
                    <a:pt x="1047" y="986"/>
                  </a:lnTo>
                  <a:lnTo>
                    <a:pt x="1038" y="996"/>
                  </a:lnTo>
                  <a:lnTo>
                    <a:pt x="1018" y="1018"/>
                  </a:lnTo>
                  <a:lnTo>
                    <a:pt x="997" y="1037"/>
                  </a:lnTo>
                  <a:lnTo>
                    <a:pt x="987" y="1046"/>
                  </a:lnTo>
                  <a:lnTo>
                    <a:pt x="975" y="1056"/>
                  </a:lnTo>
                  <a:lnTo>
                    <a:pt x="964" y="1064"/>
                  </a:lnTo>
                  <a:lnTo>
                    <a:pt x="953" y="1074"/>
                  </a:lnTo>
                  <a:lnTo>
                    <a:pt x="942" y="1082"/>
                  </a:lnTo>
                  <a:lnTo>
                    <a:pt x="930" y="1090"/>
                  </a:lnTo>
                  <a:lnTo>
                    <a:pt x="918" y="1098"/>
                  </a:lnTo>
                  <a:lnTo>
                    <a:pt x="906" y="1105"/>
                  </a:lnTo>
                  <a:lnTo>
                    <a:pt x="893" y="1113"/>
                  </a:lnTo>
                  <a:lnTo>
                    <a:pt x="881" y="1120"/>
                  </a:lnTo>
                  <a:lnTo>
                    <a:pt x="868" y="1127"/>
                  </a:lnTo>
                  <a:lnTo>
                    <a:pt x="855" y="1133"/>
                  </a:lnTo>
                  <a:lnTo>
                    <a:pt x="842" y="1139"/>
                  </a:lnTo>
                  <a:lnTo>
                    <a:pt x="829" y="1145"/>
                  </a:lnTo>
                  <a:lnTo>
                    <a:pt x="815" y="1150"/>
                  </a:lnTo>
                  <a:lnTo>
                    <a:pt x="801" y="1155"/>
                  </a:lnTo>
                  <a:lnTo>
                    <a:pt x="788" y="1160"/>
                  </a:lnTo>
                  <a:lnTo>
                    <a:pt x="773" y="1165"/>
                  </a:lnTo>
                  <a:lnTo>
                    <a:pt x="759" y="1169"/>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69"/>
                  </a:lnTo>
                  <a:lnTo>
                    <a:pt x="419" y="1165"/>
                  </a:lnTo>
                  <a:lnTo>
                    <a:pt x="405" y="1160"/>
                  </a:lnTo>
                  <a:lnTo>
                    <a:pt x="392" y="1156"/>
                  </a:lnTo>
                  <a:lnTo>
                    <a:pt x="378" y="1150"/>
                  </a:lnTo>
                  <a:lnTo>
                    <a:pt x="364" y="1145"/>
                  </a:lnTo>
                  <a:lnTo>
                    <a:pt x="351" y="1139"/>
                  </a:lnTo>
                  <a:lnTo>
                    <a:pt x="338" y="1133"/>
                  </a:lnTo>
                  <a:lnTo>
                    <a:pt x="326" y="1127"/>
                  </a:lnTo>
                  <a:lnTo>
                    <a:pt x="312" y="1120"/>
                  </a:lnTo>
                  <a:lnTo>
                    <a:pt x="300" y="1113"/>
                  </a:lnTo>
                  <a:lnTo>
                    <a:pt x="288" y="1105"/>
                  </a:lnTo>
                  <a:lnTo>
                    <a:pt x="276" y="1098"/>
                  </a:lnTo>
                  <a:lnTo>
                    <a:pt x="263" y="1090"/>
                  </a:lnTo>
                  <a:lnTo>
                    <a:pt x="251" y="1082"/>
                  </a:lnTo>
                  <a:lnTo>
                    <a:pt x="240" y="1074"/>
                  </a:lnTo>
                  <a:lnTo>
                    <a:pt x="229" y="1064"/>
                  </a:lnTo>
                  <a:lnTo>
                    <a:pt x="217" y="1056"/>
                  </a:lnTo>
                  <a:lnTo>
                    <a:pt x="206" y="1046"/>
                  </a:lnTo>
                  <a:lnTo>
                    <a:pt x="196" y="1037"/>
                  </a:lnTo>
                  <a:lnTo>
                    <a:pt x="175" y="1018"/>
                  </a:lnTo>
                  <a:lnTo>
                    <a:pt x="155" y="996"/>
                  </a:lnTo>
                  <a:lnTo>
                    <a:pt x="146" y="986"/>
                  </a:lnTo>
                  <a:lnTo>
                    <a:pt x="137" y="975"/>
                  </a:lnTo>
                  <a:lnTo>
                    <a:pt x="128" y="963"/>
                  </a:lnTo>
                  <a:lnTo>
                    <a:pt x="118" y="952"/>
                  </a:lnTo>
                  <a:lnTo>
                    <a:pt x="110" y="941"/>
                  </a:lnTo>
                  <a:lnTo>
                    <a:pt x="102" y="929"/>
                  </a:lnTo>
                  <a:lnTo>
                    <a:pt x="94" y="918"/>
                  </a:lnTo>
                  <a:lnTo>
                    <a:pt x="87" y="905"/>
                  </a:lnTo>
                  <a:lnTo>
                    <a:pt x="80" y="892"/>
                  </a:lnTo>
                  <a:lnTo>
                    <a:pt x="73" y="880"/>
                  </a:lnTo>
                  <a:lnTo>
                    <a:pt x="65" y="868"/>
                  </a:lnTo>
                  <a:lnTo>
                    <a:pt x="59" y="854"/>
                  </a:lnTo>
                  <a:lnTo>
                    <a:pt x="53" y="841"/>
                  </a:lnTo>
                  <a:lnTo>
                    <a:pt x="47" y="828"/>
                  </a:lnTo>
                  <a:lnTo>
                    <a:pt x="42" y="815"/>
                  </a:lnTo>
                  <a:lnTo>
                    <a:pt x="37" y="800"/>
                  </a:lnTo>
                  <a:lnTo>
                    <a:pt x="32" y="787"/>
                  </a:lnTo>
                  <a:lnTo>
                    <a:pt x="28" y="773"/>
                  </a:lnTo>
                  <a:lnTo>
                    <a:pt x="23" y="759"/>
                  </a:lnTo>
                  <a:lnTo>
                    <a:pt x="20" y="745"/>
                  </a:lnTo>
                  <a:lnTo>
                    <a:pt x="15" y="730"/>
                  </a:lnTo>
                  <a:lnTo>
                    <a:pt x="12" y="716"/>
                  </a:lnTo>
                  <a:lnTo>
                    <a:pt x="9" y="701"/>
                  </a:lnTo>
                  <a:lnTo>
                    <a:pt x="7" y="686"/>
                  </a:lnTo>
                  <a:lnTo>
                    <a:pt x="5" y="672"/>
                  </a:lnTo>
                  <a:lnTo>
                    <a:pt x="3" y="657"/>
                  </a:lnTo>
                  <a:lnTo>
                    <a:pt x="2" y="641"/>
                  </a:lnTo>
                  <a:lnTo>
                    <a:pt x="1" y="627"/>
                  </a:lnTo>
                  <a:lnTo>
                    <a:pt x="0" y="612"/>
                  </a:lnTo>
                  <a:lnTo>
                    <a:pt x="0" y="595"/>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1" name="Line 112">
              <a:extLst>
                <a:ext uri="{FF2B5EF4-FFF2-40B4-BE49-F238E27FC236}">
                  <a16:creationId xmlns:a16="http://schemas.microsoft.com/office/drawing/2014/main" id="{5E16DA13-96B0-4642-9BDD-7776E0D6D35E}"/>
                </a:ext>
              </a:extLst>
            </p:cNvPr>
            <p:cNvSpPr>
              <a:spLocks noChangeShapeType="1"/>
            </p:cNvSpPr>
            <p:nvPr/>
          </p:nvSpPr>
          <p:spPr bwMode="auto">
            <a:xfrm>
              <a:off x="4457" y="3130"/>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2" name="Line 113">
              <a:extLst>
                <a:ext uri="{FF2B5EF4-FFF2-40B4-BE49-F238E27FC236}">
                  <a16:creationId xmlns:a16="http://schemas.microsoft.com/office/drawing/2014/main" id="{1F0F1DCE-662C-43E1-99BB-2953067B63FB}"/>
                </a:ext>
              </a:extLst>
            </p:cNvPr>
            <p:cNvSpPr>
              <a:spLocks noChangeShapeType="1"/>
            </p:cNvSpPr>
            <p:nvPr/>
          </p:nvSpPr>
          <p:spPr bwMode="auto">
            <a:xfrm>
              <a:off x="5054" y="2534"/>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3" name="Line 114">
              <a:extLst>
                <a:ext uri="{FF2B5EF4-FFF2-40B4-BE49-F238E27FC236}">
                  <a16:creationId xmlns:a16="http://schemas.microsoft.com/office/drawing/2014/main" id="{674A555C-E41E-4A25-915C-16C4C551C8E8}"/>
                </a:ext>
              </a:extLst>
            </p:cNvPr>
            <p:cNvSpPr>
              <a:spLocks noChangeShapeType="1"/>
            </p:cNvSpPr>
            <p:nvPr/>
          </p:nvSpPr>
          <p:spPr bwMode="auto">
            <a:xfrm flipH="1" flipV="1">
              <a:off x="4633" y="2708"/>
              <a:ext cx="842" cy="8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4" name="Line 115">
              <a:extLst>
                <a:ext uri="{FF2B5EF4-FFF2-40B4-BE49-F238E27FC236}">
                  <a16:creationId xmlns:a16="http://schemas.microsoft.com/office/drawing/2014/main" id="{B3CAFC0E-41A5-4936-8E0A-81C1EB64B9EF}"/>
                </a:ext>
              </a:extLst>
            </p:cNvPr>
            <p:cNvSpPr>
              <a:spLocks noChangeShapeType="1"/>
            </p:cNvSpPr>
            <p:nvPr/>
          </p:nvSpPr>
          <p:spPr bwMode="auto">
            <a:xfrm flipH="1">
              <a:off x="4633" y="2708"/>
              <a:ext cx="842" cy="8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195" name="Rectangle 116">
              <a:extLst>
                <a:ext uri="{FF2B5EF4-FFF2-40B4-BE49-F238E27FC236}">
                  <a16:creationId xmlns:a16="http://schemas.microsoft.com/office/drawing/2014/main" id="{6F42F922-6D23-4F4B-90A1-BC88D06253FC}"/>
                </a:ext>
              </a:extLst>
            </p:cNvPr>
            <p:cNvSpPr>
              <a:spLocks noChangeArrowheads="1"/>
            </p:cNvSpPr>
            <p:nvPr/>
          </p:nvSpPr>
          <p:spPr bwMode="auto">
            <a:xfrm>
              <a:off x="5182" y="271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96" name="Rectangle 117">
              <a:extLst>
                <a:ext uri="{FF2B5EF4-FFF2-40B4-BE49-F238E27FC236}">
                  <a16:creationId xmlns:a16="http://schemas.microsoft.com/office/drawing/2014/main" id="{0E9FAD67-EEFE-4D38-9531-D891371FE611}"/>
                </a:ext>
              </a:extLst>
            </p:cNvPr>
            <p:cNvSpPr>
              <a:spLocks noChangeArrowheads="1"/>
            </p:cNvSpPr>
            <p:nvPr/>
          </p:nvSpPr>
          <p:spPr bwMode="auto">
            <a:xfrm>
              <a:off x="5463" y="293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97" name="Rectangle 118">
              <a:extLst>
                <a:ext uri="{FF2B5EF4-FFF2-40B4-BE49-F238E27FC236}">
                  <a16:creationId xmlns:a16="http://schemas.microsoft.com/office/drawing/2014/main" id="{C1533F75-AE0E-421C-B3C0-49357A019BD3}"/>
                </a:ext>
              </a:extLst>
            </p:cNvPr>
            <p:cNvSpPr>
              <a:spLocks noChangeArrowheads="1"/>
            </p:cNvSpPr>
            <p:nvPr/>
          </p:nvSpPr>
          <p:spPr bwMode="auto">
            <a:xfrm>
              <a:off x="5463" y="323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98" name="Rectangle 119">
              <a:extLst>
                <a:ext uri="{FF2B5EF4-FFF2-40B4-BE49-F238E27FC236}">
                  <a16:creationId xmlns:a16="http://schemas.microsoft.com/office/drawing/2014/main" id="{8E618EC6-9559-4F07-B60A-309B2CBCB617}"/>
                </a:ext>
              </a:extLst>
            </p:cNvPr>
            <p:cNvSpPr>
              <a:spLocks noChangeArrowheads="1"/>
            </p:cNvSpPr>
            <p:nvPr/>
          </p:nvSpPr>
          <p:spPr bwMode="auto">
            <a:xfrm>
              <a:off x="5208" y="3446"/>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199" name="Rectangle 120">
              <a:extLst>
                <a:ext uri="{FF2B5EF4-FFF2-40B4-BE49-F238E27FC236}">
                  <a16:creationId xmlns:a16="http://schemas.microsoft.com/office/drawing/2014/main" id="{98D95384-8DAF-4F20-910F-28813E037EF3}"/>
                </a:ext>
              </a:extLst>
            </p:cNvPr>
            <p:cNvSpPr>
              <a:spLocks noChangeArrowheads="1"/>
            </p:cNvSpPr>
            <p:nvPr/>
          </p:nvSpPr>
          <p:spPr bwMode="auto">
            <a:xfrm>
              <a:off x="4858" y="3488"/>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00" name="Rectangle 121">
              <a:extLst>
                <a:ext uri="{FF2B5EF4-FFF2-40B4-BE49-F238E27FC236}">
                  <a16:creationId xmlns:a16="http://schemas.microsoft.com/office/drawing/2014/main" id="{F35C7BCD-FDC1-4F2C-9D58-DDE04BE8EBC0}"/>
                </a:ext>
              </a:extLst>
            </p:cNvPr>
            <p:cNvSpPr>
              <a:spLocks noChangeArrowheads="1"/>
            </p:cNvSpPr>
            <p:nvPr/>
          </p:nvSpPr>
          <p:spPr bwMode="auto">
            <a:xfrm>
              <a:off x="4650" y="3233"/>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01" name="Rectangle 122">
              <a:extLst>
                <a:ext uri="{FF2B5EF4-FFF2-40B4-BE49-F238E27FC236}">
                  <a16:creationId xmlns:a16="http://schemas.microsoft.com/office/drawing/2014/main" id="{2DBC7843-4732-4421-826B-F8D322639FC7}"/>
                </a:ext>
              </a:extLst>
            </p:cNvPr>
            <p:cNvSpPr>
              <a:spLocks noChangeArrowheads="1"/>
            </p:cNvSpPr>
            <p:nvPr/>
          </p:nvSpPr>
          <p:spPr bwMode="auto">
            <a:xfrm>
              <a:off x="4650" y="293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02" name="Rectangle 123">
              <a:extLst>
                <a:ext uri="{FF2B5EF4-FFF2-40B4-BE49-F238E27FC236}">
                  <a16:creationId xmlns:a16="http://schemas.microsoft.com/office/drawing/2014/main" id="{DB0C5A23-637D-48FA-924B-43922665FA59}"/>
                </a:ext>
              </a:extLst>
            </p:cNvPr>
            <p:cNvSpPr>
              <a:spLocks noChangeArrowheads="1"/>
            </p:cNvSpPr>
            <p:nvPr/>
          </p:nvSpPr>
          <p:spPr bwMode="auto">
            <a:xfrm>
              <a:off x="4858" y="268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03" name="Freeform 124">
              <a:extLst>
                <a:ext uri="{FF2B5EF4-FFF2-40B4-BE49-F238E27FC236}">
                  <a16:creationId xmlns:a16="http://schemas.microsoft.com/office/drawing/2014/main" id="{53B271FA-6BD4-4C54-BDDC-556D3681D21A}"/>
                </a:ext>
              </a:extLst>
            </p:cNvPr>
            <p:cNvSpPr>
              <a:spLocks/>
            </p:cNvSpPr>
            <p:nvPr/>
          </p:nvSpPr>
          <p:spPr bwMode="auto">
            <a:xfrm>
              <a:off x="4822" y="2924"/>
              <a:ext cx="411" cy="402"/>
            </a:xfrm>
            <a:custGeom>
              <a:avLst/>
              <a:gdLst>
                <a:gd name="T0" fmla="*/ 277 w 411"/>
                <a:gd name="T1" fmla="*/ 399 h 402"/>
                <a:gd name="T2" fmla="*/ 296 w 411"/>
                <a:gd name="T3" fmla="*/ 391 h 402"/>
                <a:gd name="T4" fmla="*/ 315 w 411"/>
                <a:gd name="T5" fmla="*/ 381 h 402"/>
                <a:gd name="T6" fmla="*/ 331 w 411"/>
                <a:gd name="T7" fmla="*/ 370 h 402"/>
                <a:gd name="T8" fmla="*/ 346 w 411"/>
                <a:gd name="T9" fmla="*/ 356 h 402"/>
                <a:gd name="T10" fmla="*/ 360 w 411"/>
                <a:gd name="T11" fmla="*/ 342 h 402"/>
                <a:gd name="T12" fmla="*/ 373 w 411"/>
                <a:gd name="T13" fmla="*/ 327 h 402"/>
                <a:gd name="T14" fmla="*/ 383 w 411"/>
                <a:gd name="T15" fmla="*/ 309 h 402"/>
                <a:gd name="T16" fmla="*/ 392 w 411"/>
                <a:gd name="T17" fmla="*/ 292 h 402"/>
                <a:gd name="T18" fmla="*/ 399 w 411"/>
                <a:gd name="T19" fmla="*/ 274 h 402"/>
                <a:gd name="T20" fmla="*/ 405 w 411"/>
                <a:gd name="T21" fmla="*/ 255 h 402"/>
                <a:gd name="T22" fmla="*/ 409 w 411"/>
                <a:gd name="T23" fmla="*/ 236 h 402"/>
                <a:gd name="T24" fmla="*/ 411 w 411"/>
                <a:gd name="T25" fmla="*/ 216 h 402"/>
                <a:gd name="T26" fmla="*/ 411 w 411"/>
                <a:gd name="T27" fmla="*/ 195 h 402"/>
                <a:gd name="T28" fmla="*/ 409 w 411"/>
                <a:gd name="T29" fmla="*/ 175 h 402"/>
                <a:gd name="T30" fmla="*/ 404 w 411"/>
                <a:gd name="T31" fmla="*/ 154 h 402"/>
                <a:gd name="T32" fmla="*/ 398 w 411"/>
                <a:gd name="T33" fmla="*/ 134 h 402"/>
                <a:gd name="T34" fmla="*/ 390 w 411"/>
                <a:gd name="T35" fmla="*/ 116 h 402"/>
                <a:gd name="T36" fmla="*/ 380 w 411"/>
                <a:gd name="T37" fmla="*/ 97 h 402"/>
                <a:gd name="T38" fmla="*/ 369 w 411"/>
                <a:gd name="T39" fmla="*/ 81 h 402"/>
                <a:gd name="T40" fmla="*/ 355 w 411"/>
                <a:gd name="T41" fmla="*/ 66 h 402"/>
                <a:gd name="T42" fmla="*/ 341 w 411"/>
                <a:gd name="T43" fmla="*/ 51 h 402"/>
                <a:gd name="T44" fmla="*/ 326 w 411"/>
                <a:gd name="T45" fmla="*/ 39 h 402"/>
                <a:gd name="T46" fmla="*/ 309 w 411"/>
                <a:gd name="T47" fmla="*/ 29 h 402"/>
                <a:gd name="T48" fmla="*/ 292 w 411"/>
                <a:gd name="T49" fmla="*/ 20 h 402"/>
                <a:gd name="T50" fmla="*/ 274 w 411"/>
                <a:gd name="T51" fmla="*/ 12 h 402"/>
                <a:gd name="T52" fmla="*/ 254 w 411"/>
                <a:gd name="T53" fmla="*/ 7 h 402"/>
                <a:gd name="T54" fmla="*/ 235 w 411"/>
                <a:gd name="T55" fmla="*/ 2 h 402"/>
                <a:gd name="T56" fmla="*/ 216 w 411"/>
                <a:gd name="T57" fmla="*/ 0 h 402"/>
                <a:gd name="T58" fmla="*/ 195 w 411"/>
                <a:gd name="T59" fmla="*/ 0 h 402"/>
                <a:gd name="T60" fmla="*/ 175 w 411"/>
                <a:gd name="T61" fmla="*/ 2 h 402"/>
                <a:gd name="T62" fmla="*/ 154 w 411"/>
                <a:gd name="T63" fmla="*/ 7 h 402"/>
                <a:gd name="T64" fmla="*/ 134 w 411"/>
                <a:gd name="T65" fmla="*/ 14 h 402"/>
                <a:gd name="T66" fmla="*/ 115 w 411"/>
                <a:gd name="T67" fmla="*/ 22 h 402"/>
                <a:gd name="T68" fmla="*/ 97 w 411"/>
                <a:gd name="T69" fmla="*/ 31 h 402"/>
                <a:gd name="T70" fmla="*/ 81 w 411"/>
                <a:gd name="T71" fmla="*/ 43 h 402"/>
                <a:gd name="T72" fmla="*/ 66 w 411"/>
                <a:gd name="T73" fmla="*/ 55 h 402"/>
                <a:gd name="T74" fmla="*/ 51 w 411"/>
                <a:gd name="T75" fmla="*/ 70 h 402"/>
                <a:gd name="T76" fmla="*/ 39 w 411"/>
                <a:gd name="T77" fmla="*/ 86 h 402"/>
                <a:gd name="T78" fmla="*/ 28 w 411"/>
                <a:gd name="T79" fmla="*/ 102 h 402"/>
                <a:gd name="T80" fmla="*/ 19 w 411"/>
                <a:gd name="T81" fmla="*/ 120 h 402"/>
                <a:gd name="T82" fmla="*/ 12 w 411"/>
                <a:gd name="T83" fmla="*/ 138 h 402"/>
                <a:gd name="T84" fmla="*/ 5 w 411"/>
                <a:gd name="T85" fmla="*/ 157 h 402"/>
                <a:gd name="T86" fmla="*/ 2 w 411"/>
                <a:gd name="T87" fmla="*/ 177 h 402"/>
                <a:gd name="T88" fmla="*/ 0 w 411"/>
                <a:gd name="T89" fmla="*/ 196 h 402"/>
                <a:gd name="T90" fmla="*/ 0 w 411"/>
                <a:gd name="T91" fmla="*/ 217 h 402"/>
                <a:gd name="T92" fmla="*/ 2 w 411"/>
                <a:gd name="T93" fmla="*/ 237 h 402"/>
                <a:gd name="T94" fmla="*/ 6 w 411"/>
                <a:gd name="T95" fmla="*/ 257 h 402"/>
                <a:gd name="T96" fmla="*/ 15 w 411"/>
                <a:gd name="T97" fmla="*/ 282 h 402"/>
                <a:gd name="T98" fmla="*/ 27 w 411"/>
                <a:gd name="T99" fmla="*/ 307 h 402"/>
                <a:gd name="T100" fmla="*/ 43 w 411"/>
                <a:gd name="T101" fmla="*/ 332 h 402"/>
                <a:gd name="T102" fmla="*/ 63 w 411"/>
                <a:gd name="T103" fmla="*/ 354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11" h="402">
                  <a:moveTo>
                    <a:pt x="268" y="402"/>
                  </a:moveTo>
                  <a:lnTo>
                    <a:pt x="277" y="399"/>
                  </a:lnTo>
                  <a:lnTo>
                    <a:pt x="287" y="395"/>
                  </a:lnTo>
                  <a:lnTo>
                    <a:pt x="296" y="391"/>
                  </a:lnTo>
                  <a:lnTo>
                    <a:pt x="305" y="386"/>
                  </a:lnTo>
                  <a:lnTo>
                    <a:pt x="315" y="381"/>
                  </a:lnTo>
                  <a:lnTo>
                    <a:pt x="323" y="375"/>
                  </a:lnTo>
                  <a:lnTo>
                    <a:pt x="331" y="370"/>
                  </a:lnTo>
                  <a:lnTo>
                    <a:pt x="339" y="362"/>
                  </a:lnTo>
                  <a:lnTo>
                    <a:pt x="346" y="356"/>
                  </a:lnTo>
                  <a:lnTo>
                    <a:pt x="353" y="349"/>
                  </a:lnTo>
                  <a:lnTo>
                    <a:pt x="360" y="342"/>
                  </a:lnTo>
                  <a:lnTo>
                    <a:pt x="367" y="334"/>
                  </a:lnTo>
                  <a:lnTo>
                    <a:pt x="373" y="327"/>
                  </a:lnTo>
                  <a:lnTo>
                    <a:pt x="378" y="319"/>
                  </a:lnTo>
                  <a:lnTo>
                    <a:pt x="383" y="309"/>
                  </a:lnTo>
                  <a:lnTo>
                    <a:pt x="388" y="301"/>
                  </a:lnTo>
                  <a:lnTo>
                    <a:pt x="392" y="292"/>
                  </a:lnTo>
                  <a:lnTo>
                    <a:pt x="396" y="283"/>
                  </a:lnTo>
                  <a:lnTo>
                    <a:pt x="399" y="274"/>
                  </a:lnTo>
                  <a:lnTo>
                    <a:pt x="402" y="265"/>
                  </a:lnTo>
                  <a:lnTo>
                    <a:pt x="405" y="255"/>
                  </a:lnTo>
                  <a:lnTo>
                    <a:pt x="407" y="245"/>
                  </a:lnTo>
                  <a:lnTo>
                    <a:pt x="409" y="236"/>
                  </a:lnTo>
                  <a:lnTo>
                    <a:pt x="410" y="226"/>
                  </a:lnTo>
                  <a:lnTo>
                    <a:pt x="411" y="216"/>
                  </a:lnTo>
                  <a:lnTo>
                    <a:pt x="411" y="205"/>
                  </a:lnTo>
                  <a:lnTo>
                    <a:pt x="411" y="195"/>
                  </a:lnTo>
                  <a:lnTo>
                    <a:pt x="410" y="185"/>
                  </a:lnTo>
                  <a:lnTo>
                    <a:pt x="409" y="175"/>
                  </a:lnTo>
                  <a:lnTo>
                    <a:pt x="407" y="165"/>
                  </a:lnTo>
                  <a:lnTo>
                    <a:pt x="404" y="154"/>
                  </a:lnTo>
                  <a:lnTo>
                    <a:pt x="402" y="144"/>
                  </a:lnTo>
                  <a:lnTo>
                    <a:pt x="398" y="134"/>
                  </a:lnTo>
                  <a:lnTo>
                    <a:pt x="394" y="125"/>
                  </a:lnTo>
                  <a:lnTo>
                    <a:pt x="390" y="116"/>
                  </a:lnTo>
                  <a:lnTo>
                    <a:pt x="385" y="106"/>
                  </a:lnTo>
                  <a:lnTo>
                    <a:pt x="380" y="97"/>
                  </a:lnTo>
                  <a:lnTo>
                    <a:pt x="375" y="89"/>
                  </a:lnTo>
                  <a:lnTo>
                    <a:pt x="369" y="81"/>
                  </a:lnTo>
                  <a:lnTo>
                    <a:pt x="363" y="73"/>
                  </a:lnTo>
                  <a:lnTo>
                    <a:pt x="355" y="66"/>
                  </a:lnTo>
                  <a:lnTo>
                    <a:pt x="349" y="59"/>
                  </a:lnTo>
                  <a:lnTo>
                    <a:pt x="341" y="51"/>
                  </a:lnTo>
                  <a:lnTo>
                    <a:pt x="334" y="45"/>
                  </a:lnTo>
                  <a:lnTo>
                    <a:pt x="326" y="39"/>
                  </a:lnTo>
                  <a:lnTo>
                    <a:pt x="318" y="34"/>
                  </a:lnTo>
                  <a:lnTo>
                    <a:pt x="309" y="29"/>
                  </a:lnTo>
                  <a:lnTo>
                    <a:pt x="301" y="24"/>
                  </a:lnTo>
                  <a:lnTo>
                    <a:pt x="292" y="20"/>
                  </a:lnTo>
                  <a:lnTo>
                    <a:pt x="283" y="16"/>
                  </a:lnTo>
                  <a:lnTo>
                    <a:pt x="274" y="12"/>
                  </a:lnTo>
                  <a:lnTo>
                    <a:pt x="265" y="9"/>
                  </a:lnTo>
                  <a:lnTo>
                    <a:pt x="254" y="7"/>
                  </a:lnTo>
                  <a:lnTo>
                    <a:pt x="245" y="4"/>
                  </a:lnTo>
                  <a:lnTo>
                    <a:pt x="235" y="2"/>
                  </a:lnTo>
                  <a:lnTo>
                    <a:pt x="226" y="1"/>
                  </a:lnTo>
                  <a:lnTo>
                    <a:pt x="216" y="0"/>
                  </a:lnTo>
                  <a:lnTo>
                    <a:pt x="205" y="0"/>
                  </a:lnTo>
                  <a:lnTo>
                    <a:pt x="195" y="0"/>
                  </a:lnTo>
                  <a:lnTo>
                    <a:pt x="185" y="1"/>
                  </a:lnTo>
                  <a:lnTo>
                    <a:pt x="175" y="2"/>
                  </a:lnTo>
                  <a:lnTo>
                    <a:pt x="165" y="4"/>
                  </a:lnTo>
                  <a:lnTo>
                    <a:pt x="154" y="7"/>
                  </a:lnTo>
                  <a:lnTo>
                    <a:pt x="144" y="10"/>
                  </a:lnTo>
                  <a:lnTo>
                    <a:pt x="134" y="14"/>
                  </a:lnTo>
                  <a:lnTo>
                    <a:pt x="125" y="17"/>
                  </a:lnTo>
                  <a:lnTo>
                    <a:pt x="115" y="22"/>
                  </a:lnTo>
                  <a:lnTo>
                    <a:pt x="105" y="26"/>
                  </a:lnTo>
                  <a:lnTo>
                    <a:pt x="97" y="31"/>
                  </a:lnTo>
                  <a:lnTo>
                    <a:pt x="89" y="37"/>
                  </a:lnTo>
                  <a:lnTo>
                    <a:pt x="81" y="43"/>
                  </a:lnTo>
                  <a:lnTo>
                    <a:pt x="73" y="49"/>
                  </a:lnTo>
                  <a:lnTo>
                    <a:pt x="66" y="55"/>
                  </a:lnTo>
                  <a:lnTo>
                    <a:pt x="59" y="63"/>
                  </a:lnTo>
                  <a:lnTo>
                    <a:pt x="51" y="70"/>
                  </a:lnTo>
                  <a:lnTo>
                    <a:pt x="45" y="78"/>
                  </a:lnTo>
                  <a:lnTo>
                    <a:pt x="39" y="86"/>
                  </a:lnTo>
                  <a:lnTo>
                    <a:pt x="33" y="94"/>
                  </a:lnTo>
                  <a:lnTo>
                    <a:pt x="28" y="102"/>
                  </a:lnTo>
                  <a:lnTo>
                    <a:pt x="24" y="111"/>
                  </a:lnTo>
                  <a:lnTo>
                    <a:pt x="19" y="120"/>
                  </a:lnTo>
                  <a:lnTo>
                    <a:pt x="15" y="129"/>
                  </a:lnTo>
                  <a:lnTo>
                    <a:pt x="12" y="138"/>
                  </a:lnTo>
                  <a:lnTo>
                    <a:pt x="9" y="147"/>
                  </a:lnTo>
                  <a:lnTo>
                    <a:pt x="5" y="157"/>
                  </a:lnTo>
                  <a:lnTo>
                    <a:pt x="3" y="167"/>
                  </a:lnTo>
                  <a:lnTo>
                    <a:pt x="2" y="177"/>
                  </a:lnTo>
                  <a:lnTo>
                    <a:pt x="0" y="186"/>
                  </a:lnTo>
                  <a:lnTo>
                    <a:pt x="0" y="196"/>
                  </a:lnTo>
                  <a:lnTo>
                    <a:pt x="0" y="206"/>
                  </a:lnTo>
                  <a:lnTo>
                    <a:pt x="0" y="217"/>
                  </a:lnTo>
                  <a:lnTo>
                    <a:pt x="1" y="227"/>
                  </a:lnTo>
                  <a:lnTo>
                    <a:pt x="2" y="237"/>
                  </a:lnTo>
                  <a:lnTo>
                    <a:pt x="4" y="247"/>
                  </a:lnTo>
                  <a:lnTo>
                    <a:pt x="6" y="257"/>
                  </a:lnTo>
                  <a:lnTo>
                    <a:pt x="10" y="268"/>
                  </a:lnTo>
                  <a:lnTo>
                    <a:pt x="15" y="282"/>
                  </a:lnTo>
                  <a:lnTo>
                    <a:pt x="20" y="295"/>
                  </a:lnTo>
                  <a:lnTo>
                    <a:pt x="27" y="307"/>
                  </a:lnTo>
                  <a:lnTo>
                    <a:pt x="35" y="321"/>
                  </a:lnTo>
                  <a:lnTo>
                    <a:pt x="43" y="332"/>
                  </a:lnTo>
                  <a:lnTo>
                    <a:pt x="52" y="343"/>
                  </a:lnTo>
                  <a:lnTo>
                    <a:pt x="63" y="354"/>
                  </a:lnTo>
                  <a:lnTo>
                    <a:pt x="74" y="36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04" name="Freeform 125">
              <a:extLst>
                <a:ext uri="{FF2B5EF4-FFF2-40B4-BE49-F238E27FC236}">
                  <a16:creationId xmlns:a16="http://schemas.microsoft.com/office/drawing/2014/main" id="{71B60281-206E-44CB-BA27-A2F143DD899A}"/>
                </a:ext>
              </a:extLst>
            </p:cNvPr>
            <p:cNvSpPr>
              <a:spLocks/>
            </p:cNvSpPr>
            <p:nvPr/>
          </p:nvSpPr>
          <p:spPr bwMode="auto">
            <a:xfrm>
              <a:off x="5054" y="3308"/>
              <a:ext cx="41" cy="37"/>
            </a:xfrm>
            <a:custGeom>
              <a:avLst/>
              <a:gdLst>
                <a:gd name="T0" fmla="*/ 40 w 41"/>
                <a:gd name="T1" fmla="*/ 37 h 37"/>
                <a:gd name="T2" fmla="*/ 0 w 41"/>
                <a:gd name="T3" fmla="*/ 26 h 37"/>
                <a:gd name="T4" fmla="*/ 32 w 41"/>
                <a:gd name="T5" fmla="*/ 0 h 37"/>
                <a:gd name="T6" fmla="*/ 35 w 41"/>
                <a:gd name="T7" fmla="*/ 4 h 37"/>
                <a:gd name="T8" fmla="*/ 37 w 41"/>
                <a:gd name="T9" fmla="*/ 8 h 37"/>
                <a:gd name="T10" fmla="*/ 39 w 41"/>
                <a:gd name="T11" fmla="*/ 13 h 37"/>
                <a:gd name="T12" fmla="*/ 40 w 41"/>
                <a:gd name="T13" fmla="*/ 17 h 37"/>
                <a:gd name="T14" fmla="*/ 41 w 41"/>
                <a:gd name="T15" fmla="*/ 22 h 37"/>
                <a:gd name="T16" fmla="*/ 41 w 41"/>
                <a:gd name="T17" fmla="*/ 26 h 37"/>
                <a:gd name="T18" fmla="*/ 40 w 41"/>
                <a:gd name="T19" fmla="*/ 31 h 37"/>
                <a:gd name="T20" fmla="*/ 40 w 41"/>
                <a:gd name="T21" fmla="*/ 37 h 37"/>
                <a:gd name="T22" fmla="*/ 40 w 41"/>
                <a:gd name="T23" fmla="*/ 3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37">
                  <a:moveTo>
                    <a:pt x="40" y="37"/>
                  </a:moveTo>
                  <a:lnTo>
                    <a:pt x="0" y="26"/>
                  </a:lnTo>
                  <a:lnTo>
                    <a:pt x="32" y="0"/>
                  </a:lnTo>
                  <a:lnTo>
                    <a:pt x="35" y="4"/>
                  </a:lnTo>
                  <a:lnTo>
                    <a:pt x="37" y="8"/>
                  </a:lnTo>
                  <a:lnTo>
                    <a:pt x="39" y="13"/>
                  </a:lnTo>
                  <a:lnTo>
                    <a:pt x="40" y="17"/>
                  </a:lnTo>
                  <a:lnTo>
                    <a:pt x="41" y="22"/>
                  </a:lnTo>
                  <a:lnTo>
                    <a:pt x="41" y="26"/>
                  </a:lnTo>
                  <a:lnTo>
                    <a:pt x="40" y="31"/>
                  </a:lnTo>
                  <a:lnTo>
                    <a:pt x="4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05" name="Rectangle 126">
              <a:extLst>
                <a:ext uri="{FF2B5EF4-FFF2-40B4-BE49-F238E27FC236}">
                  <a16:creationId xmlns:a16="http://schemas.microsoft.com/office/drawing/2014/main" id="{E76803AA-A728-479C-ACAC-33556BD2C92F}"/>
                </a:ext>
              </a:extLst>
            </p:cNvPr>
            <p:cNvSpPr>
              <a:spLocks noChangeArrowheads="1"/>
            </p:cNvSpPr>
            <p:nvPr/>
          </p:nvSpPr>
          <p:spPr bwMode="auto">
            <a:xfrm>
              <a:off x="4416" y="3792"/>
              <a:ext cx="144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⑦</a:t>
              </a:r>
              <a:r>
                <a:rPr lang="zh-CN" altLang="en-US" sz="2000" dirty="0">
                  <a:latin typeface="微软雅黑" panose="020B0503020204020204" pitchFamily="34" charset="-122"/>
                  <a:ea typeface="微软雅黑" panose="020B0503020204020204" pitchFamily="34" charset="-122"/>
                  <a:cs typeface="Times New Roman" pitchFamily="18" charset="0"/>
                </a:rPr>
                <a:t>收</a:t>
              </a:r>
              <a:r>
                <a:rPr lang="en-US" altLang="zh-CN" sz="2000" dirty="0">
                  <a:latin typeface="微软雅黑" panose="020B0503020204020204" pitchFamily="34" charset="-122"/>
                  <a:ea typeface="微软雅黑" panose="020B0503020204020204" pitchFamily="34" charset="-122"/>
                  <a:cs typeface="Times New Roman" pitchFamily="18" charset="0"/>
                </a:rPr>
                <a:t>3,4,</a:t>
              </a:r>
              <a:r>
                <a:rPr lang="zh-CN" altLang="en-US" sz="2000" dirty="0">
                  <a:latin typeface="微软雅黑" panose="020B0503020204020204" pitchFamily="34" charset="-122"/>
                  <a:ea typeface="微软雅黑" panose="020B0503020204020204" pitchFamily="34" charset="-122"/>
                  <a:cs typeface="Times New Roman" pitchFamily="18" charset="0"/>
                </a:rPr>
                <a:t>发</a:t>
              </a:r>
              <a:r>
                <a:rPr lang="en-US" altLang="zh-CN" sz="2000" dirty="0" err="1">
                  <a:latin typeface="微软雅黑" panose="020B0503020204020204" pitchFamily="34" charset="-122"/>
                  <a:ea typeface="微软雅黑" panose="020B0503020204020204" pitchFamily="34" charset="-122"/>
                  <a:cs typeface="Times New Roman" pitchFamily="18" charset="0"/>
                </a:rPr>
                <a:t>ACK,n</a:t>
              </a:r>
              <a:r>
                <a:rPr lang="en-US" altLang="zh-CN" sz="2000" dirty="0">
                  <a:latin typeface="微软雅黑" panose="020B0503020204020204" pitchFamily="34" charset="-122"/>
                  <a:ea typeface="微软雅黑" panose="020B0503020204020204" pitchFamily="34" charset="-122"/>
                  <a:cs typeface="Times New Roman" pitchFamily="18" charset="0"/>
                </a:rPr>
                <a:t>=5</a:t>
              </a:r>
            </a:p>
          </p:txBody>
        </p:sp>
        <p:sp>
          <p:nvSpPr>
            <p:cNvPr id="206" name="Freeform 127">
              <a:extLst>
                <a:ext uri="{FF2B5EF4-FFF2-40B4-BE49-F238E27FC236}">
                  <a16:creationId xmlns:a16="http://schemas.microsoft.com/office/drawing/2014/main" id="{BFA1B4B4-558D-44CF-9A32-7E21B05C4005}"/>
                </a:ext>
              </a:extLst>
            </p:cNvPr>
            <p:cNvSpPr>
              <a:spLocks/>
            </p:cNvSpPr>
            <p:nvPr/>
          </p:nvSpPr>
          <p:spPr bwMode="auto">
            <a:xfrm>
              <a:off x="4464" y="1008"/>
              <a:ext cx="1193" cy="1192"/>
            </a:xfrm>
            <a:custGeom>
              <a:avLst/>
              <a:gdLst>
                <a:gd name="T0" fmla="*/ 2 w 1193"/>
                <a:gd name="T1" fmla="*/ 551 h 1192"/>
                <a:gd name="T2" fmla="*/ 9 w 1193"/>
                <a:gd name="T3" fmla="*/ 491 h 1192"/>
                <a:gd name="T4" fmla="*/ 23 w 1193"/>
                <a:gd name="T5" fmla="*/ 434 h 1192"/>
                <a:gd name="T6" fmla="*/ 42 w 1193"/>
                <a:gd name="T7" fmla="*/ 378 h 1192"/>
                <a:gd name="T8" fmla="*/ 65 w 1193"/>
                <a:gd name="T9" fmla="*/ 326 h 1192"/>
                <a:gd name="T10" fmla="*/ 94 w 1193"/>
                <a:gd name="T11" fmla="*/ 276 h 1192"/>
                <a:gd name="T12" fmla="*/ 128 w 1193"/>
                <a:gd name="T13" fmla="*/ 229 h 1192"/>
                <a:gd name="T14" fmla="*/ 175 w 1193"/>
                <a:gd name="T15" fmla="*/ 175 h 1192"/>
                <a:gd name="T16" fmla="*/ 229 w 1193"/>
                <a:gd name="T17" fmla="*/ 128 h 1192"/>
                <a:gd name="T18" fmla="*/ 276 w 1193"/>
                <a:gd name="T19" fmla="*/ 94 h 1192"/>
                <a:gd name="T20" fmla="*/ 325 w 1193"/>
                <a:gd name="T21" fmla="*/ 66 h 1192"/>
                <a:gd name="T22" fmla="*/ 378 w 1193"/>
                <a:gd name="T23" fmla="*/ 42 h 1192"/>
                <a:gd name="T24" fmla="*/ 433 w 1193"/>
                <a:gd name="T25" fmla="*/ 23 h 1192"/>
                <a:gd name="T26" fmla="*/ 491 w 1193"/>
                <a:gd name="T27" fmla="*/ 9 h 1192"/>
                <a:gd name="T28" fmla="*/ 550 w 1193"/>
                <a:gd name="T29" fmla="*/ 2 h 1192"/>
                <a:gd name="T30" fmla="*/ 612 w 1193"/>
                <a:gd name="T31" fmla="*/ 0 h 1192"/>
                <a:gd name="T32" fmla="*/ 672 w 1193"/>
                <a:gd name="T33" fmla="*/ 5 h 1192"/>
                <a:gd name="T34" fmla="*/ 732 w 1193"/>
                <a:gd name="T35" fmla="*/ 16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8 h 1192"/>
                <a:gd name="T66" fmla="*/ 1174 w 1193"/>
                <a:gd name="T67" fmla="*/ 746 h 1192"/>
                <a:gd name="T68" fmla="*/ 1157 w 1193"/>
                <a:gd name="T69" fmla="*/ 801 h 1192"/>
                <a:gd name="T70" fmla="*/ 1134 w 1193"/>
                <a:gd name="T71" fmla="*/ 855 h 1192"/>
                <a:gd name="T72" fmla="*/ 1106 w 1193"/>
                <a:gd name="T73" fmla="*/ 906 h 1192"/>
                <a:gd name="T74" fmla="*/ 1074 w 1193"/>
                <a:gd name="T75" fmla="*/ 953 h 1192"/>
                <a:gd name="T76" fmla="*/ 1038 w 1193"/>
                <a:gd name="T77" fmla="*/ 997 h 1192"/>
                <a:gd name="T78" fmla="*/ 975 w 1193"/>
                <a:gd name="T79" fmla="*/ 1057 h 1192"/>
                <a:gd name="T80" fmla="*/ 930 w 1193"/>
                <a:gd name="T81" fmla="*/ 1090 h 1192"/>
                <a:gd name="T82" fmla="*/ 881 w 1193"/>
                <a:gd name="T83" fmla="*/ 1120 h 1192"/>
                <a:gd name="T84" fmla="*/ 829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7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20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0"/>
                  </a:lnTo>
                  <a:lnTo>
                    <a:pt x="1" y="565"/>
                  </a:lnTo>
                  <a:lnTo>
                    <a:pt x="2" y="551"/>
                  </a:lnTo>
                  <a:lnTo>
                    <a:pt x="3" y="536"/>
                  </a:lnTo>
                  <a:lnTo>
                    <a:pt x="5" y="520"/>
                  </a:lnTo>
                  <a:lnTo>
                    <a:pt x="7" y="506"/>
                  </a:lnTo>
                  <a:lnTo>
                    <a:pt x="9" y="491"/>
                  </a:lnTo>
                  <a:lnTo>
                    <a:pt x="12" y="476"/>
                  </a:lnTo>
                  <a:lnTo>
                    <a:pt x="15" y="462"/>
                  </a:lnTo>
                  <a:lnTo>
                    <a:pt x="20" y="447"/>
                  </a:lnTo>
                  <a:lnTo>
                    <a:pt x="23" y="434"/>
                  </a:lnTo>
                  <a:lnTo>
                    <a:pt x="28" y="419"/>
                  </a:lnTo>
                  <a:lnTo>
                    <a:pt x="32" y="405"/>
                  </a:lnTo>
                  <a:lnTo>
                    <a:pt x="37" y="392"/>
                  </a:lnTo>
                  <a:lnTo>
                    <a:pt x="42" y="378"/>
                  </a:lnTo>
                  <a:lnTo>
                    <a:pt x="47" y="364"/>
                  </a:lnTo>
                  <a:lnTo>
                    <a:pt x="53" y="351"/>
                  </a:lnTo>
                  <a:lnTo>
                    <a:pt x="59" y="338"/>
                  </a:lnTo>
                  <a:lnTo>
                    <a:pt x="65" y="326"/>
                  </a:lnTo>
                  <a:lnTo>
                    <a:pt x="73" y="312"/>
                  </a:lnTo>
                  <a:lnTo>
                    <a:pt x="80" y="300"/>
                  </a:lnTo>
                  <a:lnTo>
                    <a:pt x="87" y="288"/>
                  </a:lnTo>
                  <a:lnTo>
                    <a:pt x="94" y="276"/>
                  </a:lnTo>
                  <a:lnTo>
                    <a:pt x="102" y="263"/>
                  </a:lnTo>
                  <a:lnTo>
                    <a:pt x="110" y="251"/>
                  </a:lnTo>
                  <a:lnTo>
                    <a:pt x="118" y="240"/>
                  </a:lnTo>
                  <a:lnTo>
                    <a:pt x="128" y="229"/>
                  </a:lnTo>
                  <a:lnTo>
                    <a:pt x="137" y="217"/>
                  </a:lnTo>
                  <a:lnTo>
                    <a:pt x="146" y="206"/>
                  </a:lnTo>
                  <a:lnTo>
                    <a:pt x="155" y="196"/>
                  </a:lnTo>
                  <a:lnTo>
                    <a:pt x="175" y="175"/>
                  </a:lnTo>
                  <a:lnTo>
                    <a:pt x="196" y="155"/>
                  </a:lnTo>
                  <a:lnTo>
                    <a:pt x="206" y="146"/>
                  </a:lnTo>
                  <a:lnTo>
                    <a:pt x="217" y="137"/>
                  </a:lnTo>
                  <a:lnTo>
                    <a:pt x="229" y="128"/>
                  </a:lnTo>
                  <a:lnTo>
                    <a:pt x="240" y="119"/>
                  </a:lnTo>
                  <a:lnTo>
                    <a:pt x="251" y="110"/>
                  </a:lnTo>
                  <a:lnTo>
                    <a:pt x="263" y="102"/>
                  </a:lnTo>
                  <a:lnTo>
                    <a:pt x="276" y="94"/>
                  </a:lnTo>
                  <a:lnTo>
                    <a:pt x="287" y="87"/>
                  </a:lnTo>
                  <a:lnTo>
                    <a:pt x="300" y="80"/>
                  </a:lnTo>
                  <a:lnTo>
                    <a:pt x="312" y="73"/>
                  </a:lnTo>
                  <a:lnTo>
                    <a:pt x="325" y="66"/>
                  </a:lnTo>
                  <a:lnTo>
                    <a:pt x="338" y="59"/>
                  </a:lnTo>
                  <a:lnTo>
                    <a:pt x="351" y="53"/>
                  </a:lnTo>
                  <a:lnTo>
                    <a:pt x="364" y="47"/>
                  </a:lnTo>
                  <a:lnTo>
                    <a:pt x="378" y="42"/>
                  </a:lnTo>
                  <a:lnTo>
                    <a:pt x="392" y="37"/>
                  </a:lnTo>
                  <a:lnTo>
                    <a:pt x="405" y="32"/>
                  </a:lnTo>
                  <a:lnTo>
                    <a:pt x="419" y="28"/>
                  </a:lnTo>
                  <a:lnTo>
                    <a:pt x="433" y="23"/>
                  </a:lnTo>
                  <a:lnTo>
                    <a:pt x="447" y="20"/>
                  </a:lnTo>
                  <a:lnTo>
                    <a:pt x="461" y="16"/>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6"/>
                  </a:lnTo>
                  <a:lnTo>
                    <a:pt x="746" y="20"/>
                  </a:lnTo>
                  <a:lnTo>
                    <a:pt x="760" y="23"/>
                  </a:lnTo>
                  <a:lnTo>
                    <a:pt x="773" y="28"/>
                  </a:lnTo>
                  <a:lnTo>
                    <a:pt x="788" y="32"/>
                  </a:lnTo>
                  <a:lnTo>
                    <a:pt x="801" y="37"/>
                  </a:lnTo>
                  <a:lnTo>
                    <a:pt x="815" y="42"/>
                  </a:lnTo>
                  <a:lnTo>
                    <a:pt x="829" y="47"/>
                  </a:lnTo>
                  <a:lnTo>
                    <a:pt x="842" y="53"/>
                  </a:lnTo>
                  <a:lnTo>
                    <a:pt x="855" y="59"/>
                  </a:lnTo>
                  <a:lnTo>
                    <a:pt x="868" y="66"/>
                  </a:lnTo>
                  <a:lnTo>
                    <a:pt x="881" y="73"/>
                  </a:lnTo>
                  <a:lnTo>
                    <a:pt x="893" y="80"/>
                  </a:lnTo>
                  <a:lnTo>
                    <a:pt x="906" y="87"/>
                  </a:lnTo>
                  <a:lnTo>
                    <a:pt x="918" y="94"/>
                  </a:lnTo>
                  <a:lnTo>
                    <a:pt x="930" y="102"/>
                  </a:lnTo>
                  <a:lnTo>
                    <a:pt x="942" y="110"/>
                  </a:lnTo>
                  <a:lnTo>
                    <a:pt x="953" y="119"/>
                  </a:lnTo>
                  <a:lnTo>
                    <a:pt x="964" y="128"/>
                  </a:lnTo>
                  <a:lnTo>
                    <a:pt x="975" y="137"/>
                  </a:lnTo>
                  <a:lnTo>
                    <a:pt x="987" y="146"/>
                  </a:lnTo>
                  <a:lnTo>
                    <a:pt x="997" y="155"/>
                  </a:lnTo>
                  <a:lnTo>
                    <a:pt x="1018" y="175"/>
                  </a:lnTo>
                  <a:lnTo>
                    <a:pt x="1038" y="196"/>
                  </a:lnTo>
                  <a:lnTo>
                    <a:pt x="1047" y="206"/>
                  </a:lnTo>
                  <a:lnTo>
                    <a:pt x="1057" y="217"/>
                  </a:lnTo>
                  <a:lnTo>
                    <a:pt x="1065" y="229"/>
                  </a:lnTo>
                  <a:lnTo>
                    <a:pt x="1074" y="240"/>
                  </a:lnTo>
                  <a:lnTo>
                    <a:pt x="1083" y="251"/>
                  </a:lnTo>
                  <a:lnTo>
                    <a:pt x="1091" y="263"/>
                  </a:lnTo>
                  <a:lnTo>
                    <a:pt x="1099" y="276"/>
                  </a:lnTo>
                  <a:lnTo>
                    <a:pt x="1106" y="287"/>
                  </a:lnTo>
                  <a:lnTo>
                    <a:pt x="1114" y="300"/>
                  </a:lnTo>
                  <a:lnTo>
                    <a:pt x="1120" y="312"/>
                  </a:lnTo>
                  <a:lnTo>
                    <a:pt x="1127" y="325"/>
                  </a:lnTo>
                  <a:lnTo>
                    <a:pt x="1134" y="338"/>
                  </a:lnTo>
                  <a:lnTo>
                    <a:pt x="1140" y="351"/>
                  </a:lnTo>
                  <a:lnTo>
                    <a:pt x="1146" y="364"/>
                  </a:lnTo>
                  <a:lnTo>
                    <a:pt x="1151" y="378"/>
                  </a:lnTo>
                  <a:lnTo>
                    <a:pt x="1156" y="392"/>
                  </a:lnTo>
                  <a:lnTo>
                    <a:pt x="1161" y="405"/>
                  </a:lnTo>
                  <a:lnTo>
                    <a:pt x="1166" y="419"/>
                  </a:lnTo>
                  <a:lnTo>
                    <a:pt x="1170" y="433"/>
                  </a:lnTo>
                  <a:lnTo>
                    <a:pt x="1174" y="447"/>
                  </a:lnTo>
                  <a:lnTo>
                    <a:pt x="1177" y="461"/>
                  </a:lnTo>
                  <a:lnTo>
                    <a:pt x="1180" y="476"/>
                  </a:lnTo>
                  <a:lnTo>
                    <a:pt x="1184" y="491"/>
                  </a:lnTo>
                  <a:lnTo>
                    <a:pt x="1186" y="505"/>
                  </a:lnTo>
                  <a:lnTo>
                    <a:pt x="1188" y="520"/>
                  </a:lnTo>
                  <a:lnTo>
                    <a:pt x="1190" y="536"/>
                  </a:lnTo>
                  <a:lnTo>
                    <a:pt x="1191" y="550"/>
                  </a:lnTo>
                  <a:lnTo>
                    <a:pt x="1192" y="565"/>
                  </a:lnTo>
                  <a:lnTo>
                    <a:pt x="1193" y="580"/>
                  </a:lnTo>
                  <a:lnTo>
                    <a:pt x="1193" y="596"/>
                  </a:lnTo>
                  <a:lnTo>
                    <a:pt x="1193" y="597"/>
                  </a:lnTo>
                  <a:lnTo>
                    <a:pt x="1193" y="612"/>
                  </a:lnTo>
                  <a:lnTo>
                    <a:pt x="1192" y="627"/>
                  </a:lnTo>
                  <a:lnTo>
                    <a:pt x="1191" y="642"/>
                  </a:lnTo>
                  <a:lnTo>
                    <a:pt x="1190" y="657"/>
                  </a:lnTo>
                  <a:lnTo>
                    <a:pt x="1188" y="672"/>
                  </a:lnTo>
                  <a:lnTo>
                    <a:pt x="1186" y="688"/>
                  </a:lnTo>
                  <a:lnTo>
                    <a:pt x="1184" y="702"/>
                  </a:lnTo>
                  <a:lnTo>
                    <a:pt x="1180" y="716"/>
                  </a:lnTo>
                  <a:lnTo>
                    <a:pt x="1177" y="731"/>
                  </a:lnTo>
                  <a:lnTo>
                    <a:pt x="1174" y="746"/>
                  </a:lnTo>
                  <a:lnTo>
                    <a:pt x="1170" y="760"/>
                  </a:lnTo>
                  <a:lnTo>
                    <a:pt x="1166" y="773"/>
                  </a:lnTo>
                  <a:lnTo>
                    <a:pt x="1161" y="787"/>
                  </a:lnTo>
                  <a:lnTo>
                    <a:pt x="1157" y="801"/>
                  </a:lnTo>
                  <a:lnTo>
                    <a:pt x="1151" y="815"/>
                  </a:lnTo>
                  <a:lnTo>
                    <a:pt x="1146" y="828"/>
                  </a:lnTo>
                  <a:lnTo>
                    <a:pt x="1140" y="842"/>
                  </a:lnTo>
                  <a:lnTo>
                    <a:pt x="1134" y="855"/>
                  </a:lnTo>
                  <a:lnTo>
                    <a:pt x="1127" y="868"/>
                  </a:lnTo>
                  <a:lnTo>
                    <a:pt x="1120" y="880"/>
                  </a:lnTo>
                  <a:lnTo>
                    <a:pt x="1114" y="893"/>
                  </a:lnTo>
                  <a:lnTo>
                    <a:pt x="1106" y="906"/>
                  </a:lnTo>
                  <a:lnTo>
                    <a:pt x="1099" y="918"/>
                  </a:lnTo>
                  <a:lnTo>
                    <a:pt x="1091" y="929"/>
                  </a:lnTo>
                  <a:lnTo>
                    <a:pt x="1083" y="941"/>
                  </a:lnTo>
                  <a:lnTo>
                    <a:pt x="1074" y="953"/>
                  </a:lnTo>
                  <a:lnTo>
                    <a:pt x="1065" y="964"/>
                  </a:lnTo>
                  <a:lnTo>
                    <a:pt x="1057" y="975"/>
                  </a:lnTo>
                  <a:lnTo>
                    <a:pt x="1047" y="986"/>
                  </a:lnTo>
                  <a:lnTo>
                    <a:pt x="1038" y="997"/>
                  </a:lnTo>
                  <a:lnTo>
                    <a:pt x="1018" y="1018"/>
                  </a:lnTo>
                  <a:lnTo>
                    <a:pt x="997" y="1037"/>
                  </a:lnTo>
                  <a:lnTo>
                    <a:pt x="987" y="1046"/>
                  </a:lnTo>
                  <a:lnTo>
                    <a:pt x="975" y="1057"/>
                  </a:lnTo>
                  <a:lnTo>
                    <a:pt x="964" y="1065"/>
                  </a:lnTo>
                  <a:lnTo>
                    <a:pt x="953" y="1074"/>
                  </a:lnTo>
                  <a:lnTo>
                    <a:pt x="942" y="1082"/>
                  </a:lnTo>
                  <a:lnTo>
                    <a:pt x="930" y="1090"/>
                  </a:lnTo>
                  <a:lnTo>
                    <a:pt x="918" y="1099"/>
                  </a:lnTo>
                  <a:lnTo>
                    <a:pt x="906" y="1106"/>
                  </a:lnTo>
                  <a:lnTo>
                    <a:pt x="893" y="1114"/>
                  </a:lnTo>
                  <a:lnTo>
                    <a:pt x="881" y="1120"/>
                  </a:lnTo>
                  <a:lnTo>
                    <a:pt x="868" y="1127"/>
                  </a:lnTo>
                  <a:lnTo>
                    <a:pt x="855" y="1133"/>
                  </a:lnTo>
                  <a:lnTo>
                    <a:pt x="842" y="1139"/>
                  </a:lnTo>
                  <a:lnTo>
                    <a:pt x="829" y="1145"/>
                  </a:lnTo>
                  <a:lnTo>
                    <a:pt x="815" y="1151"/>
                  </a:lnTo>
                  <a:lnTo>
                    <a:pt x="801" y="1156"/>
                  </a:lnTo>
                  <a:lnTo>
                    <a:pt x="788" y="1161"/>
                  </a:lnTo>
                  <a:lnTo>
                    <a:pt x="773" y="1166"/>
                  </a:lnTo>
                  <a:lnTo>
                    <a:pt x="759" y="1170"/>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70"/>
                  </a:lnTo>
                  <a:lnTo>
                    <a:pt x="419" y="1166"/>
                  </a:lnTo>
                  <a:lnTo>
                    <a:pt x="405" y="1161"/>
                  </a:lnTo>
                  <a:lnTo>
                    <a:pt x="392" y="1157"/>
                  </a:lnTo>
                  <a:lnTo>
                    <a:pt x="378" y="1151"/>
                  </a:lnTo>
                  <a:lnTo>
                    <a:pt x="364" y="1145"/>
                  </a:lnTo>
                  <a:lnTo>
                    <a:pt x="351" y="1139"/>
                  </a:lnTo>
                  <a:lnTo>
                    <a:pt x="338" y="1133"/>
                  </a:lnTo>
                  <a:lnTo>
                    <a:pt x="326" y="1127"/>
                  </a:lnTo>
                  <a:lnTo>
                    <a:pt x="312" y="1120"/>
                  </a:lnTo>
                  <a:lnTo>
                    <a:pt x="300" y="1114"/>
                  </a:lnTo>
                  <a:lnTo>
                    <a:pt x="288" y="1106"/>
                  </a:lnTo>
                  <a:lnTo>
                    <a:pt x="276" y="1099"/>
                  </a:lnTo>
                  <a:lnTo>
                    <a:pt x="263" y="1090"/>
                  </a:lnTo>
                  <a:lnTo>
                    <a:pt x="251" y="1082"/>
                  </a:lnTo>
                  <a:lnTo>
                    <a:pt x="240" y="1074"/>
                  </a:lnTo>
                  <a:lnTo>
                    <a:pt x="229" y="1065"/>
                  </a:lnTo>
                  <a:lnTo>
                    <a:pt x="217" y="1057"/>
                  </a:lnTo>
                  <a:lnTo>
                    <a:pt x="206" y="1046"/>
                  </a:lnTo>
                  <a:lnTo>
                    <a:pt x="196" y="1037"/>
                  </a:lnTo>
                  <a:lnTo>
                    <a:pt x="175" y="1018"/>
                  </a:lnTo>
                  <a:lnTo>
                    <a:pt x="155" y="997"/>
                  </a:lnTo>
                  <a:lnTo>
                    <a:pt x="146" y="986"/>
                  </a:lnTo>
                  <a:lnTo>
                    <a:pt x="137" y="975"/>
                  </a:lnTo>
                  <a:lnTo>
                    <a:pt x="128" y="964"/>
                  </a:lnTo>
                  <a:lnTo>
                    <a:pt x="118" y="953"/>
                  </a:lnTo>
                  <a:lnTo>
                    <a:pt x="110" y="941"/>
                  </a:lnTo>
                  <a:lnTo>
                    <a:pt x="102" y="929"/>
                  </a:lnTo>
                  <a:lnTo>
                    <a:pt x="94" y="918"/>
                  </a:lnTo>
                  <a:lnTo>
                    <a:pt x="87" y="906"/>
                  </a:lnTo>
                  <a:lnTo>
                    <a:pt x="80" y="893"/>
                  </a:lnTo>
                  <a:lnTo>
                    <a:pt x="73" y="880"/>
                  </a:lnTo>
                  <a:lnTo>
                    <a:pt x="65" y="868"/>
                  </a:lnTo>
                  <a:lnTo>
                    <a:pt x="59" y="855"/>
                  </a:lnTo>
                  <a:lnTo>
                    <a:pt x="53" y="842"/>
                  </a:lnTo>
                  <a:lnTo>
                    <a:pt x="47" y="828"/>
                  </a:lnTo>
                  <a:lnTo>
                    <a:pt x="42" y="815"/>
                  </a:lnTo>
                  <a:lnTo>
                    <a:pt x="37" y="801"/>
                  </a:lnTo>
                  <a:lnTo>
                    <a:pt x="32" y="787"/>
                  </a:lnTo>
                  <a:lnTo>
                    <a:pt x="28" y="773"/>
                  </a:lnTo>
                  <a:lnTo>
                    <a:pt x="23" y="759"/>
                  </a:lnTo>
                  <a:lnTo>
                    <a:pt x="20" y="746"/>
                  </a:lnTo>
                  <a:lnTo>
                    <a:pt x="15" y="730"/>
                  </a:lnTo>
                  <a:lnTo>
                    <a:pt x="12" y="716"/>
                  </a:lnTo>
                  <a:lnTo>
                    <a:pt x="9" y="702"/>
                  </a:lnTo>
                  <a:lnTo>
                    <a:pt x="7" y="687"/>
                  </a:lnTo>
                  <a:lnTo>
                    <a:pt x="5" y="672"/>
                  </a:lnTo>
                  <a:lnTo>
                    <a:pt x="3" y="657"/>
                  </a:lnTo>
                  <a:lnTo>
                    <a:pt x="2" y="642"/>
                  </a:lnTo>
                  <a:lnTo>
                    <a:pt x="1" y="627"/>
                  </a:lnTo>
                  <a:lnTo>
                    <a:pt x="0" y="612"/>
                  </a:lnTo>
                  <a:lnTo>
                    <a:pt x="0" y="596"/>
                  </a:lnTo>
                  <a:lnTo>
                    <a:pt x="0" y="5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07" name="Freeform 128">
              <a:extLst>
                <a:ext uri="{FF2B5EF4-FFF2-40B4-BE49-F238E27FC236}">
                  <a16:creationId xmlns:a16="http://schemas.microsoft.com/office/drawing/2014/main" id="{E346BDA0-51DE-464A-BF0F-B36FC5CAF656}"/>
                </a:ext>
              </a:extLst>
            </p:cNvPr>
            <p:cNvSpPr>
              <a:spLocks/>
            </p:cNvSpPr>
            <p:nvPr/>
          </p:nvSpPr>
          <p:spPr bwMode="auto">
            <a:xfrm>
              <a:off x="4457" y="1004"/>
              <a:ext cx="1193" cy="1192"/>
            </a:xfrm>
            <a:custGeom>
              <a:avLst/>
              <a:gdLst>
                <a:gd name="T0" fmla="*/ 2 w 1193"/>
                <a:gd name="T1" fmla="*/ 551 h 1192"/>
                <a:gd name="T2" fmla="*/ 9 w 1193"/>
                <a:gd name="T3" fmla="*/ 491 h 1192"/>
                <a:gd name="T4" fmla="*/ 23 w 1193"/>
                <a:gd name="T5" fmla="*/ 434 h 1192"/>
                <a:gd name="T6" fmla="*/ 42 w 1193"/>
                <a:gd name="T7" fmla="*/ 378 h 1192"/>
                <a:gd name="T8" fmla="*/ 65 w 1193"/>
                <a:gd name="T9" fmla="*/ 326 h 1192"/>
                <a:gd name="T10" fmla="*/ 94 w 1193"/>
                <a:gd name="T11" fmla="*/ 276 h 1192"/>
                <a:gd name="T12" fmla="*/ 128 w 1193"/>
                <a:gd name="T13" fmla="*/ 229 h 1192"/>
                <a:gd name="T14" fmla="*/ 175 w 1193"/>
                <a:gd name="T15" fmla="*/ 175 h 1192"/>
                <a:gd name="T16" fmla="*/ 229 w 1193"/>
                <a:gd name="T17" fmla="*/ 128 h 1192"/>
                <a:gd name="T18" fmla="*/ 276 w 1193"/>
                <a:gd name="T19" fmla="*/ 94 h 1192"/>
                <a:gd name="T20" fmla="*/ 325 w 1193"/>
                <a:gd name="T21" fmla="*/ 66 h 1192"/>
                <a:gd name="T22" fmla="*/ 378 w 1193"/>
                <a:gd name="T23" fmla="*/ 42 h 1192"/>
                <a:gd name="T24" fmla="*/ 433 w 1193"/>
                <a:gd name="T25" fmla="*/ 23 h 1192"/>
                <a:gd name="T26" fmla="*/ 491 w 1193"/>
                <a:gd name="T27" fmla="*/ 9 h 1192"/>
                <a:gd name="T28" fmla="*/ 550 w 1193"/>
                <a:gd name="T29" fmla="*/ 2 h 1192"/>
                <a:gd name="T30" fmla="*/ 612 w 1193"/>
                <a:gd name="T31" fmla="*/ 0 h 1192"/>
                <a:gd name="T32" fmla="*/ 672 w 1193"/>
                <a:gd name="T33" fmla="*/ 5 h 1192"/>
                <a:gd name="T34" fmla="*/ 732 w 1193"/>
                <a:gd name="T35" fmla="*/ 16 h 1192"/>
                <a:gd name="T36" fmla="*/ 788 w 1193"/>
                <a:gd name="T37" fmla="*/ 32 h 1192"/>
                <a:gd name="T38" fmla="*/ 842 w 1193"/>
                <a:gd name="T39" fmla="*/ 53 h 1192"/>
                <a:gd name="T40" fmla="*/ 893 w 1193"/>
                <a:gd name="T41" fmla="*/ 80 h 1192"/>
                <a:gd name="T42" fmla="*/ 942 w 1193"/>
                <a:gd name="T43" fmla="*/ 110 h 1192"/>
                <a:gd name="T44" fmla="*/ 987 w 1193"/>
                <a:gd name="T45" fmla="*/ 146 h 1192"/>
                <a:gd name="T46" fmla="*/ 1047 w 1193"/>
                <a:gd name="T47" fmla="*/ 206 h 1192"/>
                <a:gd name="T48" fmla="*/ 1083 w 1193"/>
                <a:gd name="T49" fmla="*/ 251 h 1192"/>
                <a:gd name="T50" fmla="*/ 1114 w 1193"/>
                <a:gd name="T51" fmla="*/ 300 h 1192"/>
                <a:gd name="T52" fmla="*/ 1140 w 1193"/>
                <a:gd name="T53" fmla="*/ 351 h 1192"/>
                <a:gd name="T54" fmla="*/ 1161 w 1193"/>
                <a:gd name="T55" fmla="*/ 405 h 1192"/>
                <a:gd name="T56" fmla="*/ 1177 w 1193"/>
                <a:gd name="T57" fmla="*/ 461 h 1192"/>
                <a:gd name="T58" fmla="*/ 1188 w 1193"/>
                <a:gd name="T59" fmla="*/ 520 h 1192"/>
                <a:gd name="T60" fmla="*/ 1193 w 1193"/>
                <a:gd name="T61" fmla="*/ 580 h 1192"/>
                <a:gd name="T62" fmla="*/ 1192 w 1193"/>
                <a:gd name="T63" fmla="*/ 627 h 1192"/>
                <a:gd name="T64" fmla="*/ 1186 w 1193"/>
                <a:gd name="T65" fmla="*/ 688 h 1192"/>
                <a:gd name="T66" fmla="*/ 1174 w 1193"/>
                <a:gd name="T67" fmla="*/ 746 h 1192"/>
                <a:gd name="T68" fmla="*/ 1157 w 1193"/>
                <a:gd name="T69" fmla="*/ 801 h 1192"/>
                <a:gd name="T70" fmla="*/ 1134 w 1193"/>
                <a:gd name="T71" fmla="*/ 855 h 1192"/>
                <a:gd name="T72" fmla="*/ 1106 w 1193"/>
                <a:gd name="T73" fmla="*/ 906 h 1192"/>
                <a:gd name="T74" fmla="*/ 1074 w 1193"/>
                <a:gd name="T75" fmla="*/ 953 h 1192"/>
                <a:gd name="T76" fmla="*/ 1038 w 1193"/>
                <a:gd name="T77" fmla="*/ 997 h 1192"/>
                <a:gd name="T78" fmla="*/ 975 w 1193"/>
                <a:gd name="T79" fmla="*/ 1057 h 1192"/>
                <a:gd name="T80" fmla="*/ 930 w 1193"/>
                <a:gd name="T81" fmla="*/ 1090 h 1192"/>
                <a:gd name="T82" fmla="*/ 881 w 1193"/>
                <a:gd name="T83" fmla="*/ 1120 h 1192"/>
                <a:gd name="T84" fmla="*/ 829 w 1193"/>
                <a:gd name="T85" fmla="*/ 1145 h 1192"/>
                <a:gd name="T86" fmla="*/ 773 w 1193"/>
                <a:gd name="T87" fmla="*/ 1166 h 1192"/>
                <a:gd name="T88" fmla="*/ 716 w 1193"/>
                <a:gd name="T89" fmla="*/ 1180 h 1192"/>
                <a:gd name="T90" fmla="*/ 657 w 1193"/>
                <a:gd name="T91" fmla="*/ 1189 h 1192"/>
                <a:gd name="T92" fmla="*/ 596 w 1193"/>
                <a:gd name="T93" fmla="*/ 1192 h 1192"/>
                <a:gd name="T94" fmla="*/ 536 w 1193"/>
                <a:gd name="T95" fmla="*/ 1189 h 1192"/>
                <a:gd name="T96" fmla="*/ 477 w 1193"/>
                <a:gd name="T97" fmla="*/ 1180 h 1192"/>
                <a:gd name="T98" fmla="*/ 419 w 1193"/>
                <a:gd name="T99" fmla="*/ 1166 h 1192"/>
                <a:gd name="T100" fmla="*/ 364 w 1193"/>
                <a:gd name="T101" fmla="*/ 1145 h 1192"/>
                <a:gd name="T102" fmla="*/ 312 w 1193"/>
                <a:gd name="T103" fmla="*/ 1120 h 1192"/>
                <a:gd name="T104" fmla="*/ 263 w 1193"/>
                <a:gd name="T105" fmla="*/ 1090 h 1192"/>
                <a:gd name="T106" fmla="*/ 217 w 1193"/>
                <a:gd name="T107" fmla="*/ 1057 h 1192"/>
                <a:gd name="T108" fmla="*/ 155 w 1193"/>
                <a:gd name="T109" fmla="*/ 997 h 1192"/>
                <a:gd name="T110" fmla="*/ 118 w 1193"/>
                <a:gd name="T111" fmla="*/ 953 h 1192"/>
                <a:gd name="T112" fmla="*/ 87 w 1193"/>
                <a:gd name="T113" fmla="*/ 906 h 1192"/>
                <a:gd name="T114" fmla="*/ 59 w 1193"/>
                <a:gd name="T115" fmla="*/ 855 h 1192"/>
                <a:gd name="T116" fmla="*/ 37 w 1193"/>
                <a:gd name="T117" fmla="*/ 801 h 1192"/>
                <a:gd name="T118" fmla="*/ 20 w 1193"/>
                <a:gd name="T119" fmla="*/ 746 h 1192"/>
                <a:gd name="T120" fmla="*/ 7 w 1193"/>
                <a:gd name="T121" fmla="*/ 687 h 1192"/>
                <a:gd name="T122" fmla="*/ 1 w 1193"/>
                <a:gd name="T123" fmla="*/ 627 h 1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93" h="1192">
                  <a:moveTo>
                    <a:pt x="0" y="597"/>
                  </a:moveTo>
                  <a:lnTo>
                    <a:pt x="0" y="580"/>
                  </a:lnTo>
                  <a:lnTo>
                    <a:pt x="1" y="565"/>
                  </a:lnTo>
                  <a:lnTo>
                    <a:pt x="2" y="551"/>
                  </a:lnTo>
                  <a:lnTo>
                    <a:pt x="3" y="536"/>
                  </a:lnTo>
                  <a:lnTo>
                    <a:pt x="5" y="520"/>
                  </a:lnTo>
                  <a:lnTo>
                    <a:pt x="7" y="506"/>
                  </a:lnTo>
                  <a:lnTo>
                    <a:pt x="9" y="491"/>
                  </a:lnTo>
                  <a:lnTo>
                    <a:pt x="12" y="476"/>
                  </a:lnTo>
                  <a:lnTo>
                    <a:pt x="15" y="462"/>
                  </a:lnTo>
                  <a:lnTo>
                    <a:pt x="20" y="447"/>
                  </a:lnTo>
                  <a:lnTo>
                    <a:pt x="23" y="434"/>
                  </a:lnTo>
                  <a:lnTo>
                    <a:pt x="28" y="419"/>
                  </a:lnTo>
                  <a:lnTo>
                    <a:pt x="32" y="405"/>
                  </a:lnTo>
                  <a:lnTo>
                    <a:pt x="37" y="392"/>
                  </a:lnTo>
                  <a:lnTo>
                    <a:pt x="42" y="378"/>
                  </a:lnTo>
                  <a:lnTo>
                    <a:pt x="47" y="364"/>
                  </a:lnTo>
                  <a:lnTo>
                    <a:pt x="53" y="351"/>
                  </a:lnTo>
                  <a:lnTo>
                    <a:pt x="59" y="338"/>
                  </a:lnTo>
                  <a:lnTo>
                    <a:pt x="65" y="326"/>
                  </a:lnTo>
                  <a:lnTo>
                    <a:pt x="73" y="312"/>
                  </a:lnTo>
                  <a:lnTo>
                    <a:pt x="80" y="300"/>
                  </a:lnTo>
                  <a:lnTo>
                    <a:pt x="87" y="288"/>
                  </a:lnTo>
                  <a:lnTo>
                    <a:pt x="94" y="276"/>
                  </a:lnTo>
                  <a:lnTo>
                    <a:pt x="102" y="263"/>
                  </a:lnTo>
                  <a:lnTo>
                    <a:pt x="110" y="251"/>
                  </a:lnTo>
                  <a:lnTo>
                    <a:pt x="118" y="240"/>
                  </a:lnTo>
                  <a:lnTo>
                    <a:pt x="128" y="229"/>
                  </a:lnTo>
                  <a:lnTo>
                    <a:pt x="137" y="217"/>
                  </a:lnTo>
                  <a:lnTo>
                    <a:pt x="146" y="206"/>
                  </a:lnTo>
                  <a:lnTo>
                    <a:pt x="155" y="196"/>
                  </a:lnTo>
                  <a:lnTo>
                    <a:pt x="175" y="175"/>
                  </a:lnTo>
                  <a:lnTo>
                    <a:pt x="196" y="155"/>
                  </a:lnTo>
                  <a:lnTo>
                    <a:pt x="206" y="146"/>
                  </a:lnTo>
                  <a:lnTo>
                    <a:pt x="217" y="137"/>
                  </a:lnTo>
                  <a:lnTo>
                    <a:pt x="229" y="128"/>
                  </a:lnTo>
                  <a:lnTo>
                    <a:pt x="240" y="119"/>
                  </a:lnTo>
                  <a:lnTo>
                    <a:pt x="251" y="110"/>
                  </a:lnTo>
                  <a:lnTo>
                    <a:pt x="263" y="102"/>
                  </a:lnTo>
                  <a:lnTo>
                    <a:pt x="276" y="94"/>
                  </a:lnTo>
                  <a:lnTo>
                    <a:pt x="287" y="87"/>
                  </a:lnTo>
                  <a:lnTo>
                    <a:pt x="300" y="80"/>
                  </a:lnTo>
                  <a:lnTo>
                    <a:pt x="312" y="73"/>
                  </a:lnTo>
                  <a:lnTo>
                    <a:pt x="325" y="66"/>
                  </a:lnTo>
                  <a:lnTo>
                    <a:pt x="338" y="59"/>
                  </a:lnTo>
                  <a:lnTo>
                    <a:pt x="351" y="53"/>
                  </a:lnTo>
                  <a:lnTo>
                    <a:pt x="364" y="47"/>
                  </a:lnTo>
                  <a:lnTo>
                    <a:pt x="378" y="42"/>
                  </a:lnTo>
                  <a:lnTo>
                    <a:pt x="392" y="37"/>
                  </a:lnTo>
                  <a:lnTo>
                    <a:pt x="405" y="32"/>
                  </a:lnTo>
                  <a:lnTo>
                    <a:pt x="419" y="28"/>
                  </a:lnTo>
                  <a:lnTo>
                    <a:pt x="433" y="23"/>
                  </a:lnTo>
                  <a:lnTo>
                    <a:pt x="447" y="20"/>
                  </a:lnTo>
                  <a:lnTo>
                    <a:pt x="461" y="16"/>
                  </a:lnTo>
                  <a:lnTo>
                    <a:pt x="477" y="12"/>
                  </a:lnTo>
                  <a:lnTo>
                    <a:pt x="491" y="9"/>
                  </a:lnTo>
                  <a:lnTo>
                    <a:pt x="505" y="7"/>
                  </a:lnTo>
                  <a:lnTo>
                    <a:pt x="520" y="5"/>
                  </a:lnTo>
                  <a:lnTo>
                    <a:pt x="536" y="3"/>
                  </a:lnTo>
                  <a:lnTo>
                    <a:pt x="550" y="2"/>
                  </a:lnTo>
                  <a:lnTo>
                    <a:pt x="565" y="1"/>
                  </a:lnTo>
                  <a:lnTo>
                    <a:pt x="581" y="0"/>
                  </a:lnTo>
                  <a:lnTo>
                    <a:pt x="596" y="0"/>
                  </a:lnTo>
                  <a:lnTo>
                    <a:pt x="612" y="0"/>
                  </a:lnTo>
                  <a:lnTo>
                    <a:pt x="628" y="1"/>
                  </a:lnTo>
                  <a:lnTo>
                    <a:pt x="642" y="2"/>
                  </a:lnTo>
                  <a:lnTo>
                    <a:pt x="657" y="3"/>
                  </a:lnTo>
                  <a:lnTo>
                    <a:pt x="672" y="5"/>
                  </a:lnTo>
                  <a:lnTo>
                    <a:pt x="688" y="7"/>
                  </a:lnTo>
                  <a:lnTo>
                    <a:pt x="702" y="9"/>
                  </a:lnTo>
                  <a:lnTo>
                    <a:pt x="716" y="12"/>
                  </a:lnTo>
                  <a:lnTo>
                    <a:pt x="732" y="16"/>
                  </a:lnTo>
                  <a:lnTo>
                    <a:pt x="746" y="20"/>
                  </a:lnTo>
                  <a:lnTo>
                    <a:pt x="760" y="23"/>
                  </a:lnTo>
                  <a:lnTo>
                    <a:pt x="773" y="28"/>
                  </a:lnTo>
                  <a:lnTo>
                    <a:pt x="788" y="32"/>
                  </a:lnTo>
                  <a:lnTo>
                    <a:pt x="801" y="37"/>
                  </a:lnTo>
                  <a:lnTo>
                    <a:pt x="815" y="42"/>
                  </a:lnTo>
                  <a:lnTo>
                    <a:pt x="829" y="47"/>
                  </a:lnTo>
                  <a:lnTo>
                    <a:pt x="842" y="53"/>
                  </a:lnTo>
                  <a:lnTo>
                    <a:pt x="855" y="59"/>
                  </a:lnTo>
                  <a:lnTo>
                    <a:pt x="868" y="66"/>
                  </a:lnTo>
                  <a:lnTo>
                    <a:pt x="881" y="73"/>
                  </a:lnTo>
                  <a:lnTo>
                    <a:pt x="893" y="80"/>
                  </a:lnTo>
                  <a:lnTo>
                    <a:pt x="906" y="87"/>
                  </a:lnTo>
                  <a:lnTo>
                    <a:pt x="918" y="94"/>
                  </a:lnTo>
                  <a:lnTo>
                    <a:pt x="930" y="102"/>
                  </a:lnTo>
                  <a:lnTo>
                    <a:pt x="942" y="110"/>
                  </a:lnTo>
                  <a:lnTo>
                    <a:pt x="953" y="119"/>
                  </a:lnTo>
                  <a:lnTo>
                    <a:pt x="964" y="128"/>
                  </a:lnTo>
                  <a:lnTo>
                    <a:pt x="975" y="137"/>
                  </a:lnTo>
                  <a:lnTo>
                    <a:pt x="987" y="146"/>
                  </a:lnTo>
                  <a:lnTo>
                    <a:pt x="997" y="155"/>
                  </a:lnTo>
                  <a:lnTo>
                    <a:pt x="1018" y="175"/>
                  </a:lnTo>
                  <a:lnTo>
                    <a:pt x="1038" y="196"/>
                  </a:lnTo>
                  <a:lnTo>
                    <a:pt x="1047" y="206"/>
                  </a:lnTo>
                  <a:lnTo>
                    <a:pt x="1057" y="217"/>
                  </a:lnTo>
                  <a:lnTo>
                    <a:pt x="1065" y="229"/>
                  </a:lnTo>
                  <a:lnTo>
                    <a:pt x="1074" y="240"/>
                  </a:lnTo>
                  <a:lnTo>
                    <a:pt x="1083" y="251"/>
                  </a:lnTo>
                  <a:lnTo>
                    <a:pt x="1091" y="263"/>
                  </a:lnTo>
                  <a:lnTo>
                    <a:pt x="1099" y="276"/>
                  </a:lnTo>
                  <a:lnTo>
                    <a:pt x="1106" y="287"/>
                  </a:lnTo>
                  <a:lnTo>
                    <a:pt x="1114" y="300"/>
                  </a:lnTo>
                  <a:lnTo>
                    <a:pt x="1120" y="312"/>
                  </a:lnTo>
                  <a:lnTo>
                    <a:pt x="1127" y="325"/>
                  </a:lnTo>
                  <a:lnTo>
                    <a:pt x="1134" y="338"/>
                  </a:lnTo>
                  <a:lnTo>
                    <a:pt x="1140" y="351"/>
                  </a:lnTo>
                  <a:lnTo>
                    <a:pt x="1146" y="364"/>
                  </a:lnTo>
                  <a:lnTo>
                    <a:pt x="1151" y="378"/>
                  </a:lnTo>
                  <a:lnTo>
                    <a:pt x="1156" y="392"/>
                  </a:lnTo>
                  <a:lnTo>
                    <a:pt x="1161" y="405"/>
                  </a:lnTo>
                  <a:lnTo>
                    <a:pt x="1166" y="419"/>
                  </a:lnTo>
                  <a:lnTo>
                    <a:pt x="1170" y="433"/>
                  </a:lnTo>
                  <a:lnTo>
                    <a:pt x="1174" y="447"/>
                  </a:lnTo>
                  <a:lnTo>
                    <a:pt x="1177" y="461"/>
                  </a:lnTo>
                  <a:lnTo>
                    <a:pt x="1180" y="476"/>
                  </a:lnTo>
                  <a:lnTo>
                    <a:pt x="1184" y="491"/>
                  </a:lnTo>
                  <a:lnTo>
                    <a:pt x="1186" y="505"/>
                  </a:lnTo>
                  <a:lnTo>
                    <a:pt x="1188" y="520"/>
                  </a:lnTo>
                  <a:lnTo>
                    <a:pt x="1190" y="536"/>
                  </a:lnTo>
                  <a:lnTo>
                    <a:pt x="1191" y="550"/>
                  </a:lnTo>
                  <a:lnTo>
                    <a:pt x="1192" y="565"/>
                  </a:lnTo>
                  <a:lnTo>
                    <a:pt x="1193" y="580"/>
                  </a:lnTo>
                  <a:lnTo>
                    <a:pt x="1193" y="596"/>
                  </a:lnTo>
                  <a:lnTo>
                    <a:pt x="1193" y="597"/>
                  </a:lnTo>
                  <a:lnTo>
                    <a:pt x="1193" y="612"/>
                  </a:lnTo>
                  <a:lnTo>
                    <a:pt x="1192" y="627"/>
                  </a:lnTo>
                  <a:lnTo>
                    <a:pt x="1191" y="642"/>
                  </a:lnTo>
                  <a:lnTo>
                    <a:pt x="1190" y="657"/>
                  </a:lnTo>
                  <a:lnTo>
                    <a:pt x="1188" y="672"/>
                  </a:lnTo>
                  <a:lnTo>
                    <a:pt x="1186" y="688"/>
                  </a:lnTo>
                  <a:lnTo>
                    <a:pt x="1184" y="702"/>
                  </a:lnTo>
                  <a:lnTo>
                    <a:pt x="1180" y="716"/>
                  </a:lnTo>
                  <a:lnTo>
                    <a:pt x="1177" y="731"/>
                  </a:lnTo>
                  <a:lnTo>
                    <a:pt x="1174" y="746"/>
                  </a:lnTo>
                  <a:lnTo>
                    <a:pt x="1170" y="760"/>
                  </a:lnTo>
                  <a:lnTo>
                    <a:pt x="1166" y="773"/>
                  </a:lnTo>
                  <a:lnTo>
                    <a:pt x="1161" y="787"/>
                  </a:lnTo>
                  <a:lnTo>
                    <a:pt x="1157" y="801"/>
                  </a:lnTo>
                  <a:lnTo>
                    <a:pt x="1151" y="815"/>
                  </a:lnTo>
                  <a:lnTo>
                    <a:pt x="1146" y="828"/>
                  </a:lnTo>
                  <a:lnTo>
                    <a:pt x="1140" y="842"/>
                  </a:lnTo>
                  <a:lnTo>
                    <a:pt x="1134" y="855"/>
                  </a:lnTo>
                  <a:lnTo>
                    <a:pt x="1127" y="868"/>
                  </a:lnTo>
                  <a:lnTo>
                    <a:pt x="1120" y="880"/>
                  </a:lnTo>
                  <a:lnTo>
                    <a:pt x="1114" y="893"/>
                  </a:lnTo>
                  <a:lnTo>
                    <a:pt x="1106" y="906"/>
                  </a:lnTo>
                  <a:lnTo>
                    <a:pt x="1099" y="918"/>
                  </a:lnTo>
                  <a:lnTo>
                    <a:pt x="1091" y="929"/>
                  </a:lnTo>
                  <a:lnTo>
                    <a:pt x="1083" y="941"/>
                  </a:lnTo>
                  <a:lnTo>
                    <a:pt x="1074" y="953"/>
                  </a:lnTo>
                  <a:lnTo>
                    <a:pt x="1065" y="964"/>
                  </a:lnTo>
                  <a:lnTo>
                    <a:pt x="1057" y="975"/>
                  </a:lnTo>
                  <a:lnTo>
                    <a:pt x="1047" y="986"/>
                  </a:lnTo>
                  <a:lnTo>
                    <a:pt x="1038" y="997"/>
                  </a:lnTo>
                  <a:lnTo>
                    <a:pt x="1018" y="1018"/>
                  </a:lnTo>
                  <a:lnTo>
                    <a:pt x="997" y="1037"/>
                  </a:lnTo>
                  <a:lnTo>
                    <a:pt x="987" y="1046"/>
                  </a:lnTo>
                  <a:lnTo>
                    <a:pt x="975" y="1057"/>
                  </a:lnTo>
                  <a:lnTo>
                    <a:pt x="964" y="1065"/>
                  </a:lnTo>
                  <a:lnTo>
                    <a:pt x="953" y="1074"/>
                  </a:lnTo>
                  <a:lnTo>
                    <a:pt x="942" y="1082"/>
                  </a:lnTo>
                  <a:lnTo>
                    <a:pt x="930" y="1090"/>
                  </a:lnTo>
                  <a:lnTo>
                    <a:pt x="918" y="1099"/>
                  </a:lnTo>
                  <a:lnTo>
                    <a:pt x="906" y="1106"/>
                  </a:lnTo>
                  <a:lnTo>
                    <a:pt x="893" y="1114"/>
                  </a:lnTo>
                  <a:lnTo>
                    <a:pt x="881" y="1120"/>
                  </a:lnTo>
                  <a:lnTo>
                    <a:pt x="868" y="1127"/>
                  </a:lnTo>
                  <a:lnTo>
                    <a:pt x="855" y="1133"/>
                  </a:lnTo>
                  <a:lnTo>
                    <a:pt x="842" y="1139"/>
                  </a:lnTo>
                  <a:lnTo>
                    <a:pt x="829" y="1145"/>
                  </a:lnTo>
                  <a:lnTo>
                    <a:pt x="815" y="1151"/>
                  </a:lnTo>
                  <a:lnTo>
                    <a:pt x="801" y="1156"/>
                  </a:lnTo>
                  <a:lnTo>
                    <a:pt x="788" y="1161"/>
                  </a:lnTo>
                  <a:lnTo>
                    <a:pt x="773" y="1166"/>
                  </a:lnTo>
                  <a:lnTo>
                    <a:pt x="759" y="1170"/>
                  </a:lnTo>
                  <a:lnTo>
                    <a:pt x="746" y="1174"/>
                  </a:lnTo>
                  <a:lnTo>
                    <a:pt x="731" y="1177"/>
                  </a:lnTo>
                  <a:lnTo>
                    <a:pt x="716" y="1180"/>
                  </a:lnTo>
                  <a:lnTo>
                    <a:pt x="702" y="1183"/>
                  </a:lnTo>
                  <a:lnTo>
                    <a:pt x="687" y="1185"/>
                  </a:lnTo>
                  <a:lnTo>
                    <a:pt x="672" y="1187"/>
                  </a:lnTo>
                  <a:lnTo>
                    <a:pt x="657" y="1189"/>
                  </a:lnTo>
                  <a:lnTo>
                    <a:pt x="642" y="1190"/>
                  </a:lnTo>
                  <a:lnTo>
                    <a:pt x="628" y="1191"/>
                  </a:lnTo>
                  <a:lnTo>
                    <a:pt x="612" y="1192"/>
                  </a:lnTo>
                  <a:lnTo>
                    <a:pt x="596" y="1192"/>
                  </a:lnTo>
                  <a:lnTo>
                    <a:pt x="581" y="1192"/>
                  </a:lnTo>
                  <a:lnTo>
                    <a:pt x="565" y="1191"/>
                  </a:lnTo>
                  <a:lnTo>
                    <a:pt x="551" y="1190"/>
                  </a:lnTo>
                  <a:lnTo>
                    <a:pt x="536" y="1189"/>
                  </a:lnTo>
                  <a:lnTo>
                    <a:pt x="520" y="1187"/>
                  </a:lnTo>
                  <a:lnTo>
                    <a:pt x="506" y="1185"/>
                  </a:lnTo>
                  <a:lnTo>
                    <a:pt x="491" y="1183"/>
                  </a:lnTo>
                  <a:lnTo>
                    <a:pt x="477" y="1180"/>
                  </a:lnTo>
                  <a:lnTo>
                    <a:pt x="462" y="1177"/>
                  </a:lnTo>
                  <a:lnTo>
                    <a:pt x="447" y="1174"/>
                  </a:lnTo>
                  <a:lnTo>
                    <a:pt x="434" y="1170"/>
                  </a:lnTo>
                  <a:lnTo>
                    <a:pt x="419" y="1166"/>
                  </a:lnTo>
                  <a:lnTo>
                    <a:pt x="405" y="1161"/>
                  </a:lnTo>
                  <a:lnTo>
                    <a:pt x="392" y="1157"/>
                  </a:lnTo>
                  <a:lnTo>
                    <a:pt x="378" y="1151"/>
                  </a:lnTo>
                  <a:lnTo>
                    <a:pt x="364" y="1145"/>
                  </a:lnTo>
                  <a:lnTo>
                    <a:pt x="351" y="1139"/>
                  </a:lnTo>
                  <a:lnTo>
                    <a:pt x="338" y="1133"/>
                  </a:lnTo>
                  <a:lnTo>
                    <a:pt x="326" y="1127"/>
                  </a:lnTo>
                  <a:lnTo>
                    <a:pt x="312" y="1120"/>
                  </a:lnTo>
                  <a:lnTo>
                    <a:pt x="300" y="1114"/>
                  </a:lnTo>
                  <a:lnTo>
                    <a:pt x="288" y="1106"/>
                  </a:lnTo>
                  <a:lnTo>
                    <a:pt x="276" y="1099"/>
                  </a:lnTo>
                  <a:lnTo>
                    <a:pt x="263" y="1090"/>
                  </a:lnTo>
                  <a:lnTo>
                    <a:pt x="251" y="1082"/>
                  </a:lnTo>
                  <a:lnTo>
                    <a:pt x="240" y="1074"/>
                  </a:lnTo>
                  <a:lnTo>
                    <a:pt x="229" y="1065"/>
                  </a:lnTo>
                  <a:lnTo>
                    <a:pt x="217" y="1057"/>
                  </a:lnTo>
                  <a:lnTo>
                    <a:pt x="206" y="1046"/>
                  </a:lnTo>
                  <a:lnTo>
                    <a:pt x="196" y="1037"/>
                  </a:lnTo>
                  <a:lnTo>
                    <a:pt x="175" y="1018"/>
                  </a:lnTo>
                  <a:lnTo>
                    <a:pt x="155" y="997"/>
                  </a:lnTo>
                  <a:lnTo>
                    <a:pt x="146" y="986"/>
                  </a:lnTo>
                  <a:lnTo>
                    <a:pt x="137" y="975"/>
                  </a:lnTo>
                  <a:lnTo>
                    <a:pt x="128" y="964"/>
                  </a:lnTo>
                  <a:lnTo>
                    <a:pt x="118" y="953"/>
                  </a:lnTo>
                  <a:lnTo>
                    <a:pt x="110" y="941"/>
                  </a:lnTo>
                  <a:lnTo>
                    <a:pt x="102" y="929"/>
                  </a:lnTo>
                  <a:lnTo>
                    <a:pt x="94" y="918"/>
                  </a:lnTo>
                  <a:lnTo>
                    <a:pt x="87" y="906"/>
                  </a:lnTo>
                  <a:lnTo>
                    <a:pt x="80" y="893"/>
                  </a:lnTo>
                  <a:lnTo>
                    <a:pt x="73" y="880"/>
                  </a:lnTo>
                  <a:lnTo>
                    <a:pt x="65" y="868"/>
                  </a:lnTo>
                  <a:lnTo>
                    <a:pt x="59" y="855"/>
                  </a:lnTo>
                  <a:lnTo>
                    <a:pt x="53" y="842"/>
                  </a:lnTo>
                  <a:lnTo>
                    <a:pt x="47" y="828"/>
                  </a:lnTo>
                  <a:lnTo>
                    <a:pt x="42" y="815"/>
                  </a:lnTo>
                  <a:lnTo>
                    <a:pt x="37" y="801"/>
                  </a:lnTo>
                  <a:lnTo>
                    <a:pt x="32" y="787"/>
                  </a:lnTo>
                  <a:lnTo>
                    <a:pt x="28" y="773"/>
                  </a:lnTo>
                  <a:lnTo>
                    <a:pt x="23" y="759"/>
                  </a:lnTo>
                  <a:lnTo>
                    <a:pt x="20" y="746"/>
                  </a:lnTo>
                  <a:lnTo>
                    <a:pt x="15" y="730"/>
                  </a:lnTo>
                  <a:lnTo>
                    <a:pt x="12" y="716"/>
                  </a:lnTo>
                  <a:lnTo>
                    <a:pt x="9" y="702"/>
                  </a:lnTo>
                  <a:lnTo>
                    <a:pt x="7" y="687"/>
                  </a:lnTo>
                  <a:lnTo>
                    <a:pt x="5" y="672"/>
                  </a:lnTo>
                  <a:lnTo>
                    <a:pt x="3" y="657"/>
                  </a:lnTo>
                  <a:lnTo>
                    <a:pt x="2" y="642"/>
                  </a:lnTo>
                  <a:lnTo>
                    <a:pt x="1" y="627"/>
                  </a:lnTo>
                  <a:lnTo>
                    <a:pt x="0" y="612"/>
                  </a:lnTo>
                  <a:lnTo>
                    <a:pt x="0" y="596"/>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08" name="Line 129">
              <a:extLst>
                <a:ext uri="{FF2B5EF4-FFF2-40B4-BE49-F238E27FC236}">
                  <a16:creationId xmlns:a16="http://schemas.microsoft.com/office/drawing/2014/main" id="{D7B4D616-A8F3-4935-BA1B-93B2E4754486}"/>
                </a:ext>
              </a:extLst>
            </p:cNvPr>
            <p:cNvSpPr>
              <a:spLocks noChangeShapeType="1"/>
            </p:cNvSpPr>
            <p:nvPr/>
          </p:nvSpPr>
          <p:spPr bwMode="auto">
            <a:xfrm>
              <a:off x="4457" y="1601"/>
              <a:ext cx="119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09" name="Line 130">
              <a:extLst>
                <a:ext uri="{FF2B5EF4-FFF2-40B4-BE49-F238E27FC236}">
                  <a16:creationId xmlns:a16="http://schemas.microsoft.com/office/drawing/2014/main" id="{BE16388E-C8B8-4366-9B67-D8ADB3070F4A}"/>
                </a:ext>
              </a:extLst>
            </p:cNvPr>
            <p:cNvSpPr>
              <a:spLocks noChangeShapeType="1"/>
            </p:cNvSpPr>
            <p:nvPr/>
          </p:nvSpPr>
          <p:spPr bwMode="auto">
            <a:xfrm>
              <a:off x="5054" y="1004"/>
              <a:ext cx="1" cy="1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10" name="Line 131">
              <a:extLst>
                <a:ext uri="{FF2B5EF4-FFF2-40B4-BE49-F238E27FC236}">
                  <a16:creationId xmlns:a16="http://schemas.microsoft.com/office/drawing/2014/main" id="{0A80EC98-91AD-478A-8461-8EACA1A2359B}"/>
                </a:ext>
              </a:extLst>
            </p:cNvPr>
            <p:cNvSpPr>
              <a:spLocks noChangeShapeType="1"/>
            </p:cNvSpPr>
            <p:nvPr/>
          </p:nvSpPr>
          <p:spPr bwMode="auto">
            <a:xfrm flipH="1" flipV="1">
              <a:off x="4633" y="1179"/>
              <a:ext cx="842"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11" name="Line 132">
              <a:extLst>
                <a:ext uri="{FF2B5EF4-FFF2-40B4-BE49-F238E27FC236}">
                  <a16:creationId xmlns:a16="http://schemas.microsoft.com/office/drawing/2014/main" id="{006F32E6-D041-4B1A-ABE4-BB7C1A353E18}"/>
                </a:ext>
              </a:extLst>
            </p:cNvPr>
            <p:cNvSpPr>
              <a:spLocks noChangeShapeType="1"/>
            </p:cNvSpPr>
            <p:nvPr/>
          </p:nvSpPr>
          <p:spPr bwMode="auto">
            <a:xfrm flipH="1">
              <a:off x="4633" y="1179"/>
              <a:ext cx="842" cy="8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12" name="Rectangle 133">
              <a:extLst>
                <a:ext uri="{FF2B5EF4-FFF2-40B4-BE49-F238E27FC236}">
                  <a16:creationId xmlns:a16="http://schemas.microsoft.com/office/drawing/2014/main" id="{B270EAF8-F02D-431C-B9F2-73BFEED8AE2D}"/>
                </a:ext>
              </a:extLst>
            </p:cNvPr>
            <p:cNvSpPr>
              <a:spLocks noChangeArrowheads="1"/>
            </p:cNvSpPr>
            <p:nvPr/>
          </p:nvSpPr>
          <p:spPr bwMode="auto">
            <a:xfrm>
              <a:off x="5182" y="118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0</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3" name="Rectangle 134">
              <a:extLst>
                <a:ext uri="{FF2B5EF4-FFF2-40B4-BE49-F238E27FC236}">
                  <a16:creationId xmlns:a16="http://schemas.microsoft.com/office/drawing/2014/main" id="{962E8A10-1533-4E58-8AC4-E93D1075A339}"/>
                </a:ext>
              </a:extLst>
            </p:cNvPr>
            <p:cNvSpPr>
              <a:spLocks noChangeArrowheads="1"/>
            </p:cNvSpPr>
            <p:nvPr/>
          </p:nvSpPr>
          <p:spPr bwMode="auto">
            <a:xfrm>
              <a:off x="5463" y="140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1</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4" name="Rectangle 135">
              <a:extLst>
                <a:ext uri="{FF2B5EF4-FFF2-40B4-BE49-F238E27FC236}">
                  <a16:creationId xmlns:a16="http://schemas.microsoft.com/office/drawing/2014/main" id="{FA42C65A-145D-4391-965C-8BD9A829FF6E}"/>
                </a:ext>
              </a:extLst>
            </p:cNvPr>
            <p:cNvSpPr>
              <a:spLocks noChangeArrowheads="1"/>
            </p:cNvSpPr>
            <p:nvPr/>
          </p:nvSpPr>
          <p:spPr bwMode="auto">
            <a:xfrm>
              <a:off x="5463" y="170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2</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5" name="Rectangle 136">
              <a:extLst>
                <a:ext uri="{FF2B5EF4-FFF2-40B4-BE49-F238E27FC236}">
                  <a16:creationId xmlns:a16="http://schemas.microsoft.com/office/drawing/2014/main" id="{D773494F-81B1-4DBD-B59C-0778A9CEF9D7}"/>
                </a:ext>
              </a:extLst>
            </p:cNvPr>
            <p:cNvSpPr>
              <a:spLocks noChangeArrowheads="1"/>
            </p:cNvSpPr>
            <p:nvPr/>
          </p:nvSpPr>
          <p:spPr bwMode="auto">
            <a:xfrm>
              <a:off x="5208" y="191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3</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6" name="Rectangle 137">
              <a:extLst>
                <a:ext uri="{FF2B5EF4-FFF2-40B4-BE49-F238E27FC236}">
                  <a16:creationId xmlns:a16="http://schemas.microsoft.com/office/drawing/2014/main" id="{B12581FE-3AB5-4437-8870-A5DD4F417D73}"/>
                </a:ext>
              </a:extLst>
            </p:cNvPr>
            <p:cNvSpPr>
              <a:spLocks noChangeArrowheads="1"/>
            </p:cNvSpPr>
            <p:nvPr/>
          </p:nvSpPr>
          <p:spPr bwMode="auto">
            <a:xfrm>
              <a:off x="4858" y="1959"/>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4</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7" name="Rectangle 138">
              <a:extLst>
                <a:ext uri="{FF2B5EF4-FFF2-40B4-BE49-F238E27FC236}">
                  <a16:creationId xmlns:a16="http://schemas.microsoft.com/office/drawing/2014/main" id="{B81C0942-BA5C-4E97-B69C-2A045D9EB813}"/>
                </a:ext>
              </a:extLst>
            </p:cNvPr>
            <p:cNvSpPr>
              <a:spLocks noChangeArrowheads="1"/>
            </p:cNvSpPr>
            <p:nvPr/>
          </p:nvSpPr>
          <p:spPr bwMode="auto">
            <a:xfrm>
              <a:off x="4650" y="1704"/>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5</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8" name="Rectangle 139">
              <a:extLst>
                <a:ext uri="{FF2B5EF4-FFF2-40B4-BE49-F238E27FC236}">
                  <a16:creationId xmlns:a16="http://schemas.microsoft.com/office/drawing/2014/main" id="{CB3925C9-2334-4B04-910D-A11C45796A3C}"/>
                </a:ext>
              </a:extLst>
            </p:cNvPr>
            <p:cNvSpPr>
              <a:spLocks noChangeArrowheads="1"/>
            </p:cNvSpPr>
            <p:nvPr/>
          </p:nvSpPr>
          <p:spPr bwMode="auto">
            <a:xfrm>
              <a:off x="4650" y="1407"/>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6</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19" name="Rectangle 140">
              <a:extLst>
                <a:ext uri="{FF2B5EF4-FFF2-40B4-BE49-F238E27FC236}">
                  <a16:creationId xmlns:a16="http://schemas.microsoft.com/office/drawing/2014/main" id="{0A5C33AF-8FDA-43B7-A5B9-81341AC866AA}"/>
                </a:ext>
              </a:extLst>
            </p:cNvPr>
            <p:cNvSpPr>
              <a:spLocks noChangeArrowheads="1"/>
            </p:cNvSpPr>
            <p:nvPr/>
          </p:nvSpPr>
          <p:spPr bwMode="auto">
            <a:xfrm>
              <a:off x="4858" y="1152"/>
              <a:ext cx="9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0000"/>
                  </a:solidFill>
                  <a:latin typeface="微软雅黑" panose="020B0503020204020204" pitchFamily="34" charset="-122"/>
                  <a:ea typeface="微软雅黑" panose="020B0503020204020204" pitchFamily="34" charset="-122"/>
                  <a:cs typeface="Times New Roman" pitchFamily="18" charset="0"/>
                </a:rPr>
                <a:t>7</a:t>
              </a:r>
              <a:endParaRPr lang="en-US" altLang="zh-CN" sz="2000">
                <a:latin typeface="微软雅黑" panose="020B0503020204020204" pitchFamily="34" charset="-122"/>
                <a:ea typeface="微软雅黑" panose="020B0503020204020204" pitchFamily="34" charset="-122"/>
                <a:cs typeface="Times New Roman" pitchFamily="18" charset="0"/>
              </a:endParaRPr>
            </a:p>
          </p:txBody>
        </p:sp>
        <p:sp>
          <p:nvSpPr>
            <p:cNvPr id="220" name="Freeform 141">
              <a:extLst>
                <a:ext uri="{FF2B5EF4-FFF2-40B4-BE49-F238E27FC236}">
                  <a16:creationId xmlns:a16="http://schemas.microsoft.com/office/drawing/2014/main" id="{D03ABB35-877E-47DB-9AEF-8561FAC8815C}"/>
                </a:ext>
              </a:extLst>
            </p:cNvPr>
            <p:cNvSpPr>
              <a:spLocks/>
            </p:cNvSpPr>
            <p:nvPr/>
          </p:nvSpPr>
          <p:spPr bwMode="auto">
            <a:xfrm>
              <a:off x="4834" y="1372"/>
              <a:ext cx="456" cy="229"/>
            </a:xfrm>
            <a:custGeom>
              <a:avLst/>
              <a:gdLst>
                <a:gd name="T0" fmla="*/ 454 w 456"/>
                <a:gd name="T1" fmla="*/ 181 h 229"/>
                <a:gd name="T2" fmla="*/ 447 w 456"/>
                <a:gd name="T3" fmla="*/ 158 h 229"/>
                <a:gd name="T4" fmla="*/ 439 w 456"/>
                <a:gd name="T5" fmla="*/ 137 h 229"/>
                <a:gd name="T6" fmla="*/ 429 w 456"/>
                <a:gd name="T7" fmla="*/ 117 h 229"/>
                <a:gd name="T8" fmla="*/ 417 w 456"/>
                <a:gd name="T9" fmla="*/ 98 h 229"/>
                <a:gd name="T10" fmla="*/ 404 w 456"/>
                <a:gd name="T11" fmla="*/ 80 h 229"/>
                <a:gd name="T12" fmla="*/ 388 w 456"/>
                <a:gd name="T13" fmla="*/ 65 h 229"/>
                <a:gd name="T14" fmla="*/ 371 w 456"/>
                <a:gd name="T15" fmla="*/ 49 h 229"/>
                <a:gd name="T16" fmla="*/ 354 w 456"/>
                <a:gd name="T17" fmla="*/ 37 h 229"/>
                <a:gd name="T18" fmla="*/ 334 w 456"/>
                <a:gd name="T19" fmla="*/ 26 h 229"/>
                <a:gd name="T20" fmla="*/ 314 w 456"/>
                <a:gd name="T21" fmla="*/ 17 h 229"/>
                <a:gd name="T22" fmla="*/ 293 w 456"/>
                <a:gd name="T23" fmla="*/ 10 h 229"/>
                <a:gd name="T24" fmla="*/ 271 w 456"/>
                <a:gd name="T25" fmla="*/ 4 h 229"/>
                <a:gd name="T26" fmla="*/ 249 w 456"/>
                <a:gd name="T27" fmla="*/ 1 h 229"/>
                <a:gd name="T28" fmla="*/ 226 w 456"/>
                <a:gd name="T29" fmla="*/ 0 h 229"/>
                <a:gd name="T30" fmla="*/ 203 w 456"/>
                <a:gd name="T31" fmla="*/ 2 h 229"/>
                <a:gd name="T32" fmla="*/ 181 w 456"/>
                <a:gd name="T33" fmla="*/ 5 h 229"/>
                <a:gd name="T34" fmla="*/ 161 w 456"/>
                <a:gd name="T35" fmla="*/ 11 h 229"/>
                <a:gd name="T36" fmla="*/ 142 w 456"/>
                <a:gd name="T37" fmla="*/ 18 h 229"/>
                <a:gd name="T38" fmla="*/ 124 w 456"/>
                <a:gd name="T39" fmla="*/ 26 h 229"/>
                <a:gd name="T40" fmla="*/ 107 w 456"/>
                <a:gd name="T41" fmla="*/ 36 h 229"/>
                <a:gd name="T42" fmla="*/ 90 w 456"/>
                <a:gd name="T43" fmla="*/ 47 h 229"/>
                <a:gd name="T44" fmla="*/ 75 w 456"/>
                <a:gd name="T45" fmla="*/ 60 h 229"/>
                <a:gd name="T46" fmla="*/ 61 w 456"/>
                <a:gd name="T47" fmla="*/ 74 h 229"/>
                <a:gd name="T48" fmla="*/ 49 w 456"/>
                <a:gd name="T49" fmla="*/ 89 h 229"/>
                <a:gd name="T50" fmla="*/ 36 w 456"/>
                <a:gd name="T51" fmla="*/ 104 h 229"/>
                <a:gd name="T52" fmla="*/ 27 w 456"/>
                <a:gd name="T53" fmla="*/ 122 h 229"/>
                <a:gd name="T54" fmla="*/ 18 w 456"/>
                <a:gd name="T55" fmla="*/ 140 h 229"/>
                <a:gd name="T56" fmla="*/ 11 w 456"/>
                <a:gd name="T57" fmla="*/ 158 h 229"/>
                <a:gd name="T58" fmla="*/ 6 w 456"/>
                <a:gd name="T59" fmla="*/ 178 h 229"/>
                <a:gd name="T60" fmla="*/ 2 w 456"/>
                <a:gd name="T61" fmla="*/ 197 h 229"/>
                <a:gd name="T62" fmla="*/ 0 w 456"/>
                <a:gd name="T63" fmla="*/ 218 h 2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56" h="229">
                  <a:moveTo>
                    <a:pt x="456" y="192"/>
                  </a:moveTo>
                  <a:lnTo>
                    <a:pt x="454" y="181"/>
                  </a:lnTo>
                  <a:lnTo>
                    <a:pt x="450" y="170"/>
                  </a:lnTo>
                  <a:lnTo>
                    <a:pt x="447" y="158"/>
                  </a:lnTo>
                  <a:lnTo>
                    <a:pt x="443" y="147"/>
                  </a:lnTo>
                  <a:lnTo>
                    <a:pt x="439" y="137"/>
                  </a:lnTo>
                  <a:lnTo>
                    <a:pt x="434" y="127"/>
                  </a:lnTo>
                  <a:lnTo>
                    <a:pt x="429" y="117"/>
                  </a:lnTo>
                  <a:lnTo>
                    <a:pt x="423" y="107"/>
                  </a:lnTo>
                  <a:lnTo>
                    <a:pt x="417" y="98"/>
                  </a:lnTo>
                  <a:lnTo>
                    <a:pt x="410" y="89"/>
                  </a:lnTo>
                  <a:lnTo>
                    <a:pt x="404" y="80"/>
                  </a:lnTo>
                  <a:lnTo>
                    <a:pt x="395" y="72"/>
                  </a:lnTo>
                  <a:lnTo>
                    <a:pt x="388" y="65"/>
                  </a:lnTo>
                  <a:lnTo>
                    <a:pt x="380" y="56"/>
                  </a:lnTo>
                  <a:lnTo>
                    <a:pt x="371" y="49"/>
                  </a:lnTo>
                  <a:lnTo>
                    <a:pt x="363" y="43"/>
                  </a:lnTo>
                  <a:lnTo>
                    <a:pt x="354" y="37"/>
                  </a:lnTo>
                  <a:lnTo>
                    <a:pt x="343" y="31"/>
                  </a:lnTo>
                  <a:lnTo>
                    <a:pt x="334" y="26"/>
                  </a:lnTo>
                  <a:lnTo>
                    <a:pt x="324" y="21"/>
                  </a:lnTo>
                  <a:lnTo>
                    <a:pt x="314" y="17"/>
                  </a:lnTo>
                  <a:lnTo>
                    <a:pt x="304" y="13"/>
                  </a:lnTo>
                  <a:lnTo>
                    <a:pt x="293" y="10"/>
                  </a:lnTo>
                  <a:lnTo>
                    <a:pt x="282" y="6"/>
                  </a:lnTo>
                  <a:lnTo>
                    <a:pt x="271" y="4"/>
                  </a:lnTo>
                  <a:lnTo>
                    <a:pt x="260" y="2"/>
                  </a:lnTo>
                  <a:lnTo>
                    <a:pt x="249" y="1"/>
                  </a:lnTo>
                  <a:lnTo>
                    <a:pt x="237" y="0"/>
                  </a:lnTo>
                  <a:lnTo>
                    <a:pt x="226" y="0"/>
                  </a:lnTo>
                  <a:lnTo>
                    <a:pt x="215" y="1"/>
                  </a:lnTo>
                  <a:lnTo>
                    <a:pt x="203" y="2"/>
                  </a:lnTo>
                  <a:lnTo>
                    <a:pt x="191" y="3"/>
                  </a:lnTo>
                  <a:lnTo>
                    <a:pt x="181" y="5"/>
                  </a:lnTo>
                  <a:lnTo>
                    <a:pt x="171" y="9"/>
                  </a:lnTo>
                  <a:lnTo>
                    <a:pt x="161" y="11"/>
                  </a:lnTo>
                  <a:lnTo>
                    <a:pt x="152" y="14"/>
                  </a:lnTo>
                  <a:lnTo>
                    <a:pt x="142" y="18"/>
                  </a:lnTo>
                  <a:lnTo>
                    <a:pt x="132" y="22"/>
                  </a:lnTo>
                  <a:lnTo>
                    <a:pt x="124" y="26"/>
                  </a:lnTo>
                  <a:lnTo>
                    <a:pt x="115" y="31"/>
                  </a:lnTo>
                  <a:lnTo>
                    <a:pt x="107" y="36"/>
                  </a:lnTo>
                  <a:lnTo>
                    <a:pt x="99" y="41"/>
                  </a:lnTo>
                  <a:lnTo>
                    <a:pt x="90" y="47"/>
                  </a:lnTo>
                  <a:lnTo>
                    <a:pt x="82" y="53"/>
                  </a:lnTo>
                  <a:lnTo>
                    <a:pt x="75" y="60"/>
                  </a:lnTo>
                  <a:lnTo>
                    <a:pt x="68" y="67"/>
                  </a:lnTo>
                  <a:lnTo>
                    <a:pt x="61" y="74"/>
                  </a:lnTo>
                  <a:lnTo>
                    <a:pt x="55" y="81"/>
                  </a:lnTo>
                  <a:lnTo>
                    <a:pt x="49" y="89"/>
                  </a:lnTo>
                  <a:lnTo>
                    <a:pt x="42" y="96"/>
                  </a:lnTo>
                  <a:lnTo>
                    <a:pt x="36" y="104"/>
                  </a:lnTo>
                  <a:lnTo>
                    <a:pt x="31" y="114"/>
                  </a:lnTo>
                  <a:lnTo>
                    <a:pt x="27" y="122"/>
                  </a:lnTo>
                  <a:lnTo>
                    <a:pt x="22" y="131"/>
                  </a:lnTo>
                  <a:lnTo>
                    <a:pt x="18" y="140"/>
                  </a:lnTo>
                  <a:lnTo>
                    <a:pt x="15" y="149"/>
                  </a:lnTo>
                  <a:lnTo>
                    <a:pt x="11" y="158"/>
                  </a:lnTo>
                  <a:lnTo>
                    <a:pt x="8" y="168"/>
                  </a:lnTo>
                  <a:lnTo>
                    <a:pt x="6" y="178"/>
                  </a:lnTo>
                  <a:lnTo>
                    <a:pt x="4" y="187"/>
                  </a:lnTo>
                  <a:lnTo>
                    <a:pt x="2" y="197"/>
                  </a:lnTo>
                  <a:lnTo>
                    <a:pt x="1" y="207"/>
                  </a:lnTo>
                  <a:lnTo>
                    <a:pt x="0" y="218"/>
                  </a:lnTo>
                  <a:lnTo>
                    <a:pt x="0" y="229"/>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21" name="Freeform 142">
              <a:extLst>
                <a:ext uri="{FF2B5EF4-FFF2-40B4-BE49-F238E27FC236}">
                  <a16:creationId xmlns:a16="http://schemas.microsoft.com/office/drawing/2014/main" id="{0CE4FABA-0870-4313-9E5F-3630C506D100}"/>
                </a:ext>
              </a:extLst>
            </p:cNvPr>
            <p:cNvSpPr>
              <a:spLocks/>
            </p:cNvSpPr>
            <p:nvPr/>
          </p:nvSpPr>
          <p:spPr bwMode="auto">
            <a:xfrm>
              <a:off x="5271" y="1559"/>
              <a:ext cx="37" cy="42"/>
            </a:xfrm>
            <a:custGeom>
              <a:avLst/>
              <a:gdLst>
                <a:gd name="T0" fmla="*/ 37 w 37"/>
                <a:gd name="T1" fmla="*/ 3 h 42"/>
                <a:gd name="T2" fmla="*/ 22 w 37"/>
                <a:gd name="T3" fmla="*/ 42 h 42"/>
                <a:gd name="T4" fmla="*/ 0 w 37"/>
                <a:gd name="T5" fmla="*/ 6 h 42"/>
                <a:gd name="T6" fmla="*/ 4 w 37"/>
                <a:gd name="T7" fmla="*/ 4 h 42"/>
                <a:gd name="T8" fmla="*/ 8 w 37"/>
                <a:gd name="T9" fmla="*/ 2 h 42"/>
                <a:gd name="T10" fmla="*/ 13 w 37"/>
                <a:gd name="T11" fmla="*/ 1 h 42"/>
                <a:gd name="T12" fmla="*/ 19 w 37"/>
                <a:gd name="T13" fmla="*/ 1 h 42"/>
                <a:gd name="T14" fmla="*/ 23 w 37"/>
                <a:gd name="T15" fmla="*/ 0 h 42"/>
                <a:gd name="T16" fmla="*/ 28 w 37"/>
                <a:gd name="T17" fmla="*/ 1 h 42"/>
                <a:gd name="T18" fmla="*/ 32 w 37"/>
                <a:gd name="T19" fmla="*/ 2 h 42"/>
                <a:gd name="T20" fmla="*/ 37 w 37"/>
                <a:gd name="T21" fmla="*/ 3 h 42"/>
                <a:gd name="T22" fmla="*/ 37 w 37"/>
                <a:gd name="T23" fmla="*/ 3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7" h="42">
                  <a:moveTo>
                    <a:pt x="37" y="3"/>
                  </a:moveTo>
                  <a:lnTo>
                    <a:pt x="22" y="42"/>
                  </a:lnTo>
                  <a:lnTo>
                    <a:pt x="0" y="6"/>
                  </a:lnTo>
                  <a:lnTo>
                    <a:pt x="4" y="4"/>
                  </a:lnTo>
                  <a:lnTo>
                    <a:pt x="8" y="2"/>
                  </a:lnTo>
                  <a:lnTo>
                    <a:pt x="13" y="1"/>
                  </a:lnTo>
                  <a:lnTo>
                    <a:pt x="19" y="1"/>
                  </a:lnTo>
                  <a:lnTo>
                    <a:pt x="23" y="0"/>
                  </a:lnTo>
                  <a:lnTo>
                    <a:pt x="28" y="1"/>
                  </a:lnTo>
                  <a:lnTo>
                    <a:pt x="32" y="2"/>
                  </a:lnTo>
                  <a:lnTo>
                    <a:pt x="3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222" name="Rectangle 143">
              <a:extLst>
                <a:ext uri="{FF2B5EF4-FFF2-40B4-BE49-F238E27FC236}">
                  <a16:creationId xmlns:a16="http://schemas.microsoft.com/office/drawing/2014/main" id="{EEF64356-5DEE-48F2-AB1F-A1B7EB24C009}"/>
                </a:ext>
              </a:extLst>
            </p:cNvPr>
            <p:cNvSpPr>
              <a:spLocks noChangeArrowheads="1"/>
            </p:cNvSpPr>
            <p:nvPr/>
          </p:nvSpPr>
          <p:spPr bwMode="auto">
            <a:xfrm>
              <a:off x="4704" y="2266"/>
              <a:ext cx="85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000" dirty="0">
                  <a:solidFill>
                    <a:srgbClr val="333333"/>
                  </a:solidFill>
                  <a:latin typeface="微软雅黑" panose="020B0503020204020204" pitchFamily="34" charset="-122"/>
                  <a:ea typeface="微软雅黑" panose="020B0503020204020204" pitchFamily="34" charset="-122"/>
                  <a:cs typeface="Times New Roman" pitchFamily="18" charset="0"/>
                </a:rPr>
                <a:t>⑥</a:t>
              </a:r>
              <a:r>
                <a:rPr lang="zh-CN" altLang="en-US" sz="2000" dirty="0">
                  <a:latin typeface="微软雅黑" panose="020B0503020204020204" pitchFamily="34" charset="-122"/>
                  <a:ea typeface="微软雅黑" panose="020B0503020204020204" pitchFamily="34" charset="-122"/>
                  <a:cs typeface="Times New Roman" pitchFamily="18" charset="0"/>
                </a:rPr>
                <a:t>发</a:t>
              </a:r>
              <a:r>
                <a:rPr lang="en-US" altLang="zh-CN" sz="2000" dirty="0">
                  <a:latin typeface="微软雅黑" panose="020B0503020204020204" pitchFamily="34" charset="-122"/>
                  <a:ea typeface="微软雅黑" panose="020B0503020204020204" pitchFamily="34" charset="-122"/>
                  <a:cs typeface="Times New Roman" pitchFamily="18" charset="0"/>
                </a:rPr>
                <a:t>3,4,5</a:t>
              </a:r>
            </a:p>
          </p:txBody>
        </p:sp>
        <p:sp>
          <p:nvSpPr>
            <p:cNvPr id="223" name="Text Box 144">
              <a:extLst>
                <a:ext uri="{FF2B5EF4-FFF2-40B4-BE49-F238E27FC236}">
                  <a16:creationId xmlns:a16="http://schemas.microsoft.com/office/drawing/2014/main" id="{D169CFFF-2244-479F-819C-35B6138B8169}"/>
                </a:ext>
              </a:extLst>
            </p:cNvPr>
            <p:cNvSpPr txBox="1">
              <a:spLocks noChangeArrowheads="1"/>
            </p:cNvSpPr>
            <p:nvPr/>
          </p:nvSpPr>
          <p:spPr bwMode="auto">
            <a:xfrm>
              <a:off x="12" y="2236"/>
              <a:ext cx="1711"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spcBef>
                  <a:spcPct val="50000"/>
                </a:spcBef>
              </a:pPr>
              <a:r>
                <a:rPr lang="en-US" altLang="zh-CN" sz="2000" b="0" dirty="0">
                  <a:solidFill>
                    <a:srgbClr val="333333"/>
                  </a:solidFill>
                  <a:latin typeface="微软雅黑" panose="020B0503020204020204" pitchFamily="34" charset="-122"/>
                  <a:ea typeface="微软雅黑" panose="020B0503020204020204" pitchFamily="34" charset="-122"/>
                  <a:cs typeface="Times New Roman" pitchFamily="18" charset="0"/>
                </a:rPr>
                <a:t>①</a:t>
              </a:r>
              <a:r>
                <a:rPr lang="zh-CN" altLang="en-US" sz="2000" b="0" dirty="0">
                  <a:latin typeface="微软雅黑" panose="020B0503020204020204" pitchFamily="34" charset="-122"/>
                  <a:ea typeface="微软雅黑" panose="020B0503020204020204" pitchFamily="34" charset="-122"/>
                  <a:cs typeface="Times New Roman" pitchFamily="18" charset="0"/>
                </a:rPr>
                <a:t>发送窗口初始化为</a:t>
              </a:r>
              <a:r>
                <a:rPr lang="en-US" altLang="zh-CN" sz="2000" b="0" dirty="0">
                  <a:latin typeface="微软雅黑" panose="020B0503020204020204" pitchFamily="34" charset="-122"/>
                  <a:ea typeface="微软雅黑" panose="020B0503020204020204" pitchFamily="34" charset="-122"/>
                  <a:cs typeface="Times New Roman" pitchFamily="18" charset="0"/>
                </a:rPr>
                <a:t>7</a:t>
              </a:r>
            </a:p>
          </p:txBody>
        </p:sp>
        <p:sp>
          <p:nvSpPr>
            <p:cNvPr id="224" name="Text Box 145">
              <a:extLst>
                <a:ext uri="{FF2B5EF4-FFF2-40B4-BE49-F238E27FC236}">
                  <a16:creationId xmlns:a16="http://schemas.microsoft.com/office/drawing/2014/main" id="{03CC08BA-2434-446E-9DEC-E87295237570}"/>
                </a:ext>
              </a:extLst>
            </p:cNvPr>
            <p:cNvSpPr txBox="1">
              <a:spLocks noChangeArrowheads="1"/>
            </p:cNvSpPr>
            <p:nvPr/>
          </p:nvSpPr>
          <p:spPr bwMode="auto">
            <a:xfrm>
              <a:off x="12" y="3775"/>
              <a:ext cx="1711"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chemeClr val="tx1"/>
                  </a:solidFill>
                  <a:latin typeface="Arial" pitchFamily="34" charset="0"/>
                  <a:ea typeface="宋体" pitchFamily="2" charset="-122"/>
                </a:defRPr>
              </a:lvl1pPr>
              <a:lvl2pPr>
                <a:defRPr sz="2800" b="1">
                  <a:solidFill>
                    <a:schemeClr val="tx1"/>
                  </a:solidFill>
                  <a:latin typeface="Arial" pitchFamily="34" charset="0"/>
                  <a:ea typeface="宋体" pitchFamily="2" charset="-122"/>
                </a:defRPr>
              </a:lvl2pPr>
              <a:lvl3pPr>
                <a:defRPr sz="2400" b="1">
                  <a:solidFill>
                    <a:schemeClr val="tx1"/>
                  </a:solidFill>
                  <a:latin typeface="Arial" pitchFamily="34" charset="0"/>
                  <a:ea typeface="宋体" pitchFamily="2" charset="-122"/>
                </a:defRPr>
              </a:lvl3pPr>
              <a:lvl4pPr>
                <a:defRPr sz="2000" b="1">
                  <a:solidFill>
                    <a:schemeClr val="tx1"/>
                  </a:solidFill>
                  <a:latin typeface="Arial" pitchFamily="34" charset="0"/>
                  <a:ea typeface="宋体" pitchFamily="2" charset="-122"/>
                </a:defRPr>
              </a:lvl4pPr>
              <a:lvl5pPr>
                <a:defRPr sz="2000" b="1">
                  <a:solidFill>
                    <a:schemeClr val="tx1"/>
                  </a:solidFill>
                  <a:latin typeface="Arial" pitchFamily="34" charset="0"/>
                  <a:ea typeface="宋体" pitchFamily="2" charset="-122"/>
                </a:defRPr>
              </a:lvl5pPr>
              <a:lvl6pPr eaLnBrk="0" hangingPunct="0">
                <a:defRPr sz="2000" b="1">
                  <a:solidFill>
                    <a:schemeClr val="tx1"/>
                  </a:solidFill>
                  <a:latin typeface="Arial" pitchFamily="34" charset="0"/>
                  <a:ea typeface="宋体" pitchFamily="2" charset="-122"/>
                </a:defRPr>
              </a:lvl6pPr>
              <a:lvl7pPr eaLnBrk="0" hangingPunct="0">
                <a:defRPr sz="2000" b="1">
                  <a:solidFill>
                    <a:schemeClr val="tx1"/>
                  </a:solidFill>
                  <a:latin typeface="Arial" pitchFamily="34" charset="0"/>
                  <a:ea typeface="宋体" pitchFamily="2" charset="-122"/>
                </a:defRPr>
              </a:lvl7pPr>
              <a:lvl8pPr eaLnBrk="0" hangingPunct="0">
                <a:defRPr sz="2000" b="1">
                  <a:solidFill>
                    <a:schemeClr val="tx1"/>
                  </a:solidFill>
                  <a:latin typeface="Arial" pitchFamily="34" charset="0"/>
                  <a:ea typeface="宋体" pitchFamily="2" charset="-122"/>
                </a:defRPr>
              </a:lvl8pPr>
              <a:lvl9pPr eaLnBrk="0" hangingPunct="0">
                <a:defRPr sz="2000" b="1">
                  <a:solidFill>
                    <a:schemeClr val="tx1"/>
                  </a:solidFill>
                  <a:latin typeface="Arial" pitchFamily="34" charset="0"/>
                  <a:ea typeface="宋体" pitchFamily="2" charset="-122"/>
                </a:defRPr>
              </a:lvl9pPr>
            </a:lstStyle>
            <a:p>
              <a:pPr>
                <a:spcBef>
                  <a:spcPct val="50000"/>
                </a:spcBef>
              </a:pPr>
              <a:r>
                <a:rPr lang="en-US" altLang="zh-CN" sz="2000" b="0" dirty="0">
                  <a:solidFill>
                    <a:srgbClr val="333333"/>
                  </a:solidFill>
                  <a:latin typeface="微软雅黑" panose="020B0503020204020204" pitchFamily="34" charset="-122"/>
                  <a:ea typeface="微软雅黑" panose="020B0503020204020204" pitchFamily="34" charset="-122"/>
                  <a:cs typeface="Times New Roman" pitchFamily="18" charset="0"/>
                </a:rPr>
                <a:t>①</a:t>
              </a:r>
              <a:r>
                <a:rPr lang="zh-CN" altLang="en-US" sz="2000" b="0" dirty="0">
                  <a:latin typeface="微软雅黑" panose="020B0503020204020204" pitchFamily="34" charset="-122"/>
                  <a:ea typeface="微软雅黑" panose="020B0503020204020204" pitchFamily="34" charset="-122"/>
                  <a:cs typeface="Times New Roman" pitchFamily="18" charset="0"/>
                </a:rPr>
                <a:t>接收窗口初始化为</a:t>
              </a:r>
              <a:r>
                <a:rPr lang="en-US" altLang="zh-CN" sz="2000" b="0" dirty="0">
                  <a:latin typeface="微软雅黑" panose="020B0503020204020204" pitchFamily="34" charset="-122"/>
                  <a:ea typeface="微软雅黑" panose="020B0503020204020204" pitchFamily="34" charset="-122"/>
                  <a:cs typeface="Times New Roman" pitchFamily="18" charset="0"/>
                </a:rPr>
                <a:t>7</a:t>
              </a:r>
            </a:p>
          </p:txBody>
        </p:sp>
        <p:sp>
          <p:nvSpPr>
            <p:cNvPr id="225" name="Arc 146">
              <a:extLst>
                <a:ext uri="{FF2B5EF4-FFF2-40B4-BE49-F238E27FC236}">
                  <a16:creationId xmlns:a16="http://schemas.microsoft.com/office/drawing/2014/main" id="{8716D010-B056-4D2F-B2BC-4BDEFAE44940}"/>
                </a:ext>
              </a:extLst>
            </p:cNvPr>
            <p:cNvSpPr>
              <a:spLocks/>
            </p:cNvSpPr>
            <p:nvPr/>
          </p:nvSpPr>
          <p:spPr bwMode="auto">
            <a:xfrm>
              <a:off x="2256" y="1440"/>
              <a:ext cx="192" cy="336"/>
            </a:xfrm>
            <a:custGeom>
              <a:avLst/>
              <a:gdLst>
                <a:gd name="T0" fmla="*/ 0 w 21600"/>
                <a:gd name="T1" fmla="*/ 0 h 36632"/>
                <a:gd name="T2" fmla="*/ 0 w 21600"/>
                <a:gd name="T3" fmla="*/ 0 h 36632"/>
                <a:gd name="T4" fmla="*/ 0 w 21600"/>
                <a:gd name="T5" fmla="*/ 0 h 36632"/>
                <a:gd name="T6" fmla="*/ 0 60000 65536"/>
                <a:gd name="T7" fmla="*/ 0 60000 65536"/>
                <a:gd name="T8" fmla="*/ 0 60000 65536"/>
              </a:gdLst>
              <a:ahLst/>
              <a:cxnLst>
                <a:cxn ang="T6">
                  <a:pos x="T0" y="T1"/>
                </a:cxn>
                <a:cxn ang="T7">
                  <a:pos x="T2" y="T3"/>
                </a:cxn>
                <a:cxn ang="T8">
                  <a:pos x="T4" y="T5"/>
                </a:cxn>
              </a:cxnLst>
              <a:rect l="0" t="0" r="r" b="b"/>
              <a:pathLst>
                <a:path w="21600" h="36632" fill="none" extrusionOk="0">
                  <a:moveTo>
                    <a:pt x="-1" y="0"/>
                  </a:moveTo>
                  <a:cubicBezTo>
                    <a:pt x="11929" y="0"/>
                    <a:pt x="21600" y="9670"/>
                    <a:pt x="21600" y="21600"/>
                  </a:cubicBezTo>
                  <a:cubicBezTo>
                    <a:pt x="21600" y="27211"/>
                    <a:pt x="19416" y="32602"/>
                    <a:pt x="15511" y="36632"/>
                  </a:cubicBezTo>
                </a:path>
                <a:path w="21600" h="36632" stroke="0" extrusionOk="0">
                  <a:moveTo>
                    <a:pt x="-1" y="0"/>
                  </a:moveTo>
                  <a:cubicBezTo>
                    <a:pt x="11929" y="0"/>
                    <a:pt x="21600" y="9670"/>
                    <a:pt x="21600" y="21600"/>
                  </a:cubicBezTo>
                  <a:cubicBezTo>
                    <a:pt x="21600" y="27211"/>
                    <a:pt x="19416" y="32602"/>
                    <a:pt x="15511" y="36632"/>
                  </a:cubicBezTo>
                  <a:lnTo>
                    <a:pt x="0" y="21600"/>
                  </a:lnTo>
                  <a:lnTo>
                    <a:pt x="-1" y="0"/>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6" name="Arc 147">
              <a:extLst>
                <a:ext uri="{FF2B5EF4-FFF2-40B4-BE49-F238E27FC236}">
                  <a16:creationId xmlns:a16="http://schemas.microsoft.com/office/drawing/2014/main" id="{1EDA3887-367E-4F86-8141-824697653185}"/>
                </a:ext>
              </a:extLst>
            </p:cNvPr>
            <p:cNvSpPr>
              <a:spLocks/>
            </p:cNvSpPr>
            <p:nvPr/>
          </p:nvSpPr>
          <p:spPr bwMode="auto">
            <a:xfrm>
              <a:off x="2256" y="2976"/>
              <a:ext cx="192" cy="336"/>
            </a:xfrm>
            <a:custGeom>
              <a:avLst/>
              <a:gdLst>
                <a:gd name="T0" fmla="*/ 0 w 21600"/>
                <a:gd name="T1" fmla="*/ 0 h 36632"/>
                <a:gd name="T2" fmla="*/ 0 w 21600"/>
                <a:gd name="T3" fmla="*/ 0 h 36632"/>
                <a:gd name="T4" fmla="*/ 0 w 21600"/>
                <a:gd name="T5" fmla="*/ 0 h 36632"/>
                <a:gd name="T6" fmla="*/ 0 60000 65536"/>
                <a:gd name="T7" fmla="*/ 0 60000 65536"/>
                <a:gd name="T8" fmla="*/ 0 60000 65536"/>
              </a:gdLst>
              <a:ahLst/>
              <a:cxnLst>
                <a:cxn ang="T6">
                  <a:pos x="T0" y="T1"/>
                </a:cxn>
                <a:cxn ang="T7">
                  <a:pos x="T2" y="T3"/>
                </a:cxn>
                <a:cxn ang="T8">
                  <a:pos x="T4" y="T5"/>
                </a:cxn>
              </a:cxnLst>
              <a:rect l="0" t="0" r="r" b="b"/>
              <a:pathLst>
                <a:path w="21600" h="36632" fill="none" extrusionOk="0">
                  <a:moveTo>
                    <a:pt x="-1" y="0"/>
                  </a:moveTo>
                  <a:cubicBezTo>
                    <a:pt x="11929" y="0"/>
                    <a:pt x="21600" y="9670"/>
                    <a:pt x="21600" y="21600"/>
                  </a:cubicBezTo>
                  <a:cubicBezTo>
                    <a:pt x="21600" y="27211"/>
                    <a:pt x="19416" y="32602"/>
                    <a:pt x="15511" y="36632"/>
                  </a:cubicBezTo>
                </a:path>
                <a:path w="21600" h="36632" stroke="0" extrusionOk="0">
                  <a:moveTo>
                    <a:pt x="-1" y="0"/>
                  </a:moveTo>
                  <a:cubicBezTo>
                    <a:pt x="11929" y="0"/>
                    <a:pt x="21600" y="9670"/>
                    <a:pt x="21600" y="21600"/>
                  </a:cubicBezTo>
                  <a:cubicBezTo>
                    <a:pt x="21600" y="27211"/>
                    <a:pt x="19416" y="32602"/>
                    <a:pt x="15511" y="36632"/>
                  </a:cubicBezTo>
                  <a:lnTo>
                    <a:pt x="0" y="21600"/>
                  </a:lnTo>
                  <a:lnTo>
                    <a:pt x="-1" y="0"/>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7" name="Arc 148">
              <a:extLst>
                <a:ext uri="{FF2B5EF4-FFF2-40B4-BE49-F238E27FC236}">
                  <a16:creationId xmlns:a16="http://schemas.microsoft.com/office/drawing/2014/main" id="{10513049-5074-4D36-9D38-B598BC4F184A}"/>
                </a:ext>
              </a:extLst>
            </p:cNvPr>
            <p:cNvSpPr>
              <a:spLocks/>
            </p:cNvSpPr>
            <p:nvPr/>
          </p:nvSpPr>
          <p:spPr bwMode="auto">
            <a:xfrm rot="10800000">
              <a:off x="4827" y="1552"/>
              <a:ext cx="378" cy="276"/>
            </a:xfrm>
            <a:custGeom>
              <a:avLst/>
              <a:gdLst>
                <a:gd name="T0" fmla="*/ 0 w 36125"/>
                <a:gd name="T1" fmla="*/ 0 h 21600"/>
                <a:gd name="T2" fmla="*/ 0 w 36125"/>
                <a:gd name="T3" fmla="*/ 0 h 21600"/>
                <a:gd name="T4" fmla="*/ 0 w 36125"/>
                <a:gd name="T5" fmla="*/ 0 h 21600"/>
                <a:gd name="T6" fmla="*/ 0 60000 65536"/>
                <a:gd name="T7" fmla="*/ 0 60000 65536"/>
                <a:gd name="T8" fmla="*/ 0 60000 65536"/>
              </a:gdLst>
              <a:ahLst/>
              <a:cxnLst>
                <a:cxn ang="T6">
                  <a:pos x="T0" y="T1"/>
                </a:cxn>
                <a:cxn ang="T7">
                  <a:pos x="T2" y="T3"/>
                </a:cxn>
                <a:cxn ang="T8">
                  <a:pos x="T4" y="T5"/>
                </a:cxn>
              </a:cxnLst>
              <a:rect l="0" t="0" r="r" b="b"/>
              <a:pathLst>
                <a:path w="36125" h="21600" fill="none" extrusionOk="0">
                  <a:moveTo>
                    <a:pt x="0" y="5728"/>
                  </a:moveTo>
                  <a:cubicBezTo>
                    <a:pt x="3990" y="2045"/>
                    <a:pt x="9220" y="-1"/>
                    <a:pt x="14651" y="0"/>
                  </a:cubicBezTo>
                  <a:cubicBezTo>
                    <a:pt x="25680" y="0"/>
                    <a:pt x="34937" y="8309"/>
                    <a:pt x="36125" y="19273"/>
                  </a:cubicBezTo>
                </a:path>
                <a:path w="36125" h="21600" stroke="0" extrusionOk="0">
                  <a:moveTo>
                    <a:pt x="0" y="5728"/>
                  </a:moveTo>
                  <a:cubicBezTo>
                    <a:pt x="3990" y="2045"/>
                    <a:pt x="9220" y="-1"/>
                    <a:pt x="14651" y="0"/>
                  </a:cubicBezTo>
                  <a:cubicBezTo>
                    <a:pt x="25680" y="0"/>
                    <a:pt x="34937" y="8309"/>
                    <a:pt x="36125" y="19273"/>
                  </a:cubicBezTo>
                  <a:lnTo>
                    <a:pt x="14651" y="21600"/>
                  </a:lnTo>
                  <a:lnTo>
                    <a:pt x="0" y="5728"/>
                  </a:lnTo>
                  <a:close/>
                </a:path>
              </a:pathLst>
            </a:custGeom>
            <a:noFill/>
            <a:ln w="2857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2742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sp>
        <p:nvSpPr>
          <p:cNvPr id="7" name="文本框 6">
            <a:extLst>
              <a:ext uri="{FF2B5EF4-FFF2-40B4-BE49-F238E27FC236}">
                <a16:creationId xmlns:a16="http://schemas.microsoft.com/office/drawing/2014/main" id="{CDA40D41-884A-4EF3-AF9D-6456D02BDA57}"/>
              </a:ext>
            </a:extLst>
          </p:cNvPr>
          <p:cNvSpPr txBox="1"/>
          <p:nvPr/>
        </p:nvSpPr>
        <p:spPr>
          <a:xfrm>
            <a:off x="7279412" y="1416536"/>
            <a:ext cx="4767917" cy="4939814"/>
          </a:xfrm>
          <a:prstGeom prst="rect">
            <a:avLst/>
          </a:prstGeom>
          <a:noFill/>
          <a:ln>
            <a:solidFill>
              <a:schemeClr val="accent5">
                <a:lumMod val="40000"/>
                <a:lumOff val="60000"/>
              </a:schemeClr>
            </a:solidFill>
          </a:ln>
        </p:spPr>
        <p:txBody>
          <a:bodyPr wrap="square">
            <a:spAutoFit/>
          </a:bodyPr>
          <a:lstStyle/>
          <a:p>
            <a:r>
              <a:rPr lang="en-US" altLang="zh-CN" sz="2100" dirty="0">
                <a:latin typeface="微软雅黑" panose="020B0503020204020204" pitchFamily="34" charset="-122"/>
                <a:ea typeface="微软雅黑" panose="020B0503020204020204" pitchFamily="34" charset="-122"/>
              </a:rPr>
              <a:t>while(1){</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wait_for_event</a:t>
            </a:r>
            <a:r>
              <a:rPr lang="en-US" altLang="zh-CN" sz="2100" dirty="0">
                <a:latin typeface="微软雅黑" panose="020B0503020204020204" pitchFamily="34" charset="-122"/>
                <a:ea typeface="微软雅黑" panose="020B0503020204020204" pitchFamily="34" charset="-122"/>
              </a:rPr>
              <a:t>(&amp;event);</a:t>
            </a:r>
          </a:p>
          <a:p>
            <a:r>
              <a:rPr lang="en-US" altLang="zh-CN" sz="2100" dirty="0">
                <a:latin typeface="微软雅黑" panose="020B0503020204020204" pitchFamily="34" charset="-122"/>
                <a:ea typeface="微软雅黑" panose="020B0503020204020204" pitchFamily="34" charset="-122"/>
              </a:rPr>
              <a:t>   if(event==</a:t>
            </a:r>
            <a:r>
              <a:rPr lang="en-US" altLang="zh-CN" sz="2100" dirty="0" err="1">
                <a:latin typeface="微软雅黑" panose="020B0503020204020204" pitchFamily="34" charset="-122"/>
                <a:ea typeface="微软雅黑" panose="020B0503020204020204" pitchFamily="34" charset="-122"/>
              </a:rPr>
              <a:t>frame_arrival</a:t>
            </a:r>
            <a:r>
              <a:rPr lang="en-US" altLang="zh-CN" sz="2100" dirty="0">
                <a:latin typeface="微软雅黑" panose="020B0503020204020204" pitchFamily="34" charset="-122"/>
                <a:ea typeface="微软雅黑" panose="020B0503020204020204" pitchFamily="34" charset="-122"/>
              </a:rPr>
              <a:t>) {</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from_physical_layer</a:t>
            </a:r>
            <a:r>
              <a:rPr lang="en-US" altLang="zh-CN" sz="2100" dirty="0">
                <a:latin typeface="微软雅黑" panose="020B0503020204020204" pitchFamily="34" charset="-122"/>
                <a:ea typeface="微软雅黑" panose="020B0503020204020204" pitchFamily="34" charset="-122"/>
              </a:rPr>
              <a:t>(&amp;r);</a:t>
            </a:r>
          </a:p>
          <a:p>
            <a:r>
              <a:rPr lang="en-US" altLang="zh-CN" sz="2100" dirty="0">
                <a:latin typeface="微软雅黑" panose="020B0503020204020204" pitchFamily="34" charset="-122"/>
                <a:ea typeface="微软雅黑" panose="020B0503020204020204" pitchFamily="34" charset="-122"/>
              </a:rPr>
              <a:t>      if(</a:t>
            </a:r>
            <a:r>
              <a:rPr lang="en-US" altLang="zh-CN" sz="2100" dirty="0" err="1">
                <a:latin typeface="微软雅黑" panose="020B0503020204020204" pitchFamily="34" charset="-122"/>
                <a:ea typeface="微软雅黑" panose="020B0503020204020204" pitchFamily="34" charset="-122"/>
              </a:rPr>
              <a:t>r.ack</a:t>
            </a:r>
            <a:r>
              <a:rPr lang="en-US" altLang="zh-CN" sz="2100" dirty="0">
                <a:latin typeface="微软雅黑" panose="020B0503020204020204" pitchFamily="34" charset="-122"/>
                <a:ea typeface="微软雅黑" panose="020B0503020204020204" pitchFamily="34" charset="-122"/>
              </a:rPr>
              <a:t>==</a:t>
            </a:r>
            <a:r>
              <a:rPr lang="en-US" altLang="zh-CN" sz="2100" dirty="0" err="1">
                <a:latin typeface="微软雅黑" panose="020B0503020204020204" pitchFamily="34" charset="-122"/>
                <a:ea typeface="微软雅黑" panose="020B0503020204020204" pitchFamily="34" charset="-122"/>
              </a:rPr>
              <a:t>next_frame_to_send</a:t>
            </a:r>
            <a:r>
              <a:rPr lang="en-US" altLang="zh-CN" sz="2100" dirty="0">
                <a:latin typeface="微软雅黑" panose="020B0503020204020204" pitchFamily="34" charset="-122"/>
                <a:ea typeface="微软雅黑" panose="020B0503020204020204" pitchFamily="34" charset="-122"/>
              </a:rPr>
              <a:t>) {</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from_network_layer</a:t>
            </a:r>
            <a:r>
              <a:rPr lang="en-US" altLang="zh-CN" sz="2100" dirty="0">
                <a:latin typeface="微软雅黑" panose="020B0503020204020204" pitchFamily="34" charset="-122"/>
                <a:ea typeface="微软雅黑" panose="020B0503020204020204" pitchFamily="34" charset="-122"/>
              </a:rPr>
              <a:t>(&amp;buffer);</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inc</a:t>
            </a:r>
            <a:r>
              <a:rPr lang="en-US" altLang="zh-CN" sz="2100" dirty="0">
                <a:latin typeface="微软雅黑" panose="020B0503020204020204" pitchFamily="34" charset="-122"/>
                <a:ea typeface="微软雅黑" panose="020B0503020204020204" pitchFamily="34" charset="-122"/>
              </a:rPr>
              <a:t>(</a:t>
            </a:r>
            <a:r>
              <a:rPr lang="en-US" altLang="zh-CN" sz="2100" dirty="0" err="1">
                <a:latin typeface="微软雅黑" panose="020B0503020204020204" pitchFamily="34" charset="-122"/>
                <a:ea typeface="微软雅黑" panose="020B0503020204020204" pitchFamily="34" charset="-122"/>
              </a:rPr>
              <a:t>next_frame_to_send</a:t>
            </a:r>
            <a:r>
              <a:rPr lang="en-US" altLang="zh-CN" sz="2100" dirty="0">
                <a:latin typeface="微软雅黑" panose="020B0503020204020204" pitchFamily="34" charset="-122"/>
                <a:ea typeface="微软雅黑" panose="020B0503020204020204" pitchFamily="34" charset="-122"/>
              </a:rPr>
              <a:t>);</a:t>
            </a:r>
          </a:p>
          <a:p>
            <a:r>
              <a:rPr lang="en-US" altLang="zh-CN" sz="2100" dirty="0">
                <a:latin typeface="微软雅黑" panose="020B0503020204020204" pitchFamily="34" charset="-122"/>
                <a:ea typeface="微软雅黑" panose="020B0503020204020204" pitchFamily="34" charset="-122"/>
              </a:rPr>
              <a:t>         }</a:t>
            </a:r>
          </a:p>
          <a:p>
            <a:r>
              <a:rPr lang="en-US" altLang="zh-CN" sz="2100" dirty="0">
                <a:latin typeface="微软雅黑" panose="020B0503020204020204" pitchFamily="34" charset="-122"/>
                <a:ea typeface="微软雅黑" panose="020B0503020204020204" pitchFamily="34" charset="-122"/>
              </a:rPr>
              <a:t>      }</a:t>
            </a:r>
          </a:p>
          <a:p>
            <a:r>
              <a:rPr lang="en-US" altLang="zh-CN" sz="2100" dirty="0">
                <a:latin typeface="微软雅黑" panose="020B0503020204020204" pitchFamily="34" charset="-122"/>
                <a:ea typeface="微软雅黑" panose="020B0503020204020204" pitchFamily="34" charset="-122"/>
              </a:rPr>
              <a:t>   s.info=buffer;</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s.seq</a:t>
            </a:r>
            <a:r>
              <a:rPr lang="en-US" altLang="zh-CN" sz="2100" dirty="0">
                <a:latin typeface="微软雅黑" panose="020B0503020204020204" pitchFamily="34" charset="-122"/>
                <a:ea typeface="微软雅黑" panose="020B0503020204020204" pitchFamily="34" charset="-122"/>
              </a:rPr>
              <a:t>=</a:t>
            </a:r>
            <a:r>
              <a:rPr lang="en-US" altLang="zh-CN" sz="2100" dirty="0" err="1">
                <a:latin typeface="微软雅黑" panose="020B0503020204020204" pitchFamily="34" charset="-122"/>
                <a:ea typeface="微软雅黑" panose="020B0503020204020204" pitchFamily="34" charset="-122"/>
              </a:rPr>
              <a:t>next_frame_to_send</a:t>
            </a:r>
            <a:r>
              <a:rPr lang="en-US" altLang="zh-CN" sz="2100" dirty="0">
                <a:latin typeface="微软雅黑" panose="020B0503020204020204" pitchFamily="34" charset="-122"/>
                <a:ea typeface="微软雅黑" panose="020B0503020204020204" pitchFamily="34" charset="-122"/>
              </a:rPr>
              <a:t>;</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s.ack</a:t>
            </a:r>
            <a:r>
              <a:rPr lang="en-US" altLang="zh-CN" sz="2100" dirty="0">
                <a:latin typeface="微软雅黑" panose="020B0503020204020204" pitchFamily="34" charset="-122"/>
                <a:ea typeface="微软雅黑" panose="020B0503020204020204" pitchFamily="34" charset="-122"/>
              </a:rPr>
              <a:t>=1-frame_expected;</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to_physical_layer</a:t>
            </a:r>
            <a:r>
              <a:rPr lang="en-US" altLang="zh-CN" sz="2100" dirty="0">
                <a:latin typeface="微软雅黑" panose="020B0503020204020204" pitchFamily="34" charset="-122"/>
                <a:ea typeface="微软雅黑" panose="020B0503020204020204" pitchFamily="34" charset="-122"/>
              </a:rPr>
              <a:t>(&amp;s);</a:t>
            </a:r>
          </a:p>
          <a:p>
            <a:r>
              <a:rPr lang="en-US" altLang="zh-CN" sz="2100" dirty="0">
                <a:latin typeface="微软雅黑" panose="020B0503020204020204" pitchFamily="34" charset="-122"/>
                <a:ea typeface="微软雅黑" panose="020B0503020204020204" pitchFamily="34" charset="-122"/>
              </a:rPr>
              <a:t>   </a:t>
            </a:r>
            <a:r>
              <a:rPr lang="en-US" altLang="zh-CN" sz="2100" dirty="0" err="1">
                <a:latin typeface="微软雅黑" panose="020B0503020204020204" pitchFamily="34" charset="-122"/>
                <a:ea typeface="微软雅黑" panose="020B0503020204020204" pitchFamily="34" charset="-122"/>
              </a:rPr>
              <a:t>start_timer</a:t>
            </a:r>
            <a:r>
              <a:rPr lang="en-US" altLang="zh-CN" sz="2100" dirty="0">
                <a:latin typeface="微软雅黑" panose="020B0503020204020204" pitchFamily="34" charset="-122"/>
                <a:ea typeface="微软雅黑" panose="020B0503020204020204" pitchFamily="34" charset="-122"/>
              </a:rPr>
              <a:t>(</a:t>
            </a:r>
            <a:r>
              <a:rPr lang="en-US" altLang="zh-CN" sz="2100" dirty="0" err="1">
                <a:latin typeface="微软雅黑" panose="020B0503020204020204" pitchFamily="34" charset="-122"/>
                <a:ea typeface="微软雅黑" panose="020B0503020204020204" pitchFamily="34" charset="-122"/>
              </a:rPr>
              <a:t>s.seq</a:t>
            </a:r>
            <a:r>
              <a:rPr lang="en-US" altLang="zh-CN" sz="2100" dirty="0">
                <a:latin typeface="微软雅黑" panose="020B0503020204020204" pitchFamily="34" charset="-122"/>
                <a:ea typeface="微软雅黑" panose="020B0503020204020204" pitchFamily="34" charset="-122"/>
              </a:rPr>
              <a:t>);</a:t>
            </a:r>
          </a:p>
          <a:p>
            <a:r>
              <a:rPr lang="en-US" altLang="zh-CN" sz="2100" dirty="0">
                <a:latin typeface="微软雅黑" panose="020B0503020204020204" pitchFamily="34" charset="-122"/>
                <a:ea typeface="微软雅黑" panose="020B0503020204020204" pitchFamily="34" charset="-122"/>
              </a:rPr>
              <a:t>}</a:t>
            </a:r>
            <a:endParaRPr lang="zh-CN" altLang="en-US" sz="21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11ED74F-6FE5-4070-A308-38B0E5A9E021}"/>
              </a:ext>
            </a:extLst>
          </p:cNvPr>
          <p:cNvSpPr txBox="1"/>
          <p:nvPr/>
        </p:nvSpPr>
        <p:spPr>
          <a:xfrm>
            <a:off x="595746" y="1367878"/>
            <a:ext cx="6553200" cy="4760278"/>
          </a:xfrm>
          <a:prstGeom prst="rect">
            <a:avLst/>
          </a:prstGeom>
          <a:noFill/>
        </p:spPr>
        <p:txBody>
          <a:bodyPr wrap="square">
            <a:spAutoFit/>
          </a:bodyPr>
          <a:lstStyle/>
          <a:p>
            <a:pPr algn="just">
              <a:lnSpc>
                <a:spcPts val="3600"/>
              </a:lnSpc>
            </a:pPr>
            <a:r>
              <a:rPr kumimoji="1" lang="zh-CN" altLang="en-US" sz="2400" dirty="0">
                <a:solidFill>
                  <a:srgbClr val="B348FF"/>
                </a:solidFill>
                <a:latin typeface="微软雅黑" panose="020B0503020204020204" pitchFamily="34" charset="-122"/>
                <a:ea typeface="微软雅黑" panose="020B0503020204020204" pitchFamily="34" charset="-122"/>
                <a:cs typeface="Times New Roman" panose="02020603050405020304" pitchFamily="18" charset="0"/>
              </a:rPr>
              <a:t>发送方（</a:t>
            </a:r>
            <a:r>
              <a:rPr kumimoji="1" lang="en-US" altLang="zh-CN" sz="2400" dirty="0"/>
              <a:t> </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rPr>
              <a:t>W</a:t>
            </a:r>
            <a:r>
              <a:rPr kumimoji="1" lang="en-US" altLang="zh-CN" sz="2400" baseline="-25000" dirty="0">
                <a:solidFill>
                  <a:schemeClr val="accent1">
                    <a:lumMod val="75000"/>
                  </a:schemeClr>
                </a:solidFill>
                <a:latin typeface="微软雅黑" panose="020B0503020204020204" pitchFamily="34" charset="-122"/>
                <a:ea typeface="微软雅黑" panose="020B0503020204020204" pitchFamily="34" charset="-122"/>
              </a:rPr>
              <a:t>T</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rPr>
              <a:t>W</a:t>
            </a:r>
            <a:r>
              <a:rPr kumimoji="1" lang="en-US" altLang="zh-CN" sz="2400" baseline="-25000" dirty="0">
                <a:solidFill>
                  <a:schemeClr val="accent1">
                    <a:lumMod val="75000"/>
                  </a:schemeClr>
                </a:solidFill>
                <a:latin typeface="微软雅黑" panose="020B0503020204020204" pitchFamily="34" charset="-122"/>
                <a:ea typeface="微软雅黑" panose="020B0503020204020204" pitchFamily="34" charset="-122"/>
              </a:rPr>
              <a:t>R</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，序号空间</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dirty="0">
              <a:solidFill>
                <a:srgbClr val="B348FF"/>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ts val="3800"/>
              </a:lnSpc>
              <a:spcBef>
                <a:spcPts val="600"/>
              </a:spcBef>
              <a:buFont typeface="+mj-lt"/>
              <a:buAutoNum type="arabicPeriod"/>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初始化：ack_expected = frame_expected </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 next_frame_to_send = </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0</a:t>
            </a:r>
          </a:p>
          <a:p>
            <a:pPr marL="457200" indent="-457200" algn="just">
              <a:lnSpc>
                <a:spcPts val="3800"/>
              </a:lnSpc>
              <a:spcBef>
                <a:spcPts val="600"/>
              </a:spcBef>
              <a:buFont typeface="+mj-lt"/>
              <a:buAutoNum type="arabicPeriod" startAt="2"/>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从网络层接收分组，放入相应的缓冲区，构造帧，物理层发送，开启计时。</a:t>
            </a:r>
            <a:endPar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ts val="3800"/>
              </a:lnSpc>
              <a:spcBef>
                <a:spcPts val="600"/>
              </a:spcBef>
              <a:buFont typeface="+mj-lt"/>
              <a:buAutoNum type="arabicPeriod" startAt="2"/>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等待确认帧到达，从物理层接收一个帧，判断确认号是否正确，正确则停止计时器，并从网络层接收新分组。</a:t>
            </a:r>
            <a:endPar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ts val="3800"/>
              </a:lnSpc>
              <a:spcBef>
                <a:spcPts val="600"/>
              </a:spcBef>
              <a:buFont typeface="+mj-lt"/>
              <a:buAutoNum type="arabicPeriod" startAt="2"/>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发送新的帧，跳转至</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3</a:t>
            </a:r>
            <a:endPar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27690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normAutofit/>
          </a:bodyPr>
          <a:lstStyle/>
          <a:p>
            <a:r>
              <a:rPr lang="zh-CN" altLang="en-US" dirty="0"/>
              <a:t>数据链路层在协议栈中的位置</a:t>
            </a:r>
          </a:p>
        </p:txBody>
      </p:sp>
      <p:sp>
        <p:nvSpPr>
          <p:cNvPr id="4" name="灯片编号占位符 3">
            <a:extLst>
              <a:ext uri="{FF2B5EF4-FFF2-40B4-BE49-F238E27FC236}">
                <a16:creationId xmlns:a16="http://schemas.microsoft.com/office/drawing/2014/main" id="{ABEF5E08-B5D5-4163-94DD-389AB17A6E00}"/>
              </a:ext>
            </a:extLst>
          </p:cNvPr>
          <p:cNvSpPr>
            <a:spLocks noGrp="1"/>
          </p:cNvSpPr>
          <p:nvPr>
            <p:ph type="sldNum" sz="quarter" idx="12"/>
          </p:nvPr>
        </p:nvSpPr>
        <p:spPr/>
        <p:txBody>
          <a:bodyPr/>
          <a:lstStyle/>
          <a:p>
            <a:fld id="{8D4D1E41-7A09-AB4A-A4E1-09765ADA2698}" type="slidenum">
              <a:rPr kumimoji="1" lang="zh-CN" altLang="en-US" smtClean="0"/>
              <a:t>8</a:t>
            </a:fld>
            <a:endParaRPr kumimoji="1" lang="zh-CN" altLang="en-US" dirty="0"/>
          </a:p>
        </p:txBody>
      </p:sp>
      <p:sp>
        <p:nvSpPr>
          <p:cNvPr id="5" name="文本框 4">
            <a:extLst>
              <a:ext uri="{FF2B5EF4-FFF2-40B4-BE49-F238E27FC236}">
                <a16:creationId xmlns:a16="http://schemas.microsoft.com/office/drawing/2014/main" id="{D85AE27D-2B45-4927-BA6B-739CFD3E5204}"/>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997335" y="3017185"/>
            <a:ext cx="3849451" cy="3263718"/>
            <a:chOff x="4332600" y="2496402"/>
            <a:chExt cx="3454707" cy="3263718"/>
          </a:xfrm>
          <a:solidFill>
            <a:schemeClr val="accent5">
              <a:lumMod val="20000"/>
              <a:lumOff val="80000"/>
            </a:schemeClr>
          </a:solidFill>
        </p:grpSpPr>
        <p:sp>
          <p:nvSpPr>
            <p:cNvPr id="8" name="Rectangle 6"/>
            <p:cNvSpPr>
              <a:spLocks noChangeArrowheads="1"/>
            </p:cNvSpPr>
            <p:nvPr/>
          </p:nvSpPr>
          <p:spPr bwMode="auto">
            <a:xfrm>
              <a:off x="4332600" y="24964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a:t>
              </a:r>
              <a:endPar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Rectangle 7"/>
            <p:cNvSpPr>
              <a:spLocks noChangeArrowheads="1"/>
            </p:cNvSpPr>
            <p:nvPr/>
          </p:nvSpPr>
          <p:spPr bwMode="auto">
            <a:xfrm>
              <a:off x="4332600" y="29282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传输层（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TL)</a:t>
              </a:r>
              <a:endPar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Rectangle 8"/>
            <p:cNvSpPr>
              <a:spLocks noChangeArrowheads="1"/>
            </p:cNvSpPr>
            <p:nvPr/>
          </p:nvSpPr>
          <p:spPr bwMode="auto">
            <a:xfrm>
              <a:off x="4332600" y="3360002"/>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网络层（</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NL</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3" name="Rectangle 11"/>
            <p:cNvSpPr>
              <a:spLocks noChangeArrowheads="1"/>
            </p:cNvSpPr>
            <p:nvPr/>
          </p:nvSpPr>
          <p:spPr bwMode="auto">
            <a:xfrm>
              <a:off x="4332600" y="4656990"/>
              <a:ext cx="3454707" cy="431800"/>
            </a:xfrm>
            <a:prstGeom prst="rect">
              <a:avLst/>
            </a:prstGeom>
            <a:grpFill/>
            <a:ln w="19050">
              <a:solidFill>
                <a:schemeClr val="accent5">
                  <a:lumMod val="20000"/>
                  <a:lumOff val="80000"/>
                </a:schemeClr>
              </a:solidFill>
              <a:miter lim="800000"/>
              <a:headEnd/>
              <a:tailEnd/>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物理层（</a:t>
              </a:r>
              <a:r>
                <a:rPr lang="en-US" altLang="zh-CN" sz="2000" kern="0" dirty="0">
                  <a:solidFill>
                    <a:prstClr val="black"/>
                  </a:solidFill>
                  <a:latin typeface="微软雅黑" panose="020B0503020204020204" pitchFamily="34" charset="-122"/>
                  <a:ea typeface="微软雅黑" panose="020B0503020204020204" pitchFamily="34" charset="-122"/>
                </a:rPr>
                <a:t>PHL</a:t>
              </a:r>
              <a:r>
                <a:rPr lang="zh-CN" altLang="en-US" sz="2000" kern="0" dirty="0">
                  <a:solidFill>
                    <a:prstClr val="black"/>
                  </a:solidFill>
                  <a:latin typeface="微软雅黑" panose="020B0503020204020204" pitchFamily="34" charset="-122"/>
                  <a:ea typeface="微软雅黑" panose="020B0503020204020204" pitchFamily="34" charset="-122"/>
                </a:rPr>
                <a:t>）</a:t>
              </a:r>
            </a:p>
          </p:txBody>
        </p:sp>
        <p:sp>
          <p:nvSpPr>
            <p:cNvPr id="14" name="矩形 13"/>
            <p:cNvSpPr/>
            <p:nvPr/>
          </p:nvSpPr>
          <p:spPr>
            <a:xfrm>
              <a:off x="4741682" y="5360010"/>
              <a:ext cx="2611225" cy="400110"/>
            </a:xfrm>
            <a:prstGeom prst="rect">
              <a:avLst/>
            </a:prstGeom>
            <a:noFill/>
            <a:ln>
              <a:noFill/>
            </a:ln>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20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参考协议栈</a:t>
              </a:r>
            </a:p>
          </p:txBody>
        </p:sp>
      </p:grpSp>
      <p:sp>
        <p:nvSpPr>
          <p:cNvPr id="16" name="Rectangle 9"/>
          <p:cNvSpPr>
            <a:spLocks noChangeArrowheads="1"/>
          </p:cNvSpPr>
          <p:nvPr/>
        </p:nvSpPr>
        <p:spPr bwMode="auto">
          <a:xfrm>
            <a:off x="6846786" y="4313378"/>
            <a:ext cx="2794580" cy="444376"/>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182563" algn="ctr">
              <a:defRPr/>
            </a:pPr>
            <a:r>
              <a:rPr lang="zh-CN" altLang="en-US" sz="2000" kern="0" dirty="0">
                <a:solidFill>
                  <a:prstClr val="black"/>
                </a:solidFill>
                <a:latin typeface="微软雅黑" panose="020B0503020204020204" pitchFamily="34" charset="-122"/>
                <a:ea typeface="微软雅黑" panose="020B0503020204020204" pitchFamily="34" charset="-122"/>
              </a:rPr>
              <a:t>逻辑链路控制 </a:t>
            </a:r>
            <a:r>
              <a:rPr lang="en-US" altLang="zh-CN" sz="2000" kern="0" dirty="0">
                <a:solidFill>
                  <a:prstClr val="black"/>
                </a:solidFill>
                <a:latin typeface="微软雅黑" panose="020B0503020204020204" pitchFamily="34" charset="-122"/>
                <a:ea typeface="微软雅黑" panose="020B0503020204020204" pitchFamily="34" charset="-122"/>
              </a:rPr>
              <a:t>(LLC)</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17" name="Rectangle 10"/>
          <p:cNvSpPr>
            <a:spLocks noChangeArrowheads="1"/>
          </p:cNvSpPr>
          <p:nvPr/>
        </p:nvSpPr>
        <p:spPr bwMode="auto">
          <a:xfrm>
            <a:off x="6846787" y="4745178"/>
            <a:ext cx="2794580" cy="445169"/>
          </a:xfrm>
          <a:prstGeom prst="rect">
            <a:avLst/>
          </a:prstGeom>
          <a:solidFill>
            <a:schemeClr val="accent2">
              <a:lumMod val="40000"/>
              <a:lumOff val="60000"/>
            </a:schemeClr>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介质访问控制 </a:t>
            </a:r>
            <a:r>
              <a:rPr lang="en-US" altLang="zh-CN" sz="2000" kern="0" dirty="0">
                <a:solidFill>
                  <a:prstClr val="black"/>
                </a:solidFill>
                <a:latin typeface="微软雅黑" panose="020B0503020204020204" pitchFamily="34" charset="-122"/>
                <a:ea typeface="微软雅黑" panose="020B0503020204020204" pitchFamily="34" charset="-122"/>
              </a:rPr>
              <a:t>(MAC)</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
        <p:nvSpPr>
          <p:cNvPr id="19" name="Rectangle 8"/>
          <p:cNvSpPr>
            <a:spLocks noChangeArrowheads="1"/>
          </p:cNvSpPr>
          <p:nvPr/>
        </p:nvSpPr>
        <p:spPr bwMode="auto">
          <a:xfrm>
            <a:off x="2997335" y="4313378"/>
            <a:ext cx="3849451" cy="864395"/>
          </a:xfrm>
          <a:prstGeom prst="rect">
            <a:avLst/>
          </a:prstGeom>
          <a:solidFill>
            <a:schemeClr val="accent2">
              <a:lumMod val="40000"/>
              <a:lumOff val="60000"/>
            </a:schemeClr>
          </a:solidFill>
          <a:ln w="19050">
            <a:solidFill>
              <a:schemeClr val="accent5">
                <a:lumMod val="20000"/>
                <a:lumOff val="80000"/>
              </a:schemeClr>
            </a:solidFill>
            <a:miter lim="800000"/>
            <a:headEnd/>
            <a:tailEnd/>
          </a:ln>
          <a:effectLst/>
          <a:scene3d>
            <a:camera prst="orthographicFront"/>
            <a:lightRig rig="threePt" dir="t"/>
          </a:scene3d>
          <a:sp3d>
            <a:bevelT/>
          </a:sp3d>
          <a:extLst/>
        </p:spPr>
        <p:txBody>
          <a:bodyPr wrap="none" lIns="0" tIns="0" rIns="0" bIns="0" anchor="ctr"/>
          <a:lstStyle/>
          <a:p>
            <a:pPr marL="182563" algn="ctr"/>
            <a:r>
              <a:rPr lang="zh-CN" altLang="en-US" sz="2000" kern="0" dirty="0">
                <a:solidFill>
                  <a:prstClr val="black"/>
                </a:solidFill>
                <a:latin typeface="微软雅黑" panose="020B0503020204020204" pitchFamily="34" charset="-122"/>
                <a:ea typeface="微软雅黑" panose="020B0503020204020204" pitchFamily="34" charset="-122"/>
              </a:rPr>
              <a:t>数据链路层（</a:t>
            </a:r>
            <a:r>
              <a:rPr lang="en-US" altLang="zh-CN" sz="2000" kern="0" dirty="0">
                <a:solidFill>
                  <a:prstClr val="black"/>
                </a:solidFill>
                <a:latin typeface="微软雅黑" panose="020B0503020204020204" pitchFamily="34" charset="-122"/>
                <a:ea typeface="微软雅黑" panose="020B0503020204020204" pitchFamily="34" charset="-122"/>
              </a:rPr>
              <a:t>DLL</a:t>
            </a:r>
            <a:r>
              <a:rPr lang="zh-CN" altLang="en-US" sz="2000" kern="0" dirty="0">
                <a:solidFill>
                  <a:prstClr val="black"/>
                </a:solidFill>
                <a:latin typeface="微软雅黑" panose="020B0503020204020204" pitchFamily="34" charset="-122"/>
                <a:ea typeface="微软雅黑" panose="020B0503020204020204" pitchFamily="34" charset="-122"/>
              </a:rPr>
              <a:t>）</a:t>
            </a:r>
          </a:p>
        </p:txBody>
      </p:sp>
      <p:sp>
        <p:nvSpPr>
          <p:cNvPr id="22" name="椭圆形标注 21"/>
          <p:cNvSpPr/>
          <p:nvPr/>
        </p:nvSpPr>
        <p:spPr>
          <a:xfrm>
            <a:off x="7525042" y="2926026"/>
            <a:ext cx="1987626" cy="950825"/>
          </a:xfrm>
          <a:prstGeom prst="wedgeEllipseCallout">
            <a:avLst>
              <a:gd name="adj1" fmla="val -39044"/>
              <a:gd name="adj2" fmla="val 109510"/>
            </a:avLst>
          </a:prstGeom>
          <a:solidFill>
            <a:schemeClr val="accent5">
              <a:lumMod val="20000"/>
              <a:lumOff val="80000"/>
            </a:schemeClr>
          </a:solidFill>
          <a:ln w="19050">
            <a:solidFill>
              <a:schemeClr val="accent5">
                <a:lumMod val="20000"/>
                <a:lumOff val="80000"/>
              </a:schemeClr>
            </a:solidFill>
            <a:miter lim="800000"/>
            <a:headEnd/>
            <a:tailEnd/>
          </a:ln>
          <a:effectLst/>
          <a:scene3d>
            <a:camera prst="orthographicFront"/>
            <a:lightRig rig="threePt" dir="t"/>
          </a:scene3d>
          <a:sp3d>
            <a:bevelT/>
          </a:sp3d>
          <a:extLst/>
        </p:spPr>
        <p:txBody>
          <a:bodyPr wrap="none" lIns="0" tIns="0" rIns="0" bIns="0" anchor="ctr"/>
          <a:lstStyle/>
          <a:p>
            <a:pPr marR="0" lvl="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局域网的</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数据链路层</a:t>
            </a:r>
          </a:p>
        </p:txBody>
      </p:sp>
      <p:sp>
        <p:nvSpPr>
          <p:cNvPr id="24" name="内容占位符 2">
            <a:extLst>
              <a:ext uri="{FF2B5EF4-FFF2-40B4-BE49-F238E27FC236}">
                <a16:creationId xmlns:a16="http://schemas.microsoft.com/office/drawing/2014/main" id="{BFCD87D3-E36B-467C-9F20-43EA3F5B383E}"/>
              </a:ext>
            </a:extLst>
          </p:cNvPr>
          <p:cNvSpPr>
            <a:spLocks noGrp="1"/>
          </p:cNvSpPr>
          <p:nvPr>
            <p:ph idx="1"/>
          </p:nvPr>
        </p:nvSpPr>
        <p:spPr>
          <a:xfrm>
            <a:off x="838200" y="1510758"/>
            <a:ext cx="10515600" cy="1190878"/>
          </a:xfrm>
        </p:spPr>
        <p:txBody>
          <a:bodyPr>
            <a:normAutofit/>
          </a:bodyPr>
          <a:lstStyle/>
          <a:p>
            <a:pPr>
              <a:lnSpc>
                <a:spcPts val="3800"/>
              </a:lnSpc>
            </a:pPr>
            <a:r>
              <a:rPr lang="zh-CN" altLang="en-US" dirty="0"/>
              <a:t>向下：利用物理层提供的位流服务</a:t>
            </a:r>
            <a:endParaRPr lang="en-US" altLang="zh-CN" dirty="0"/>
          </a:p>
          <a:p>
            <a:pPr>
              <a:lnSpc>
                <a:spcPts val="3800"/>
              </a:lnSpc>
            </a:pPr>
            <a:r>
              <a:rPr lang="zh-CN" altLang="en-US" dirty="0"/>
              <a:t>向上：向网络层提供</a:t>
            </a:r>
            <a:r>
              <a:rPr lang="zh-CN" altLang="en-US" dirty="0">
                <a:solidFill>
                  <a:srgbClr val="7030A0"/>
                </a:solidFill>
              </a:rPr>
              <a:t>明确的 </a:t>
            </a:r>
            <a:r>
              <a:rPr lang="en-US" altLang="zh-CN" dirty="0"/>
              <a:t>(well-defined) </a:t>
            </a:r>
            <a:r>
              <a:rPr lang="zh-CN" altLang="en-US" dirty="0">
                <a:solidFill>
                  <a:srgbClr val="7030A0"/>
                </a:solidFill>
              </a:rPr>
              <a:t>服务接口</a:t>
            </a:r>
            <a:endParaRPr lang="en-US" altLang="zh-CN" dirty="0">
              <a:solidFill>
                <a:srgbClr val="7030A0"/>
              </a:solidFill>
            </a:endParaRPr>
          </a:p>
          <a:p>
            <a:pPr marL="0" indent="0">
              <a:lnSpc>
                <a:spcPts val="3800"/>
              </a:lnSpc>
              <a:buNone/>
            </a:pPr>
            <a:endParaRPr lang="en-US" altLang="zh-CN" dirty="0"/>
          </a:p>
        </p:txBody>
      </p:sp>
    </p:spTree>
    <p:extLst>
      <p:ext uri="{BB962C8B-B14F-4D97-AF65-F5344CB8AC3E}">
        <p14:creationId xmlns:p14="http://schemas.microsoft.com/office/powerpoint/2010/main" val="3207542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滑动窗口协议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sp>
        <p:nvSpPr>
          <p:cNvPr id="7" name="文本框 6">
            <a:extLst>
              <a:ext uri="{FF2B5EF4-FFF2-40B4-BE49-F238E27FC236}">
                <a16:creationId xmlns:a16="http://schemas.microsoft.com/office/drawing/2014/main" id="{CDA40D41-884A-4EF3-AF9D-6456D02BDA57}"/>
              </a:ext>
            </a:extLst>
          </p:cNvPr>
          <p:cNvSpPr txBox="1"/>
          <p:nvPr/>
        </p:nvSpPr>
        <p:spPr>
          <a:xfrm>
            <a:off x="7424083" y="1396612"/>
            <a:ext cx="4497813" cy="5170646"/>
          </a:xfrm>
          <a:prstGeom prst="rect">
            <a:avLst/>
          </a:prstGeom>
          <a:noFill/>
          <a:ln>
            <a:solidFill>
              <a:schemeClr val="accent5">
                <a:lumMod val="40000"/>
                <a:lumOff val="60000"/>
              </a:schemeClr>
            </a:solidFill>
          </a:ln>
        </p:spPr>
        <p:txBody>
          <a:bodyPr wrap="square">
            <a:spAutoFit/>
          </a:bodyPr>
          <a:lstStyle/>
          <a:p>
            <a:r>
              <a:rPr lang="en-US" altLang="zh-CN" sz="2200" dirty="0">
                <a:latin typeface="微软雅黑" panose="020B0503020204020204" pitchFamily="34" charset="-122"/>
                <a:ea typeface="微软雅黑" panose="020B0503020204020204" pitchFamily="34" charset="-122"/>
              </a:rPr>
              <a:t>while(1){</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wait_for_event</a:t>
            </a:r>
            <a:r>
              <a:rPr lang="en-US" altLang="zh-CN" sz="2200" dirty="0">
                <a:latin typeface="微软雅黑" panose="020B0503020204020204" pitchFamily="34" charset="-122"/>
                <a:ea typeface="微软雅黑" panose="020B0503020204020204" pitchFamily="34" charset="-122"/>
              </a:rPr>
              <a:t>(&amp;event);</a:t>
            </a:r>
          </a:p>
          <a:p>
            <a:r>
              <a:rPr lang="en-US" altLang="zh-CN" sz="2200" dirty="0">
                <a:latin typeface="微软雅黑" panose="020B0503020204020204" pitchFamily="34" charset="-122"/>
                <a:ea typeface="微软雅黑" panose="020B0503020204020204" pitchFamily="34" charset="-122"/>
              </a:rPr>
              <a:t>   if(event==</a:t>
            </a:r>
            <a:r>
              <a:rPr lang="en-US" altLang="zh-CN" sz="2200" dirty="0" err="1">
                <a:latin typeface="微软雅黑" panose="020B0503020204020204" pitchFamily="34" charset="-122"/>
                <a:ea typeface="微软雅黑" panose="020B0503020204020204" pitchFamily="34" charset="-122"/>
              </a:rPr>
              <a:t>frame_arrival</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from_physical_layer</a:t>
            </a:r>
            <a:r>
              <a:rPr lang="en-US" altLang="zh-CN" sz="2200" dirty="0">
                <a:latin typeface="微软雅黑" panose="020B0503020204020204" pitchFamily="34" charset="-122"/>
                <a:ea typeface="微软雅黑" panose="020B0503020204020204" pitchFamily="34" charset="-122"/>
              </a:rPr>
              <a:t>(&amp;r);</a:t>
            </a:r>
          </a:p>
          <a:p>
            <a:r>
              <a:rPr lang="en-US" altLang="zh-CN" sz="2200" dirty="0">
                <a:latin typeface="微软雅黑" panose="020B0503020204020204" pitchFamily="34" charset="-122"/>
                <a:ea typeface="微软雅黑" panose="020B0503020204020204" pitchFamily="34" charset="-122"/>
              </a:rPr>
              <a:t>      if(</a:t>
            </a:r>
            <a:r>
              <a:rPr lang="en-US" altLang="zh-CN" sz="2200" dirty="0" err="1">
                <a:latin typeface="微软雅黑" panose="020B0503020204020204" pitchFamily="34" charset="-122"/>
                <a:ea typeface="微软雅黑" panose="020B0503020204020204" pitchFamily="34" charset="-122"/>
              </a:rPr>
              <a:t>r.seq</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frame_expected</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to_network_layer</a:t>
            </a:r>
            <a:r>
              <a:rPr lang="en-US" altLang="zh-CN" sz="2200" dirty="0">
                <a:latin typeface="微软雅黑" panose="020B0503020204020204" pitchFamily="34" charset="-122"/>
                <a:ea typeface="微软雅黑" panose="020B0503020204020204" pitchFamily="34" charset="-122"/>
              </a:rPr>
              <a:t>(&amp;r.info);</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inc</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frame_expected</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p>
          <a:p>
            <a:r>
              <a:rPr lang="en-US" altLang="zh-CN" sz="2200" dirty="0">
                <a:latin typeface="微软雅黑" panose="020B0503020204020204" pitchFamily="34" charset="-122"/>
                <a:ea typeface="微软雅黑" panose="020B0503020204020204" pitchFamily="34" charset="-122"/>
              </a:rPr>
              <a:t>      }</a:t>
            </a:r>
          </a:p>
          <a:p>
            <a:r>
              <a:rPr lang="en-US" altLang="zh-CN" sz="2200" dirty="0">
                <a:latin typeface="微软雅黑" panose="020B0503020204020204" pitchFamily="34" charset="-122"/>
                <a:ea typeface="微软雅黑" panose="020B0503020204020204" pitchFamily="34" charset="-122"/>
              </a:rPr>
              <a:t>   s.info=buffer;</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s.seq</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next_frame_to_send</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s.ack</a:t>
            </a:r>
            <a:r>
              <a:rPr lang="en-US" altLang="zh-CN" sz="2200" dirty="0">
                <a:latin typeface="微软雅黑" panose="020B0503020204020204" pitchFamily="34" charset="-122"/>
                <a:ea typeface="微软雅黑" panose="020B0503020204020204" pitchFamily="34" charset="-122"/>
              </a:rPr>
              <a:t>=1-frame_expected;</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to_physical_layer</a:t>
            </a:r>
            <a:r>
              <a:rPr lang="en-US" altLang="zh-CN" sz="2200" dirty="0">
                <a:latin typeface="微软雅黑" panose="020B0503020204020204" pitchFamily="34" charset="-122"/>
                <a:ea typeface="微软雅黑" panose="020B0503020204020204" pitchFamily="34" charset="-122"/>
              </a:rPr>
              <a:t>(&amp;s);</a:t>
            </a:r>
          </a:p>
          <a:p>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start_timer</a:t>
            </a:r>
            <a:r>
              <a:rPr lang="en-US" altLang="zh-CN"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s.seq</a:t>
            </a:r>
            <a:r>
              <a:rPr lang="en-US" altLang="zh-CN" sz="2200" dirty="0">
                <a:latin typeface="微软雅黑" panose="020B0503020204020204" pitchFamily="34" charset="-122"/>
                <a:ea typeface="微软雅黑" panose="020B0503020204020204" pitchFamily="34" charset="-122"/>
              </a:rPr>
              <a:t>);</a:t>
            </a:r>
          </a:p>
          <a:p>
            <a:r>
              <a:rPr lang="en-US" altLang="zh-CN" sz="2200" dirty="0">
                <a:latin typeface="微软雅黑" panose="020B0503020204020204" pitchFamily="34" charset="-122"/>
                <a:ea typeface="微软雅黑" panose="020B0503020204020204" pitchFamily="34" charset="-122"/>
              </a:rPr>
              <a:t>} </a:t>
            </a:r>
            <a:endParaRPr lang="zh-CN" altLang="en-US" sz="2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11ED74F-6FE5-4070-A308-38B0E5A9E021}"/>
              </a:ext>
            </a:extLst>
          </p:cNvPr>
          <p:cNvSpPr txBox="1"/>
          <p:nvPr/>
        </p:nvSpPr>
        <p:spPr>
          <a:xfrm>
            <a:off x="595745" y="1367878"/>
            <a:ext cx="6683667" cy="4272965"/>
          </a:xfrm>
          <a:prstGeom prst="rect">
            <a:avLst/>
          </a:prstGeom>
          <a:noFill/>
        </p:spPr>
        <p:txBody>
          <a:bodyPr wrap="square">
            <a:spAutoFit/>
          </a:bodyPr>
          <a:lstStyle/>
          <a:p>
            <a:pPr algn="just">
              <a:lnSpc>
                <a:spcPts val="3600"/>
              </a:lnSpc>
            </a:pPr>
            <a:r>
              <a:rPr kumimoji="1" lang="zh-CN" altLang="en-US" sz="2400" dirty="0">
                <a:solidFill>
                  <a:srgbClr val="B348FF"/>
                </a:solidFill>
                <a:latin typeface="微软雅黑" panose="020B0503020204020204" pitchFamily="34" charset="-122"/>
                <a:ea typeface="微软雅黑" panose="020B0503020204020204" pitchFamily="34" charset="-122"/>
                <a:cs typeface="Times New Roman" panose="02020603050405020304" pitchFamily="18" charset="0"/>
              </a:rPr>
              <a:t>接收方（</a:t>
            </a:r>
            <a:r>
              <a:rPr kumimoji="1" lang="en-US" altLang="zh-CN" sz="2400" dirty="0"/>
              <a:t> </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rPr>
              <a:t>W</a:t>
            </a:r>
            <a:r>
              <a:rPr kumimoji="1" lang="en-US" altLang="zh-CN" sz="2400" baseline="-25000" dirty="0">
                <a:solidFill>
                  <a:schemeClr val="accent1">
                    <a:lumMod val="75000"/>
                  </a:schemeClr>
                </a:solidFill>
                <a:latin typeface="微软雅黑" panose="020B0503020204020204" pitchFamily="34" charset="-122"/>
                <a:ea typeface="微软雅黑" panose="020B0503020204020204" pitchFamily="34" charset="-122"/>
              </a:rPr>
              <a:t>T</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rPr>
              <a:t>W</a:t>
            </a:r>
            <a:r>
              <a:rPr kumimoji="1" lang="en-US" altLang="zh-CN" sz="2400" baseline="-25000" dirty="0">
                <a:solidFill>
                  <a:schemeClr val="accent1">
                    <a:lumMod val="75000"/>
                  </a:schemeClr>
                </a:solidFill>
                <a:latin typeface="微软雅黑" panose="020B0503020204020204" pitchFamily="34" charset="-122"/>
                <a:ea typeface="微软雅黑" panose="020B0503020204020204" pitchFamily="34" charset="-122"/>
              </a:rPr>
              <a:t>R</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，序号空间</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kumimoji="1" lang="en-US" altLang="zh-CN"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4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400" dirty="0">
              <a:solidFill>
                <a:srgbClr val="B348FF"/>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nSpc>
                <a:spcPts val="3800"/>
              </a:lnSpc>
              <a:spcBef>
                <a:spcPts val="600"/>
              </a:spcBef>
              <a:buFont typeface="+mj-lt"/>
              <a:buAutoNum type="arabicPeriod"/>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初始化：ack_expected = frame_expected </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 next_frame_to_send = </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0</a:t>
            </a:r>
          </a:p>
          <a:p>
            <a:pPr marL="457200" indent="-457200" algn="just">
              <a:lnSpc>
                <a:spcPts val="3800"/>
              </a:lnSpc>
              <a:spcBef>
                <a:spcPts val="600"/>
              </a:spcBef>
              <a:buFont typeface="+mj-lt"/>
              <a:buAutoNum type="arabicPeriod" startAt="2"/>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等待帧到达，从物理层接收一个帧，校验和计算，并判断收到的帧序号是否正确，正确则交给网络层处理，期待帧号增加。</a:t>
            </a:r>
          </a:p>
          <a:p>
            <a:pPr marL="457200" indent="-457200" algn="just">
              <a:lnSpc>
                <a:spcPts val="3800"/>
              </a:lnSpc>
              <a:spcBef>
                <a:spcPts val="600"/>
              </a:spcBef>
              <a:buFont typeface="+mj-lt"/>
              <a:buAutoNum type="arabicPeriod" startAt="2"/>
            </a:pP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返回确认帧，跳转至</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p>
          <a:p>
            <a:pPr marL="457200" indent="-457200" algn="just">
              <a:lnSpc>
                <a:spcPts val="3800"/>
              </a:lnSpc>
              <a:spcBef>
                <a:spcPts val="600"/>
              </a:spcBef>
              <a:buFont typeface="+mj-lt"/>
              <a:buAutoNum type="arabicPeriod" startAt="2"/>
            </a:pPr>
            <a:endPar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3032274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协议设计思想</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346709"/>
            <a:ext cx="10515600" cy="4939078"/>
          </a:xfrm>
        </p:spPr>
        <p:txBody>
          <a:bodyPr>
            <a:normAutofit/>
          </a:bodyPr>
          <a:lstStyle/>
          <a:p>
            <a:pPr>
              <a:lnSpc>
                <a:spcPct val="130000"/>
              </a:lnSpc>
              <a:spcBef>
                <a:spcPts val="300"/>
              </a:spcBef>
            </a:pPr>
            <a:r>
              <a:rPr kumimoji="1" lang="zh-CN" altLang="en-US" dirty="0"/>
              <a:t>出错全部重发</a:t>
            </a:r>
          </a:p>
          <a:p>
            <a:pPr lvl="1">
              <a:lnSpc>
                <a:spcPct val="130000"/>
              </a:lnSpc>
              <a:spcBef>
                <a:spcPts val="300"/>
              </a:spcBef>
            </a:pPr>
            <a:r>
              <a:rPr kumimoji="1" lang="zh-CN" altLang="en-US" dirty="0"/>
              <a:t>当接收端收到一个</a:t>
            </a:r>
            <a:r>
              <a:rPr kumimoji="1" lang="zh-CN" altLang="en-US" dirty="0">
                <a:solidFill>
                  <a:srgbClr val="B348FF"/>
                </a:solidFill>
              </a:rPr>
              <a:t>出错帧或乱序帧</a:t>
            </a:r>
            <a:r>
              <a:rPr kumimoji="1" lang="zh-CN" altLang="en-US" dirty="0"/>
              <a:t>时，</a:t>
            </a:r>
            <a:r>
              <a:rPr kumimoji="1" lang="zh-CN" altLang="en-US" dirty="0">
                <a:solidFill>
                  <a:srgbClr val="B348FF"/>
                </a:solidFill>
              </a:rPr>
              <a:t>丢弃所有</a:t>
            </a:r>
            <a:r>
              <a:rPr kumimoji="1" lang="zh-CN" altLang="en-US" dirty="0"/>
              <a:t>的后继帧，并且不为这些帧发送确认</a:t>
            </a:r>
            <a:endParaRPr kumimoji="1" lang="en-US" altLang="zh-CN" dirty="0"/>
          </a:p>
          <a:p>
            <a:pPr lvl="1">
              <a:lnSpc>
                <a:spcPct val="130000"/>
              </a:lnSpc>
              <a:spcBef>
                <a:spcPts val="300"/>
              </a:spcBef>
            </a:pPr>
            <a:r>
              <a:rPr kumimoji="1" lang="zh-CN" altLang="en-US" dirty="0"/>
              <a:t>发送端</a:t>
            </a:r>
            <a:r>
              <a:rPr kumimoji="1" lang="zh-CN" altLang="en-US" dirty="0">
                <a:solidFill>
                  <a:srgbClr val="B348FF"/>
                </a:solidFill>
              </a:rPr>
              <a:t>超时</a:t>
            </a:r>
            <a:r>
              <a:rPr kumimoji="1" lang="zh-CN" altLang="en-US" dirty="0"/>
              <a:t>后，</a:t>
            </a:r>
            <a:r>
              <a:rPr kumimoji="1" lang="zh-CN" altLang="en-US" dirty="0">
                <a:solidFill>
                  <a:srgbClr val="B348FF"/>
                </a:solidFill>
              </a:rPr>
              <a:t>重传所有</a:t>
            </a:r>
            <a:r>
              <a:rPr kumimoji="1" lang="zh-CN" altLang="en-US" dirty="0"/>
              <a:t>未被确认的帧</a:t>
            </a:r>
          </a:p>
          <a:p>
            <a:pPr>
              <a:lnSpc>
                <a:spcPct val="130000"/>
              </a:lnSpc>
              <a:spcBef>
                <a:spcPts val="300"/>
              </a:spcBef>
            </a:pPr>
            <a:r>
              <a:rPr kumimoji="1" lang="zh-CN" altLang="en-US" dirty="0"/>
              <a:t>适用场景</a:t>
            </a:r>
            <a:endParaRPr kumimoji="1" lang="zh-CN" altLang="en-US" sz="2800" dirty="0"/>
          </a:p>
          <a:p>
            <a:pPr lvl="1">
              <a:lnSpc>
                <a:spcPct val="130000"/>
              </a:lnSpc>
              <a:spcBef>
                <a:spcPts val="300"/>
              </a:spcBef>
            </a:pPr>
            <a:r>
              <a:rPr kumimoji="1" lang="zh-CN" altLang="en-US" dirty="0"/>
              <a:t>该策略对应</a:t>
            </a:r>
            <a:r>
              <a:rPr kumimoji="1" lang="zh-CN" altLang="en-US" dirty="0">
                <a:solidFill>
                  <a:srgbClr val="B348FF"/>
                </a:solidFill>
              </a:rPr>
              <a:t>接收窗口为</a:t>
            </a:r>
            <a:r>
              <a:rPr kumimoji="1" lang="en-US" altLang="zh-CN" dirty="0">
                <a:solidFill>
                  <a:srgbClr val="B348FF"/>
                </a:solidFill>
              </a:rPr>
              <a:t>1</a:t>
            </a:r>
            <a:r>
              <a:rPr kumimoji="1" lang="zh-CN" altLang="en-US" dirty="0"/>
              <a:t>的情况，即</a:t>
            </a:r>
            <a:r>
              <a:rPr kumimoji="1" lang="zh-CN" altLang="en-US" dirty="0">
                <a:solidFill>
                  <a:srgbClr val="B348FF"/>
                </a:solidFill>
              </a:rPr>
              <a:t>只能按顺序</a:t>
            </a:r>
            <a:r>
              <a:rPr kumimoji="1" lang="zh-CN" altLang="en-US" dirty="0"/>
              <a:t>接收帧</a:t>
            </a:r>
            <a:endParaRPr kumimoji="1" lang="en-US" altLang="zh-CN" dirty="0"/>
          </a:p>
          <a:p>
            <a:pPr>
              <a:lnSpc>
                <a:spcPct val="130000"/>
              </a:lnSpc>
              <a:spcBef>
                <a:spcPts val="300"/>
              </a:spcBef>
            </a:pPr>
            <a:r>
              <a:rPr kumimoji="1" lang="zh-CN" altLang="en-US" dirty="0"/>
              <a:t>优缺点</a:t>
            </a:r>
            <a:endParaRPr kumimoji="1" lang="zh-CN" altLang="en-US" sz="2800" dirty="0"/>
          </a:p>
          <a:p>
            <a:pPr lvl="1">
              <a:lnSpc>
                <a:spcPct val="130000"/>
              </a:lnSpc>
              <a:spcBef>
                <a:spcPts val="300"/>
              </a:spcBef>
            </a:pPr>
            <a:r>
              <a:rPr kumimoji="1" lang="zh-CN" altLang="en-US" dirty="0"/>
              <a:t>优点：连续发送提高了信道利用率</a:t>
            </a:r>
            <a:endParaRPr kumimoji="1" lang="en-US" altLang="zh-CN" dirty="0"/>
          </a:p>
          <a:p>
            <a:pPr lvl="1">
              <a:lnSpc>
                <a:spcPct val="130000"/>
              </a:lnSpc>
              <a:spcBef>
                <a:spcPts val="300"/>
              </a:spcBef>
            </a:pPr>
            <a:r>
              <a:rPr kumimoji="1" lang="zh-CN" altLang="en-US" dirty="0"/>
              <a:t>缺点：按序接收，出错后即便有正确帧到达也丢弃重传</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sp>
        <p:nvSpPr>
          <p:cNvPr id="5" name="文本框 4">
            <a:extLst>
              <a:ext uri="{FF2B5EF4-FFF2-40B4-BE49-F238E27FC236}">
                <a16:creationId xmlns:a16="http://schemas.microsoft.com/office/drawing/2014/main" id="{689EB5B0-2070-4CC8-8194-46A2612ABEBC}"/>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2330007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协议原理分析</a:t>
            </a:r>
            <a:endParaRPr kumimoji="1" lang="zh-CN" altLang="en-US" sz="3200"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736599" y="1333501"/>
            <a:ext cx="11012577" cy="2501900"/>
          </a:xfrm>
        </p:spPr>
        <p:txBody>
          <a:bodyPr>
            <a:normAutofit/>
          </a:bodyPr>
          <a:lstStyle/>
          <a:p>
            <a:pPr>
              <a:lnSpc>
                <a:spcPct val="120000"/>
              </a:lnSpc>
            </a:pPr>
            <a:r>
              <a:rPr kumimoji="1" lang="zh-CN" altLang="en-US" sz="2600" dirty="0"/>
              <a:t>基本原理</a:t>
            </a:r>
            <a:endParaRPr kumimoji="1" lang="en-US" altLang="zh-CN" sz="2600" dirty="0"/>
          </a:p>
          <a:p>
            <a:pPr lvl="1">
              <a:lnSpc>
                <a:spcPct val="120000"/>
              </a:lnSpc>
            </a:pPr>
            <a:r>
              <a:rPr kumimoji="1" lang="zh-CN" altLang="en-US" sz="2200" dirty="0"/>
              <a:t>当发送方发送了</a:t>
            </a:r>
            <a:r>
              <a:rPr kumimoji="1" lang="en-US" altLang="zh-CN" sz="2200" dirty="0"/>
              <a:t>N</a:t>
            </a:r>
            <a:r>
              <a:rPr kumimoji="1" lang="zh-CN" altLang="en-US" sz="2200" dirty="0"/>
              <a:t>个帧后，若发现该</a:t>
            </a:r>
            <a:r>
              <a:rPr kumimoji="1" lang="en-US" altLang="zh-CN" sz="2200" dirty="0"/>
              <a:t>N</a:t>
            </a:r>
            <a:r>
              <a:rPr kumimoji="1" lang="zh-CN" altLang="en-US" sz="2200" dirty="0"/>
              <a:t>帧的前一个帧在计时器超时后仍未返回其确认信息，则该帧被判为出错或丢失，此时发送方就重新发送出错帧及其后的</a:t>
            </a:r>
            <a:r>
              <a:rPr kumimoji="1" lang="en-US" altLang="zh-CN" sz="2200" dirty="0"/>
              <a:t>N</a:t>
            </a:r>
            <a:r>
              <a:rPr kumimoji="1" lang="zh-CN" altLang="en-US" sz="2200" dirty="0"/>
              <a:t>帧。</a:t>
            </a:r>
            <a:endParaRPr kumimoji="1" lang="en-US" altLang="zh-CN" sz="2200" dirty="0"/>
          </a:p>
          <a:p>
            <a:pPr>
              <a:lnSpc>
                <a:spcPct val="120000"/>
              </a:lnSpc>
            </a:pPr>
            <a:r>
              <a:rPr kumimoji="1" lang="zh-CN" altLang="en-US" sz="2600" dirty="0"/>
              <a:t>滑动窗口长度</a:t>
            </a:r>
            <a:endParaRPr kumimoji="1" lang="en-US" altLang="zh-CN" sz="2600" dirty="0"/>
          </a:p>
          <a:p>
            <a:pPr lvl="1">
              <a:lnSpc>
                <a:spcPct val="120000"/>
              </a:lnSpc>
            </a:pPr>
            <a:r>
              <a:rPr kumimoji="1" lang="zh-CN" altLang="en-US" sz="2200" dirty="0"/>
              <a:t>出错全部重发时，若帧序号为</a:t>
            </a:r>
            <a:r>
              <a:rPr kumimoji="1" lang="en-US" altLang="zh-CN" sz="2200" dirty="0"/>
              <a:t>n</a:t>
            </a:r>
            <a:r>
              <a:rPr kumimoji="1" lang="zh-CN" altLang="en-US" sz="2200" dirty="0"/>
              <a:t>位，接收窗口</a:t>
            </a:r>
            <a:r>
              <a:rPr kumimoji="1" lang="en-US" altLang="zh-CN" sz="2200" dirty="0"/>
              <a:t>W</a:t>
            </a:r>
            <a:r>
              <a:rPr kumimoji="1" lang="en-US" altLang="zh-CN" sz="2200" baseline="-25000" dirty="0"/>
              <a:t>R</a:t>
            </a:r>
            <a:r>
              <a:rPr kumimoji="1" lang="en-US" altLang="zh-CN" sz="2200" dirty="0"/>
              <a:t>=1</a:t>
            </a:r>
            <a:r>
              <a:rPr kumimoji="1" lang="zh-CN" altLang="en-US" sz="2200" dirty="0"/>
              <a:t>，发送窗口 </a:t>
            </a:r>
            <a:r>
              <a:rPr kumimoji="1" lang="en-US" altLang="zh-CN" sz="2200" dirty="0"/>
              <a:t>W</a:t>
            </a:r>
            <a:r>
              <a:rPr kumimoji="1" lang="en-US" altLang="zh-CN" sz="2200" baseline="-25000" dirty="0"/>
              <a:t>T</a:t>
            </a:r>
            <a:r>
              <a:rPr kumimoji="1" lang="en-US" altLang="zh-CN" sz="2200" dirty="0"/>
              <a:t> ≤ 2</a:t>
            </a:r>
            <a:r>
              <a:rPr kumimoji="1" lang="en-US" altLang="zh-CN" sz="2200" baseline="30000" dirty="0"/>
              <a:t>n</a:t>
            </a:r>
            <a:r>
              <a:rPr kumimoji="1" lang="zh-CN" altLang="en-US" sz="2200" dirty="0"/>
              <a:t>－</a:t>
            </a:r>
            <a:r>
              <a:rPr kumimoji="1" lang="en-US" altLang="zh-CN" sz="2200" dirty="0"/>
              <a:t>1</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sp>
        <p:nvSpPr>
          <p:cNvPr id="6" name="文本框 5">
            <a:extLst>
              <a:ext uri="{FF2B5EF4-FFF2-40B4-BE49-F238E27FC236}">
                <a16:creationId xmlns:a16="http://schemas.microsoft.com/office/drawing/2014/main" id="{D7F4838B-9D90-4DD4-A989-39AE5A9866F0}"/>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pic>
        <p:nvPicPr>
          <p:cNvPr id="7" name="图片 6"/>
          <p:cNvPicPr>
            <a:picLocks noChangeAspect="1"/>
          </p:cNvPicPr>
          <p:nvPr/>
        </p:nvPicPr>
        <p:blipFill>
          <a:blip r:embed="rId3"/>
          <a:stretch>
            <a:fillRect/>
          </a:stretch>
        </p:blipFill>
        <p:spPr>
          <a:xfrm>
            <a:off x="2017711" y="4048435"/>
            <a:ext cx="8261887" cy="2490477"/>
          </a:xfrm>
          <a:prstGeom prst="rect">
            <a:avLst/>
          </a:prstGeom>
        </p:spPr>
      </p:pic>
    </p:spTree>
    <p:extLst>
      <p:ext uri="{BB962C8B-B14F-4D97-AF65-F5344CB8AC3E}">
        <p14:creationId xmlns:p14="http://schemas.microsoft.com/office/powerpoint/2010/main" val="2922583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协议原理分析</a:t>
            </a:r>
            <a:endParaRPr kumimoji="1" lang="zh-CN" altLang="en-US" sz="3200" dirty="0"/>
          </a:p>
        </p:txBody>
      </p:sp>
      <p:pic>
        <p:nvPicPr>
          <p:cNvPr id="5" name="图片 4">
            <a:extLst>
              <a:ext uri="{FF2B5EF4-FFF2-40B4-BE49-F238E27FC236}">
                <a16:creationId xmlns:a16="http://schemas.microsoft.com/office/drawing/2014/main" id="{D1A9E7D8-C873-4049-B0C5-15AB178BE496}"/>
              </a:ext>
            </a:extLst>
          </p:cNvPr>
          <p:cNvPicPr>
            <a:picLocks noChangeAspect="1"/>
          </p:cNvPicPr>
          <p:nvPr/>
        </p:nvPicPr>
        <p:blipFill>
          <a:blip r:embed="rId3"/>
          <a:stretch>
            <a:fillRect/>
          </a:stretch>
        </p:blipFill>
        <p:spPr>
          <a:xfrm>
            <a:off x="746437" y="1744559"/>
            <a:ext cx="8195902" cy="4928743"/>
          </a:xfrm>
          <a:prstGeom prst="rect">
            <a:avLst/>
          </a:prstGeom>
        </p:spPr>
      </p:pic>
      <p:sp>
        <p:nvSpPr>
          <p:cNvPr id="232" name="文本框 231">
            <a:extLst>
              <a:ext uri="{FF2B5EF4-FFF2-40B4-BE49-F238E27FC236}">
                <a16:creationId xmlns:a16="http://schemas.microsoft.com/office/drawing/2014/main" id="{46571FCC-8EBA-4ADD-A211-3BF9D8AE1751}"/>
              </a:ext>
            </a:extLst>
          </p:cNvPr>
          <p:cNvSpPr txBox="1"/>
          <p:nvPr/>
        </p:nvSpPr>
        <p:spPr>
          <a:xfrm>
            <a:off x="526473" y="1282894"/>
            <a:ext cx="3768437"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i="0" dirty="0">
                <a:solidFill>
                  <a:srgbClr val="4D4D4D"/>
                </a:solidFill>
                <a:effectLst/>
                <a:latin typeface="微软雅黑" panose="020B0503020204020204" pitchFamily="34" charset="-122"/>
                <a:ea typeface="微软雅黑" panose="020B0503020204020204" pitchFamily="34" charset="-122"/>
              </a:rPr>
              <a:t>正常情况下的</a:t>
            </a:r>
            <a:r>
              <a:rPr lang="en-US" altLang="zh-CN" sz="2400" i="0" dirty="0">
                <a:solidFill>
                  <a:srgbClr val="4D4D4D"/>
                </a:solidFill>
                <a:effectLst/>
                <a:latin typeface="微软雅黑" panose="020B0503020204020204" pitchFamily="34" charset="-122"/>
                <a:ea typeface="微软雅黑" panose="020B0503020204020204" pitchFamily="34" charset="-122"/>
              </a:rPr>
              <a:t>GBN</a:t>
            </a:r>
            <a:endParaRPr lang="zh-CN" altLang="en-US" sz="2400" dirty="0">
              <a:latin typeface="微软雅黑" panose="020B0503020204020204" pitchFamily="34" charset="-122"/>
              <a:ea typeface="微软雅黑" panose="020B0503020204020204" pitchFamily="34" charset="-122"/>
            </a:endParaRPr>
          </a:p>
        </p:txBody>
      </p:sp>
      <p:sp>
        <p:nvSpPr>
          <p:cNvPr id="6"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7">
            <a:extLst>
              <a:ext uri="{FF2B5EF4-FFF2-40B4-BE49-F238E27FC236}">
                <a16:creationId xmlns:a16="http://schemas.microsoft.com/office/drawing/2014/main" id="{46571FCC-8EBA-4ADD-A211-3BF9D8AE1751}"/>
              </a:ext>
            </a:extLst>
          </p:cNvPr>
          <p:cNvSpPr txBox="1"/>
          <p:nvPr/>
        </p:nvSpPr>
        <p:spPr>
          <a:xfrm>
            <a:off x="9435135" y="2149714"/>
            <a:ext cx="2495135" cy="3416320"/>
          </a:xfrm>
          <a:prstGeom prst="rect">
            <a:avLst/>
          </a:prstGeom>
          <a:noFill/>
        </p:spPr>
        <p:txBody>
          <a:bodyPr wrap="square">
            <a:spAutoFit/>
          </a:bodyPr>
          <a:lstStyle/>
          <a:p>
            <a:r>
              <a:rPr lang="zh-CN" altLang="en-US" sz="2400" dirty="0">
                <a:solidFill>
                  <a:srgbClr val="4D4D4D"/>
                </a:solidFill>
                <a:latin typeface="微软雅黑" panose="020B0503020204020204" pitchFamily="34" charset="-122"/>
                <a:ea typeface="微软雅黑" panose="020B0503020204020204" pitchFamily="34" charset="-122"/>
              </a:rPr>
              <a:t>在回退</a:t>
            </a:r>
            <a:r>
              <a:rPr lang="en-US" altLang="zh-CN" sz="2400" dirty="0">
                <a:solidFill>
                  <a:srgbClr val="4D4D4D"/>
                </a:solidFill>
                <a:latin typeface="微软雅黑" panose="020B0503020204020204" pitchFamily="34" charset="-122"/>
                <a:ea typeface="微软雅黑" panose="020B0503020204020204" pitchFamily="34" charset="-122"/>
              </a:rPr>
              <a:t>N</a:t>
            </a:r>
            <a:r>
              <a:rPr lang="zh-CN" altLang="en-US" sz="2400" dirty="0">
                <a:solidFill>
                  <a:srgbClr val="4D4D4D"/>
                </a:solidFill>
                <a:latin typeface="微软雅黑" panose="020B0503020204020204" pitchFamily="34" charset="-122"/>
                <a:ea typeface="微软雅黑" panose="020B0503020204020204" pitchFamily="34" charset="-122"/>
              </a:rPr>
              <a:t>步协议中，允许发送方发送多个分组而不用等待确认</a:t>
            </a:r>
            <a:endParaRPr lang="en-US" altLang="zh-CN" sz="2400" dirty="0">
              <a:solidFill>
                <a:srgbClr val="4D4D4D"/>
              </a:solidFill>
              <a:latin typeface="微软雅黑" panose="020B0503020204020204" pitchFamily="34" charset="-122"/>
              <a:ea typeface="微软雅黑" panose="020B0503020204020204" pitchFamily="34" charset="-122"/>
            </a:endParaRPr>
          </a:p>
          <a:p>
            <a:endParaRPr lang="en-US" altLang="zh-CN" sz="2400" dirty="0">
              <a:solidFill>
                <a:srgbClr val="4D4D4D"/>
              </a:solidFill>
              <a:latin typeface="微软雅黑" panose="020B0503020204020204" pitchFamily="34" charset="-122"/>
              <a:ea typeface="微软雅黑" panose="020B0503020204020204" pitchFamily="34" charset="-122"/>
            </a:endParaRPr>
          </a:p>
          <a:p>
            <a:r>
              <a:rPr lang="zh-CN" altLang="en-US" sz="2400" dirty="0">
                <a:solidFill>
                  <a:srgbClr val="4D4D4D"/>
                </a:solidFill>
                <a:latin typeface="微软雅黑" panose="020B0503020204020204" pitchFamily="34" charset="-122"/>
                <a:ea typeface="微软雅黑" panose="020B0503020204020204" pitchFamily="34" charset="-122"/>
              </a:rPr>
              <a:t>正常情况下，发送、接收窗口会随着帧的确认状态随包右移</a:t>
            </a:r>
            <a:endParaRPr lang="en-US" altLang="zh-CN" sz="2400" dirty="0">
              <a:solidFill>
                <a:srgbClr val="4D4D4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824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协议原理分析</a:t>
            </a:r>
            <a:endParaRPr kumimoji="1" lang="zh-CN" altLang="en-US" sz="3200" dirty="0"/>
          </a:p>
        </p:txBody>
      </p:sp>
      <p:sp>
        <p:nvSpPr>
          <p:cNvPr id="232" name="文本框 231">
            <a:extLst>
              <a:ext uri="{FF2B5EF4-FFF2-40B4-BE49-F238E27FC236}">
                <a16:creationId xmlns:a16="http://schemas.microsoft.com/office/drawing/2014/main" id="{46571FCC-8EBA-4ADD-A211-3BF9D8AE1751}"/>
              </a:ext>
            </a:extLst>
          </p:cNvPr>
          <p:cNvSpPr txBox="1"/>
          <p:nvPr/>
        </p:nvSpPr>
        <p:spPr>
          <a:xfrm>
            <a:off x="554182" y="1282894"/>
            <a:ext cx="6848274"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solidFill>
                  <a:srgbClr val="4D4D4D"/>
                </a:solidFill>
                <a:latin typeface="微软雅黑" panose="020B0503020204020204" pitchFamily="34" charset="-122"/>
                <a:ea typeface="微软雅黑" panose="020B0503020204020204" pitchFamily="34" charset="-122"/>
              </a:rPr>
              <a:t>发送过程中数据包丢失</a:t>
            </a:r>
            <a:endParaRPr lang="zh-CN" altLang="en-US" sz="2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609F400-E499-4654-BA5D-71E4E1546F0A}"/>
              </a:ext>
            </a:extLst>
          </p:cNvPr>
          <p:cNvPicPr>
            <a:picLocks noChangeAspect="1"/>
          </p:cNvPicPr>
          <p:nvPr/>
        </p:nvPicPr>
        <p:blipFill>
          <a:blip r:embed="rId3"/>
          <a:stretch>
            <a:fillRect/>
          </a:stretch>
        </p:blipFill>
        <p:spPr>
          <a:xfrm>
            <a:off x="799353" y="1744559"/>
            <a:ext cx="8207485" cy="4935709"/>
          </a:xfrm>
          <a:prstGeom prst="rect">
            <a:avLst/>
          </a:prstGeom>
        </p:spPr>
      </p:pic>
      <p:sp>
        <p:nvSpPr>
          <p:cNvPr id="6"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9D408A17-5EF4-484A-AAED-0E65DE8A270E}"/>
              </a:ext>
            </a:extLst>
          </p:cNvPr>
          <p:cNvSpPr txBox="1"/>
          <p:nvPr/>
        </p:nvSpPr>
        <p:spPr>
          <a:xfrm>
            <a:off x="9087730" y="1252231"/>
            <a:ext cx="2952764"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b="0" i="0" dirty="0">
                <a:solidFill>
                  <a:srgbClr val="6900B0"/>
                </a:solidFill>
                <a:effectLst/>
                <a:latin typeface="微软雅黑" panose="020B0503020204020204" pitchFamily="34" charset="-122"/>
                <a:ea typeface="微软雅黑" panose="020B0503020204020204" pitchFamily="34" charset="-122"/>
              </a:rPr>
              <a:t>当发送过程中的</a:t>
            </a:r>
            <a:r>
              <a:rPr lang="en-US" altLang="zh-CN" sz="2200" b="0" i="0" dirty="0">
                <a:solidFill>
                  <a:srgbClr val="6900B0"/>
                </a:solidFill>
                <a:effectLst/>
                <a:latin typeface="微软雅黑" panose="020B0503020204020204" pitchFamily="34" charset="-122"/>
                <a:ea typeface="微软雅黑" panose="020B0503020204020204" pitchFamily="34" charset="-122"/>
              </a:rPr>
              <a:t>2</a:t>
            </a:r>
            <a:r>
              <a:rPr lang="zh-CN" altLang="en-US" sz="2200" b="0" i="0" dirty="0">
                <a:solidFill>
                  <a:srgbClr val="6900B0"/>
                </a:solidFill>
                <a:effectLst/>
                <a:latin typeface="微软雅黑" panose="020B0503020204020204" pitchFamily="34" charset="-122"/>
                <a:ea typeface="微软雅黑" panose="020B0503020204020204" pitchFamily="34" charset="-122"/>
              </a:rPr>
              <a:t>号包发生丢失时：</a:t>
            </a:r>
            <a:endParaRPr lang="en-US" altLang="zh-CN" sz="2200" b="0" i="0" dirty="0">
              <a:solidFill>
                <a:srgbClr val="6900B0"/>
              </a:solidFill>
              <a:effectLst/>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b="0" i="0" dirty="0">
                <a:solidFill>
                  <a:srgbClr val="4D4D4D"/>
                </a:solidFill>
                <a:effectLst/>
                <a:latin typeface="微软雅黑" panose="020B0503020204020204" pitchFamily="34" charset="-122"/>
                <a:ea typeface="微软雅黑" panose="020B0503020204020204" pitchFamily="34" charset="-122"/>
              </a:rPr>
              <a:t>发送方没有收到接收方的</a:t>
            </a:r>
            <a:r>
              <a:rPr lang="en-US" altLang="zh-CN" sz="2200" b="0" i="0" dirty="0">
                <a:solidFill>
                  <a:srgbClr val="4D4D4D"/>
                </a:solidFill>
                <a:effectLst/>
                <a:latin typeface="微软雅黑" panose="020B0503020204020204" pitchFamily="34" charset="-122"/>
                <a:ea typeface="微软雅黑" panose="020B0503020204020204" pitchFamily="34" charset="-122"/>
              </a:rPr>
              <a:t>ACK2</a:t>
            </a:r>
            <a:r>
              <a:rPr lang="zh-CN" altLang="en-US" sz="2200" b="0" i="0" dirty="0">
                <a:solidFill>
                  <a:srgbClr val="4D4D4D"/>
                </a:solidFill>
                <a:effectLst/>
                <a:latin typeface="微软雅黑" panose="020B0503020204020204" pitchFamily="34" charset="-122"/>
                <a:ea typeface="微软雅黑" panose="020B0503020204020204" pitchFamily="34" charset="-122"/>
              </a:rPr>
              <a:t>，于是后面发送的</a:t>
            </a:r>
            <a:r>
              <a:rPr lang="en-US" altLang="zh-CN" sz="2200" b="0" i="0" dirty="0">
                <a:solidFill>
                  <a:srgbClr val="4D4D4D"/>
                </a:solidFill>
                <a:effectLst/>
                <a:latin typeface="微软雅黑" panose="020B0503020204020204" pitchFamily="34" charset="-122"/>
                <a:ea typeface="微软雅黑" panose="020B0503020204020204" pitchFamily="34" charset="-122"/>
              </a:rPr>
              <a:t>ACK3, ACK4</a:t>
            </a:r>
            <a:r>
              <a:rPr lang="zh-CN" altLang="en-US" sz="2200" b="0" i="0" dirty="0">
                <a:solidFill>
                  <a:srgbClr val="4D4D4D"/>
                </a:solidFill>
                <a:effectLst/>
                <a:latin typeface="微软雅黑" panose="020B0503020204020204" pitchFamily="34" charset="-122"/>
                <a:ea typeface="微软雅黑" panose="020B0503020204020204" pitchFamily="34" charset="-122"/>
              </a:rPr>
              <a:t>全部变成了</a:t>
            </a:r>
            <a:r>
              <a:rPr lang="en-US" altLang="zh-CN" sz="2200" b="0" i="0" dirty="0">
                <a:solidFill>
                  <a:srgbClr val="4D4D4D"/>
                </a:solidFill>
                <a:effectLst/>
                <a:latin typeface="微软雅黑" panose="020B0503020204020204" pitchFamily="34" charset="-122"/>
                <a:ea typeface="微软雅黑" panose="020B0503020204020204" pitchFamily="34" charset="-122"/>
              </a:rPr>
              <a:t>ACK1</a:t>
            </a:r>
            <a:r>
              <a:rPr lang="zh-CN" altLang="en-US" sz="2200" b="0" i="0" dirty="0">
                <a:solidFill>
                  <a:srgbClr val="4D4D4D"/>
                </a:solidFill>
                <a:effectLst/>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代表接收方因为丢失了分组</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，所以分组</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和分组</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都被丢弃，全部返回</a:t>
            </a:r>
            <a:r>
              <a:rPr lang="en-US" altLang="zh-CN" sz="2200" dirty="0">
                <a:latin typeface="微软雅黑" panose="020B0503020204020204" pitchFamily="34" charset="-122"/>
                <a:ea typeface="微软雅黑" panose="020B0503020204020204" pitchFamily="34" charset="-122"/>
              </a:rPr>
              <a:t>ACK1</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dirty="0">
                <a:latin typeface="微软雅黑" panose="020B0503020204020204" pitchFamily="34" charset="-122"/>
                <a:ea typeface="微软雅黑" panose="020B0503020204020204" pitchFamily="34" charset="-122"/>
              </a:rPr>
              <a:t>经过一段时间后，定时器确认超时没有收到</a:t>
            </a:r>
            <a:r>
              <a:rPr lang="en-US" altLang="zh-CN" sz="2200" dirty="0">
                <a:latin typeface="微软雅黑" panose="020B0503020204020204" pitchFamily="34" charset="-122"/>
                <a:ea typeface="微软雅黑" panose="020B0503020204020204" pitchFamily="34" charset="-122"/>
              </a:rPr>
              <a:t>ACK3,ACK4</a:t>
            </a:r>
            <a:r>
              <a:rPr lang="zh-CN" altLang="en-US" sz="2200" dirty="0">
                <a:latin typeface="微软雅黑" panose="020B0503020204020204" pitchFamily="34" charset="-122"/>
                <a:ea typeface="微软雅黑" panose="020B0503020204020204" pitchFamily="34" charset="-122"/>
              </a:rPr>
              <a:t>，所以发送方将重新发送。</a:t>
            </a:r>
          </a:p>
        </p:txBody>
      </p:sp>
    </p:spTree>
    <p:extLst>
      <p:ext uri="{BB962C8B-B14F-4D97-AF65-F5344CB8AC3E}">
        <p14:creationId xmlns:p14="http://schemas.microsoft.com/office/powerpoint/2010/main" val="340033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协议原理分析</a:t>
            </a:r>
            <a:endParaRPr kumimoji="1" lang="zh-CN" altLang="en-US" sz="3200" dirty="0"/>
          </a:p>
        </p:txBody>
      </p:sp>
      <p:sp>
        <p:nvSpPr>
          <p:cNvPr id="232" name="文本框 231">
            <a:extLst>
              <a:ext uri="{FF2B5EF4-FFF2-40B4-BE49-F238E27FC236}">
                <a16:creationId xmlns:a16="http://schemas.microsoft.com/office/drawing/2014/main" id="{46571FCC-8EBA-4ADD-A211-3BF9D8AE1751}"/>
              </a:ext>
            </a:extLst>
          </p:cNvPr>
          <p:cNvSpPr txBox="1"/>
          <p:nvPr/>
        </p:nvSpPr>
        <p:spPr>
          <a:xfrm>
            <a:off x="554183" y="1282894"/>
            <a:ext cx="6848274"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solidFill>
                  <a:srgbClr val="4D4D4D"/>
                </a:solidFill>
                <a:latin typeface="微软雅黑" panose="020B0503020204020204" pitchFamily="34" charset="-122"/>
                <a:ea typeface="微软雅黑" panose="020B0503020204020204" pitchFamily="34" charset="-122"/>
              </a:rPr>
              <a:t>接收方返回的</a:t>
            </a:r>
            <a:r>
              <a:rPr lang="en-US" altLang="zh-CN" sz="2400" dirty="0">
                <a:solidFill>
                  <a:srgbClr val="4D4D4D"/>
                </a:solidFill>
                <a:latin typeface="微软雅黑" panose="020B0503020204020204" pitchFamily="34" charset="-122"/>
                <a:ea typeface="微软雅黑" panose="020B0503020204020204" pitchFamily="34" charset="-122"/>
              </a:rPr>
              <a:t>ACK</a:t>
            </a:r>
            <a:r>
              <a:rPr lang="zh-CN" altLang="en-US" sz="2400" dirty="0">
                <a:solidFill>
                  <a:srgbClr val="4D4D4D"/>
                </a:solidFill>
                <a:latin typeface="微软雅黑" panose="020B0503020204020204" pitchFamily="34" charset="-122"/>
                <a:ea typeface="微软雅黑" panose="020B0503020204020204" pitchFamily="34" charset="-122"/>
              </a:rPr>
              <a:t>丢失</a:t>
            </a:r>
            <a:endParaRPr lang="zh-CN" altLang="en-US"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5832307-F0D4-4E19-A490-9D46FFD073B4}"/>
              </a:ext>
            </a:extLst>
          </p:cNvPr>
          <p:cNvPicPr>
            <a:picLocks noChangeAspect="1"/>
          </p:cNvPicPr>
          <p:nvPr/>
        </p:nvPicPr>
        <p:blipFill>
          <a:blip r:embed="rId3"/>
          <a:stretch>
            <a:fillRect/>
          </a:stretch>
        </p:blipFill>
        <p:spPr>
          <a:xfrm>
            <a:off x="742609" y="1783241"/>
            <a:ext cx="8239694" cy="4955078"/>
          </a:xfrm>
          <a:prstGeom prst="rect">
            <a:avLst/>
          </a:prstGeom>
        </p:spPr>
      </p:pic>
      <p:sp>
        <p:nvSpPr>
          <p:cNvPr id="6" name="灯片编号占位符 3"/>
          <p:cNvSpPr>
            <a:spLocks noGrp="1"/>
          </p:cNvSpPr>
          <p:nvPr>
            <p:ph type="sldNum" sz="quarter" idx="12"/>
          </p:nvPr>
        </p:nvSpPr>
        <p:spPr>
          <a:xfrm>
            <a:off x="8610600" y="6356350"/>
            <a:ext cx="331967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DB63B2ED-D82A-4556-9B13-0F3438EFE973}"/>
              </a:ext>
            </a:extLst>
          </p:cNvPr>
          <p:cNvSpPr txBox="1"/>
          <p:nvPr/>
        </p:nvSpPr>
        <p:spPr>
          <a:xfrm>
            <a:off x="9087730" y="1744559"/>
            <a:ext cx="2952764" cy="3877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rgbClr val="6900B0"/>
                </a:solidFill>
                <a:effectLst/>
                <a:latin typeface="微软雅黑" panose="020B0503020204020204" pitchFamily="34" charset="-122"/>
                <a:ea typeface="微软雅黑" panose="020B0503020204020204" pitchFamily="34" charset="-122"/>
              </a:rPr>
              <a:t>假设</a:t>
            </a:r>
            <a:r>
              <a:rPr lang="en-US" altLang="zh-CN" sz="2400" b="0" i="0" dirty="0">
                <a:solidFill>
                  <a:srgbClr val="6900B0"/>
                </a:solidFill>
                <a:effectLst/>
                <a:latin typeface="微软雅黑" panose="020B0503020204020204" pitchFamily="34" charset="-122"/>
                <a:ea typeface="微软雅黑" panose="020B0503020204020204" pitchFamily="34" charset="-122"/>
              </a:rPr>
              <a:t>ACK2</a:t>
            </a:r>
            <a:r>
              <a:rPr lang="zh-CN" altLang="en-US" sz="2400" b="0" i="0" dirty="0">
                <a:solidFill>
                  <a:srgbClr val="6900B0"/>
                </a:solidFill>
                <a:effectLst/>
                <a:latin typeface="微软雅黑" panose="020B0503020204020204" pitchFamily="34" charset="-122"/>
                <a:ea typeface="微软雅黑" panose="020B0503020204020204" pitchFamily="34" charset="-122"/>
              </a:rPr>
              <a:t>发生了丢失时：</a:t>
            </a:r>
            <a:endParaRPr lang="en-US" altLang="zh-CN" sz="2400" b="0" i="0" dirty="0">
              <a:solidFill>
                <a:srgbClr val="6900B0"/>
              </a:solidFill>
              <a:effectLst/>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b="0" i="0" dirty="0">
                <a:solidFill>
                  <a:srgbClr val="4D4D4D"/>
                </a:solidFill>
                <a:effectLst/>
                <a:latin typeface="微软雅黑" panose="020B0503020204020204" pitchFamily="34" charset="-122"/>
                <a:ea typeface="微软雅黑" panose="020B0503020204020204" pitchFamily="34" charset="-122"/>
              </a:rPr>
              <a:t>如果接收方没有收到分组</a:t>
            </a:r>
            <a:r>
              <a:rPr lang="en-US" altLang="zh-CN" sz="2200" b="0" i="0" dirty="0">
                <a:solidFill>
                  <a:srgbClr val="4D4D4D"/>
                </a:solidFill>
                <a:effectLst/>
                <a:latin typeface="微软雅黑" panose="020B0503020204020204" pitchFamily="34" charset="-122"/>
                <a:ea typeface="微软雅黑" panose="020B0503020204020204" pitchFamily="34" charset="-122"/>
              </a:rPr>
              <a:t>2</a:t>
            </a:r>
            <a:r>
              <a:rPr lang="zh-CN" altLang="en-US" sz="2200" b="0" i="0" dirty="0">
                <a:solidFill>
                  <a:srgbClr val="4D4D4D"/>
                </a:solidFill>
                <a:effectLst/>
                <a:latin typeface="微软雅黑" panose="020B0503020204020204" pitchFamily="34" charset="-122"/>
                <a:ea typeface="微软雅黑" panose="020B0503020204020204" pitchFamily="34" charset="-122"/>
              </a:rPr>
              <a:t>，则后面返回的都是</a:t>
            </a:r>
            <a:r>
              <a:rPr lang="en-US" altLang="zh-CN" sz="2200" b="0" i="0" dirty="0">
                <a:solidFill>
                  <a:srgbClr val="4D4D4D"/>
                </a:solidFill>
                <a:effectLst/>
                <a:latin typeface="微软雅黑" panose="020B0503020204020204" pitchFamily="34" charset="-122"/>
                <a:ea typeface="微软雅黑" panose="020B0503020204020204" pitchFamily="34" charset="-122"/>
              </a:rPr>
              <a:t>ACK1</a:t>
            </a:r>
            <a:r>
              <a:rPr lang="zh-CN" altLang="en-US" sz="2200" b="0" i="0" dirty="0">
                <a:solidFill>
                  <a:srgbClr val="4D4D4D"/>
                </a:solidFill>
                <a:effectLst/>
                <a:latin typeface="微软雅黑" panose="020B0503020204020204" pitchFamily="34" charset="-122"/>
                <a:ea typeface="微软雅黑" panose="020B0503020204020204" pitchFamily="34" charset="-122"/>
              </a:rPr>
              <a:t>，因为本次返回的为</a:t>
            </a:r>
            <a:r>
              <a:rPr lang="en-US" altLang="zh-CN" sz="2200" b="0" i="0" dirty="0">
                <a:solidFill>
                  <a:srgbClr val="4D4D4D"/>
                </a:solidFill>
                <a:effectLst/>
                <a:latin typeface="微软雅黑" panose="020B0503020204020204" pitchFamily="34" charset="-122"/>
                <a:ea typeface="微软雅黑" panose="020B0503020204020204" pitchFamily="34" charset="-122"/>
              </a:rPr>
              <a:t>ACK3,ACK4</a:t>
            </a:r>
            <a:r>
              <a:rPr lang="zh-CN" altLang="en-US" sz="2200" b="0" i="0" dirty="0">
                <a:solidFill>
                  <a:srgbClr val="4D4D4D"/>
                </a:solidFill>
                <a:effectLst/>
                <a:latin typeface="微软雅黑" panose="020B0503020204020204" pitchFamily="34" charset="-122"/>
                <a:ea typeface="微软雅黑" panose="020B0503020204020204" pitchFamily="34" charset="-122"/>
              </a:rPr>
              <a:t>，所以发送方可以判断接收方已经接收到消息，不再进行重复发送</a:t>
            </a:r>
            <a:r>
              <a:rPr lang="zh-CN" altLang="en-US"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10574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5" name="内容占位符 2">
            <a:extLst>
              <a:ext uri="{FF2B5EF4-FFF2-40B4-BE49-F238E27FC236}">
                <a16:creationId xmlns:a16="http://schemas.microsoft.com/office/drawing/2014/main" id="{F1E1D552-C997-4318-84D7-371EE1904B8D}"/>
              </a:ext>
            </a:extLst>
          </p:cNvPr>
          <p:cNvSpPr>
            <a:spLocks noGrp="1"/>
          </p:cNvSpPr>
          <p:nvPr>
            <p:ph idx="1"/>
          </p:nvPr>
        </p:nvSpPr>
        <p:spPr>
          <a:xfrm>
            <a:off x="838200" y="1379694"/>
            <a:ext cx="10515600" cy="5131205"/>
          </a:xfrm>
        </p:spPr>
        <p:txBody>
          <a:bodyPr>
            <a:normAutofit/>
          </a:bodyPr>
          <a:lstStyle/>
          <a:p>
            <a:pPr>
              <a:lnSpc>
                <a:spcPct val="120000"/>
              </a:lnSpc>
            </a:pPr>
            <a:r>
              <a:rPr kumimoji="1" lang="zh-CN" altLang="en-US" dirty="0"/>
              <a:t>实现要点</a:t>
            </a:r>
          </a:p>
          <a:p>
            <a:pPr lvl="1">
              <a:lnSpc>
                <a:spcPct val="120000"/>
              </a:lnSpc>
            </a:pPr>
            <a:r>
              <a:rPr kumimoji="1" lang="zh-CN" altLang="en-US" dirty="0"/>
              <a:t>必须增加序号范围、</a:t>
            </a:r>
            <a:r>
              <a:rPr kumimoji="1" lang="zh-CN" altLang="en-US" dirty="0">
                <a:solidFill>
                  <a:srgbClr val="B348FF"/>
                </a:solidFill>
              </a:rPr>
              <a:t>发送方需要缓存多个分组</a:t>
            </a:r>
            <a:endParaRPr kumimoji="1" lang="en-US" altLang="zh-CN" dirty="0">
              <a:solidFill>
                <a:srgbClr val="B348FF"/>
              </a:solidFill>
            </a:endParaRPr>
          </a:p>
          <a:p>
            <a:pPr>
              <a:lnSpc>
                <a:spcPct val="120000"/>
              </a:lnSpc>
            </a:pPr>
            <a:r>
              <a:rPr kumimoji="1" lang="zh-CN" altLang="en-US" dirty="0"/>
              <a:t>两个窗口</a:t>
            </a:r>
          </a:p>
          <a:p>
            <a:pPr lvl="1">
              <a:lnSpc>
                <a:spcPct val="120000"/>
              </a:lnSpc>
            </a:pPr>
            <a:r>
              <a:rPr kumimoji="1" lang="zh-CN" altLang="en-US" dirty="0"/>
              <a:t>发送窗口：发送方维持一组连续允许发送的帧序号</a:t>
            </a:r>
            <a:endParaRPr kumimoji="1" lang="en-US" altLang="zh-CN" dirty="0"/>
          </a:p>
          <a:p>
            <a:pPr lvl="1">
              <a:lnSpc>
                <a:spcPct val="120000"/>
              </a:lnSpc>
            </a:pPr>
            <a:r>
              <a:rPr kumimoji="1" lang="zh-CN" altLang="en-US" dirty="0"/>
              <a:t>接收窗口：接收方维持一组连续的允许接收帧序号</a:t>
            </a:r>
            <a:endParaRPr kumimoji="1" lang="en-US" altLang="zh-CN" dirty="0"/>
          </a:p>
          <a:p>
            <a:pPr>
              <a:lnSpc>
                <a:spcPct val="120000"/>
              </a:lnSpc>
            </a:pPr>
            <a:r>
              <a:rPr kumimoji="1" lang="zh-CN" altLang="en-US" dirty="0"/>
              <a:t>发送方必须响应的三件事</a:t>
            </a:r>
          </a:p>
          <a:p>
            <a:pPr lvl="1">
              <a:lnSpc>
                <a:spcPct val="120000"/>
              </a:lnSpc>
            </a:pPr>
            <a:r>
              <a:rPr kumimoji="1" lang="zh-CN" altLang="en-US" dirty="0">
                <a:solidFill>
                  <a:srgbClr val="B348FF"/>
                </a:solidFill>
              </a:rPr>
              <a:t>上层的调用</a:t>
            </a:r>
            <a:r>
              <a:rPr kumimoji="1" lang="zh-CN" altLang="en-US" dirty="0"/>
              <a:t>：检测有没有可以使用的序号，如果有就发送</a:t>
            </a:r>
            <a:endParaRPr kumimoji="1" lang="en-US" altLang="zh-CN" dirty="0"/>
          </a:p>
          <a:p>
            <a:pPr lvl="1">
              <a:lnSpc>
                <a:spcPct val="120000"/>
              </a:lnSpc>
            </a:pPr>
            <a:r>
              <a:rPr kumimoji="1" lang="zh-CN" altLang="en-US" dirty="0">
                <a:solidFill>
                  <a:srgbClr val="B348FF"/>
                </a:solidFill>
              </a:rPr>
              <a:t>收到</a:t>
            </a:r>
            <a:r>
              <a:rPr kumimoji="1" lang="en-US" altLang="zh-CN" dirty="0">
                <a:solidFill>
                  <a:srgbClr val="B348FF"/>
                </a:solidFill>
              </a:rPr>
              <a:t>ACK</a:t>
            </a:r>
            <a:r>
              <a:rPr kumimoji="1" lang="zh-CN" altLang="en-US" dirty="0"/>
              <a:t>：对</a:t>
            </a:r>
            <a:r>
              <a:rPr kumimoji="1" lang="en-US" altLang="zh-CN" dirty="0"/>
              <a:t>n</a:t>
            </a:r>
            <a:r>
              <a:rPr kumimoji="1" lang="zh-CN" altLang="en-US" dirty="0"/>
              <a:t>号帧的确认采用累积确认的方式</a:t>
            </a:r>
            <a:endParaRPr kumimoji="1" lang="en-US" altLang="zh-CN" dirty="0"/>
          </a:p>
          <a:p>
            <a:pPr lvl="1">
              <a:lnSpc>
                <a:spcPct val="120000"/>
              </a:lnSpc>
            </a:pPr>
            <a:r>
              <a:rPr kumimoji="1" lang="zh-CN" altLang="en-US" dirty="0">
                <a:solidFill>
                  <a:srgbClr val="B348FF"/>
                </a:solidFill>
              </a:rPr>
              <a:t>超时事件</a:t>
            </a:r>
            <a:r>
              <a:rPr kumimoji="1" lang="zh-CN" altLang="en-US" dirty="0"/>
              <a:t>：如果出现超时，就重传所有已发送未确认的分组</a:t>
            </a:r>
          </a:p>
        </p:txBody>
      </p:sp>
      <p:sp>
        <p:nvSpPr>
          <p:cNvPr id="6" name="文本框 5">
            <a:extLst>
              <a:ext uri="{FF2B5EF4-FFF2-40B4-BE49-F238E27FC236}">
                <a16:creationId xmlns:a16="http://schemas.microsoft.com/office/drawing/2014/main" id="{34FF742E-ECB1-4DFE-ABA7-1FC97D9DDB32}"/>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3163790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sp>
        <p:nvSpPr>
          <p:cNvPr id="9" name="文本框 8">
            <a:extLst>
              <a:ext uri="{FF2B5EF4-FFF2-40B4-BE49-F238E27FC236}">
                <a16:creationId xmlns:a16="http://schemas.microsoft.com/office/drawing/2014/main" id="{0FED2231-6516-4649-8706-82C23B75D203}"/>
              </a:ext>
            </a:extLst>
          </p:cNvPr>
          <p:cNvSpPr txBox="1"/>
          <p:nvPr/>
        </p:nvSpPr>
        <p:spPr>
          <a:xfrm>
            <a:off x="919373" y="1465928"/>
            <a:ext cx="10491837" cy="4093428"/>
          </a:xfrm>
          <a:prstGeom prst="rect">
            <a:avLst/>
          </a:prstGeom>
          <a:noFill/>
        </p:spPr>
        <p:txBody>
          <a:bodyPr wrap="square">
            <a:spAutoFit/>
          </a:bodyPr>
          <a:lstStyle/>
          <a:p>
            <a:pPr>
              <a:lnSpc>
                <a:spcPts val="3600"/>
              </a:lnSpc>
              <a:spcBef>
                <a:spcPts val="1200"/>
              </a:spcBef>
            </a:pPr>
            <a:r>
              <a:rPr kumimoji="1" lang="zh-CN" altLang="en-US" sz="2400" dirty="0">
                <a:solidFill>
                  <a:srgbClr val="B348FF"/>
                </a:solidFill>
                <a:latin typeface="Microsoft YaHei" panose="020B0503020204020204" pitchFamily="34" charset="-122"/>
                <a:ea typeface="Microsoft YaHei" panose="020B0503020204020204" pitchFamily="34" charset="-122"/>
              </a:rPr>
              <a:t>发送方：</a:t>
            </a:r>
            <a:endParaRPr kumimoji="1" lang="en-US" altLang="zh-CN" sz="2400" dirty="0">
              <a:solidFill>
                <a:srgbClr val="B348FF"/>
              </a:solidFill>
              <a:latin typeface="Microsoft YaHei" panose="020B0503020204020204" pitchFamily="34" charset="-122"/>
              <a:ea typeface="Microsoft YaHei" panose="020B0503020204020204" pitchFamily="34" charset="-122"/>
            </a:endParaRPr>
          </a:p>
          <a:p>
            <a:pPr marL="342900" indent="-342900" algn="just">
              <a:lnSpc>
                <a:spcPts val="3600"/>
              </a:lnSpc>
              <a:spcBef>
                <a:spcPts val="1200"/>
              </a:spcBef>
              <a:buAutoNum type="arabicPeriod"/>
            </a:pPr>
            <a:r>
              <a:rPr kumimoji="1" lang="zh-CN" altLang="en-US" sz="2400" dirty="0">
                <a:latin typeface="Microsoft YaHei" panose="020B0503020204020204" pitchFamily="34" charset="-122"/>
                <a:ea typeface="Microsoft YaHei" panose="020B0503020204020204" pitchFamily="34" charset="-122"/>
              </a:rPr>
              <a:t>窗口尺寸：</a:t>
            </a:r>
            <a:r>
              <a:rPr kumimoji="1" lang="en-US" altLang="zh-CN" sz="2400" dirty="0">
                <a:latin typeface="Microsoft YaHei" panose="020B0503020204020204" pitchFamily="34" charset="-122"/>
                <a:ea typeface="Microsoft YaHei" panose="020B0503020204020204" pitchFamily="34" charset="-122"/>
              </a:rPr>
              <a:t>1&lt;W</a:t>
            </a:r>
            <a:r>
              <a:rPr kumimoji="1" lang="en-US" altLang="zh-CN" sz="2400" baseline="-25000" dirty="0">
                <a:latin typeface="Microsoft YaHei" panose="020B0503020204020204" pitchFamily="34" charset="-122"/>
                <a:ea typeface="Microsoft YaHei" panose="020B0503020204020204" pitchFamily="34" charset="-122"/>
              </a:rPr>
              <a:t>T</a:t>
            </a:r>
            <a:r>
              <a:rPr kumimoji="1" lang="en-US" altLang="zh-CN" sz="2400" dirty="0">
                <a:latin typeface="Microsoft YaHei" panose="020B0503020204020204" pitchFamily="34" charset="-122"/>
                <a:ea typeface="Microsoft YaHei" panose="020B0503020204020204" pitchFamily="34" charset="-122"/>
              </a:rPr>
              <a:t>≤2</a:t>
            </a:r>
            <a:r>
              <a:rPr kumimoji="1" lang="en-US" altLang="zh-CN" sz="2400" baseline="30000" dirty="0">
                <a:latin typeface="Microsoft YaHei" panose="020B0503020204020204" pitchFamily="34" charset="-122"/>
                <a:ea typeface="Microsoft YaHei" panose="020B0503020204020204" pitchFamily="34" charset="-122"/>
              </a:rPr>
              <a:t>n</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，最多连续发送窗口中的</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T</a:t>
            </a:r>
            <a:r>
              <a:rPr kumimoji="1" lang="zh-CN" altLang="en-US" sz="2400" dirty="0">
                <a:latin typeface="Microsoft YaHei" panose="020B0503020204020204" pitchFamily="34" charset="-122"/>
                <a:ea typeface="Microsoft YaHei" panose="020B0503020204020204" pitchFamily="34" charset="-122"/>
              </a:rPr>
              <a:t>个</a:t>
            </a:r>
            <a:r>
              <a:rPr kumimoji="1" lang="en-US" altLang="zh-CN" sz="2400" dirty="0">
                <a:latin typeface="Microsoft YaHei" panose="020B0503020204020204" pitchFamily="34" charset="-122"/>
                <a:ea typeface="Microsoft YaHei" panose="020B0503020204020204" pitchFamily="34" charset="-122"/>
              </a:rPr>
              <a:t>PDU</a:t>
            </a:r>
          </a:p>
          <a:p>
            <a:pPr marL="342900" indent="-342900" algn="just">
              <a:lnSpc>
                <a:spcPts val="3600"/>
              </a:lnSpc>
              <a:spcBef>
                <a:spcPts val="1200"/>
              </a:spcBef>
              <a:buAutoNum type="arabicPeriod"/>
            </a:pPr>
            <a:r>
              <a:rPr kumimoji="1" lang="zh-CN" altLang="en-US" sz="2400" dirty="0">
                <a:latin typeface="Microsoft YaHei" panose="020B0503020204020204" pitchFamily="34" charset="-122"/>
                <a:ea typeface="Microsoft YaHei" panose="020B0503020204020204" pitchFamily="34" charset="-122"/>
              </a:rPr>
              <a:t>窗口滑动：收到期望的</a:t>
            </a:r>
            <a:r>
              <a:rPr kumimoji="1" lang="en-US" altLang="zh-CN" sz="2400" dirty="0">
                <a:latin typeface="Microsoft YaHei" panose="020B0503020204020204" pitchFamily="34" charset="-122"/>
                <a:ea typeface="Microsoft YaHei" panose="020B0503020204020204" pitchFamily="34" charset="-122"/>
              </a:rPr>
              <a:t>ACK(k)</a:t>
            </a:r>
            <a:r>
              <a:rPr kumimoji="1" lang="zh-CN" altLang="en-US" sz="2400" dirty="0">
                <a:latin typeface="Microsoft YaHei" panose="020B0503020204020204" pitchFamily="34" charset="-122"/>
                <a:ea typeface="Microsoft YaHei" panose="020B0503020204020204" pitchFamily="34" charset="-122"/>
              </a:rPr>
              <a:t>：窗口底部移到</a:t>
            </a:r>
            <a:r>
              <a:rPr kumimoji="1" lang="en-US" altLang="zh-CN" sz="2400" dirty="0">
                <a:latin typeface="Microsoft YaHei" panose="020B0503020204020204" pitchFamily="34" charset="-122"/>
                <a:ea typeface="Microsoft YaHei" panose="020B0503020204020204" pitchFamily="34" charset="-122"/>
              </a:rPr>
              <a:t>PDU(k)</a:t>
            </a:r>
            <a:r>
              <a:rPr kumimoji="1" lang="zh-CN" altLang="en-US" sz="2400" dirty="0">
                <a:latin typeface="Microsoft YaHei" panose="020B0503020204020204" pitchFamily="34" charset="-122"/>
                <a:ea typeface="Microsoft YaHei" panose="020B0503020204020204" pitchFamily="34" charset="-122"/>
              </a:rPr>
              <a:t>，窗口顶部向前移动，始终保持窗口里有</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T</a:t>
            </a:r>
            <a:r>
              <a:rPr kumimoji="1" lang="zh-CN" altLang="en-US" sz="2400" dirty="0">
                <a:latin typeface="Microsoft YaHei" panose="020B0503020204020204" pitchFamily="34" charset="-122"/>
                <a:ea typeface="Microsoft YaHei" panose="020B0503020204020204" pitchFamily="34" charset="-122"/>
              </a:rPr>
              <a:t>个</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未确认。</a:t>
            </a:r>
          </a:p>
          <a:p>
            <a:pPr marL="342900" indent="-342900" algn="just">
              <a:lnSpc>
                <a:spcPts val="3600"/>
              </a:lnSpc>
              <a:spcBef>
                <a:spcPts val="1200"/>
              </a:spcBef>
              <a:buAutoNum type="arabicPeriod"/>
            </a:pPr>
            <a:r>
              <a:rPr kumimoji="1" lang="zh-CN" altLang="en-US" sz="2400" dirty="0">
                <a:latin typeface="Microsoft YaHei" panose="020B0503020204020204" pitchFamily="34" charset="-122"/>
                <a:ea typeface="Microsoft YaHei" panose="020B0503020204020204" pitchFamily="34" charset="-122"/>
              </a:rPr>
              <a:t>窗口滑动后，发送新进入窗口的</a:t>
            </a:r>
            <a:r>
              <a:rPr kumimoji="1" lang="en-US" altLang="zh-CN" sz="2400" dirty="0">
                <a:latin typeface="Microsoft YaHei" panose="020B0503020204020204" pitchFamily="34" charset="-122"/>
                <a:ea typeface="Microsoft YaHei" panose="020B0503020204020204" pitchFamily="34" charset="-122"/>
              </a:rPr>
              <a:t>PDU</a:t>
            </a:r>
          </a:p>
          <a:p>
            <a:pPr marL="342900" indent="-342900" algn="just">
              <a:lnSpc>
                <a:spcPts val="3600"/>
              </a:lnSpc>
              <a:spcBef>
                <a:spcPts val="1200"/>
              </a:spcBef>
              <a:buAutoNum type="arabicPeriod"/>
            </a:pPr>
            <a:r>
              <a:rPr kumimoji="1" lang="zh-CN" altLang="en-US" sz="2400" dirty="0">
                <a:latin typeface="Microsoft YaHei" panose="020B0503020204020204" pitchFamily="34" charset="-122"/>
                <a:ea typeface="Microsoft YaHei" panose="020B0503020204020204" pitchFamily="34" charset="-122"/>
              </a:rPr>
              <a:t>超时重发： 超过</a:t>
            </a:r>
            <a:r>
              <a:rPr kumimoji="1" lang="en-US" altLang="zh-CN" sz="2400" dirty="0">
                <a:latin typeface="Microsoft YaHei" panose="020B0503020204020204" pitchFamily="34" charset="-122"/>
                <a:ea typeface="Microsoft YaHei" panose="020B0503020204020204" pitchFamily="34" charset="-122"/>
              </a:rPr>
              <a:t>T</a:t>
            </a:r>
            <a:r>
              <a:rPr kumimoji="1" lang="zh-CN" altLang="en-US" sz="2400" dirty="0">
                <a:latin typeface="Microsoft YaHei" panose="020B0503020204020204" pitchFamily="34" charset="-122"/>
                <a:ea typeface="Microsoft YaHei" panose="020B0503020204020204" pitchFamily="34" charset="-122"/>
              </a:rPr>
              <a:t>未收到期望的</a:t>
            </a:r>
            <a:r>
              <a:rPr kumimoji="1" lang="en-US" altLang="zh-CN" sz="2400" dirty="0">
                <a:latin typeface="Microsoft YaHei" panose="020B0503020204020204" pitchFamily="34" charset="-122"/>
                <a:ea typeface="Microsoft YaHei" panose="020B0503020204020204" pitchFamily="34" charset="-122"/>
              </a:rPr>
              <a:t>ACK</a:t>
            </a:r>
            <a:r>
              <a:rPr kumimoji="1" lang="zh-CN" altLang="en-US" sz="2400" dirty="0">
                <a:latin typeface="Microsoft YaHei" panose="020B0503020204020204" pitchFamily="34" charset="-122"/>
                <a:ea typeface="Microsoft YaHei" panose="020B0503020204020204" pitchFamily="34" charset="-122"/>
              </a:rPr>
              <a:t>，重发窗口中的</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（回退整个窗口）</a:t>
            </a:r>
            <a:endParaRPr kumimoji="1" lang="en-US" altLang="zh-CN" sz="2400" dirty="0">
              <a:latin typeface="Microsoft YaHei" panose="020B0503020204020204" pitchFamily="34" charset="-122"/>
              <a:ea typeface="Microsoft YaHei" panose="020B0503020204020204" pitchFamily="34" charset="-122"/>
            </a:endParaRPr>
          </a:p>
          <a:p>
            <a:pPr marL="342900" indent="-342900" algn="just">
              <a:lnSpc>
                <a:spcPts val="3600"/>
              </a:lnSpc>
              <a:spcBef>
                <a:spcPts val="1200"/>
              </a:spcBef>
              <a:buAutoNum type="arabicPeriod"/>
            </a:pPr>
            <a:r>
              <a:rPr kumimoji="1" lang="zh-CN" altLang="en-US" sz="2400" dirty="0">
                <a:latin typeface="Microsoft YaHei" panose="020B0503020204020204" pitchFamily="34" charset="-122"/>
                <a:ea typeface="Microsoft YaHei" panose="020B0503020204020204" pitchFamily="34" charset="-122"/>
              </a:rPr>
              <a:t>超次数失败：超过最大重发次数</a:t>
            </a:r>
            <a:r>
              <a:rPr kumimoji="1" lang="en-US" altLang="zh-CN" sz="2400" dirty="0" err="1">
                <a:latin typeface="Microsoft YaHei" panose="020B0503020204020204" pitchFamily="34" charset="-122"/>
                <a:ea typeface="Microsoft YaHei" panose="020B0503020204020204" pitchFamily="34" charset="-122"/>
              </a:rPr>
              <a:t>N</a:t>
            </a:r>
            <a:r>
              <a:rPr kumimoji="1" lang="en-US" altLang="zh-CN" sz="2400" baseline="-25000" dirty="0" err="1">
                <a:latin typeface="Microsoft YaHei" panose="020B0503020204020204" pitchFamily="34" charset="-122"/>
                <a:ea typeface="Microsoft YaHei" panose="020B0503020204020204" pitchFamily="34" charset="-122"/>
              </a:rPr>
              <a:t>max</a:t>
            </a:r>
            <a:r>
              <a:rPr kumimoji="1" lang="zh-CN" altLang="en-US" sz="2400" dirty="0">
                <a:latin typeface="Microsoft YaHei" panose="020B0503020204020204" pitchFamily="34" charset="-122"/>
                <a:ea typeface="Microsoft YaHei" panose="020B0503020204020204" pitchFamily="34" charset="-122"/>
              </a:rPr>
              <a:t>仍无正确应答</a:t>
            </a:r>
          </a:p>
        </p:txBody>
      </p:sp>
      <p:sp>
        <p:nvSpPr>
          <p:cNvPr id="6" name="文本框 5">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178247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sp>
        <p:nvSpPr>
          <p:cNvPr id="9" name="文本框 8">
            <a:extLst>
              <a:ext uri="{FF2B5EF4-FFF2-40B4-BE49-F238E27FC236}">
                <a16:creationId xmlns:a16="http://schemas.microsoft.com/office/drawing/2014/main" id="{0FED2231-6516-4649-8706-82C23B75D203}"/>
              </a:ext>
            </a:extLst>
          </p:cNvPr>
          <p:cNvSpPr txBox="1"/>
          <p:nvPr/>
        </p:nvSpPr>
        <p:spPr>
          <a:xfrm>
            <a:off x="919373" y="1465928"/>
            <a:ext cx="10491837" cy="3939540"/>
          </a:xfrm>
          <a:prstGeom prst="rect">
            <a:avLst/>
          </a:prstGeom>
          <a:noFill/>
        </p:spPr>
        <p:txBody>
          <a:bodyPr wrap="square">
            <a:spAutoFit/>
          </a:bodyPr>
          <a:lstStyle/>
          <a:p>
            <a:pPr>
              <a:lnSpc>
                <a:spcPts val="3600"/>
              </a:lnSpc>
              <a:spcBef>
                <a:spcPts val="1200"/>
              </a:spcBef>
            </a:pPr>
            <a:r>
              <a:rPr kumimoji="1" lang="zh-CN" altLang="en-US" sz="2400" dirty="0">
                <a:solidFill>
                  <a:srgbClr val="B348FF"/>
                </a:solidFill>
                <a:latin typeface="Microsoft YaHei" panose="020B0503020204020204" pitchFamily="34" charset="-122"/>
                <a:ea typeface="Microsoft YaHei" panose="020B0503020204020204" pitchFamily="34" charset="-122"/>
              </a:rPr>
              <a:t>接收方：</a:t>
            </a:r>
            <a:endParaRPr kumimoji="1" lang="en-US" altLang="zh-CN" sz="2400" dirty="0">
              <a:solidFill>
                <a:srgbClr val="B348FF"/>
              </a:solidFill>
              <a:latin typeface="Microsoft YaHei" panose="020B0503020204020204" pitchFamily="34" charset="-122"/>
              <a:ea typeface="Microsoft YaHei" panose="020B0503020204020204" pitchFamily="34" charset="-122"/>
            </a:endParaRPr>
          </a:p>
          <a:p>
            <a:pPr marL="342900" indent="-342900" algn="just">
              <a:lnSpc>
                <a:spcPts val="3600"/>
              </a:lnSpc>
              <a:spcBef>
                <a:spcPts val="1200"/>
              </a:spcBef>
              <a:buFontTx/>
              <a:buAutoNum type="arabicPeriod"/>
            </a:pPr>
            <a:r>
              <a:rPr kumimoji="1" lang="zh-CN" altLang="en-US" sz="2400" dirty="0">
                <a:latin typeface="Microsoft YaHei" panose="020B0503020204020204" pitchFamily="34" charset="-122"/>
                <a:ea typeface="Microsoft YaHei" panose="020B0503020204020204" pitchFamily="34" charset="-122"/>
              </a:rPr>
              <a:t>窗口尺寸：</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R</a:t>
            </a:r>
            <a:r>
              <a:rPr kumimoji="1" lang="en-US" altLang="zh-CN" sz="2400" dirty="0">
                <a:latin typeface="Microsoft YaHei" panose="020B0503020204020204" pitchFamily="34" charset="-122"/>
                <a:ea typeface="Microsoft YaHei" panose="020B0503020204020204" pitchFamily="34" charset="-122"/>
              </a:rPr>
              <a:t>=1</a:t>
            </a:r>
          </a:p>
          <a:p>
            <a:pPr marL="342900" indent="-342900" algn="just">
              <a:lnSpc>
                <a:spcPts val="3600"/>
              </a:lnSpc>
              <a:spcBef>
                <a:spcPts val="1200"/>
              </a:spcBef>
              <a:buFontTx/>
              <a:buAutoNum type="arabicPeriod"/>
            </a:pPr>
            <a:r>
              <a:rPr kumimoji="1" lang="zh-CN" altLang="en-US" sz="2400" dirty="0">
                <a:latin typeface="Microsoft YaHei" panose="020B0503020204020204" pitchFamily="34" charset="-122"/>
                <a:ea typeface="Microsoft YaHei" panose="020B0503020204020204" pitchFamily="34" charset="-122"/>
              </a:rPr>
              <a:t>按序接收：按照</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编号依序接收，出错、乱序</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一律丢弃</a:t>
            </a:r>
          </a:p>
          <a:p>
            <a:pPr marL="342900" indent="-342900" algn="just">
              <a:lnSpc>
                <a:spcPts val="3600"/>
              </a:lnSpc>
              <a:spcBef>
                <a:spcPts val="1200"/>
              </a:spcBef>
              <a:buFontTx/>
              <a:buAutoNum type="arabicPeriod"/>
            </a:pPr>
            <a:r>
              <a:rPr kumimoji="1" lang="zh-CN" altLang="en-US" sz="2400" dirty="0">
                <a:latin typeface="Microsoft YaHei" panose="020B0503020204020204" pitchFamily="34" charset="-122"/>
                <a:ea typeface="Microsoft YaHei" panose="020B0503020204020204" pitchFamily="34" charset="-122"/>
              </a:rPr>
              <a:t>确认含义：</a:t>
            </a:r>
            <a:r>
              <a:rPr kumimoji="1" lang="en-US" altLang="zh-CN" sz="2400" dirty="0">
                <a:latin typeface="Microsoft YaHei" panose="020B0503020204020204" pitchFamily="34" charset="-122"/>
                <a:ea typeface="Microsoft YaHei" panose="020B0503020204020204" pitchFamily="34" charset="-122"/>
              </a:rPr>
              <a:t>ACK(k)</a:t>
            </a:r>
            <a:r>
              <a:rPr kumimoji="1" lang="zh-CN" altLang="en-US" sz="2400" dirty="0">
                <a:latin typeface="Microsoft YaHei" panose="020B0503020204020204" pitchFamily="34" charset="-122"/>
                <a:ea typeface="Microsoft YaHei" panose="020B0503020204020204" pitchFamily="34" charset="-122"/>
              </a:rPr>
              <a:t>表示对</a:t>
            </a:r>
            <a:r>
              <a:rPr kumimoji="1" lang="en-US" altLang="zh-CN" sz="2400" dirty="0">
                <a:latin typeface="Microsoft YaHei" panose="020B0503020204020204" pitchFamily="34" charset="-122"/>
                <a:ea typeface="Microsoft YaHei" panose="020B0503020204020204" pitchFamily="34" charset="-122"/>
              </a:rPr>
              <a:t>k-1</a:t>
            </a:r>
            <a:r>
              <a:rPr kumimoji="1" lang="zh-CN" altLang="en-US" sz="2400" dirty="0">
                <a:latin typeface="Microsoft YaHei" panose="020B0503020204020204" pitchFamily="34" charset="-122"/>
                <a:ea typeface="Microsoft YaHei" panose="020B0503020204020204" pitchFamily="34" charset="-122"/>
              </a:rPr>
              <a:t>及以前各编号的</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的确认，同时期望接收第</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号</a:t>
            </a:r>
            <a:r>
              <a:rPr kumimoji="1" lang="en-US" altLang="zh-CN" sz="2400" dirty="0">
                <a:latin typeface="Microsoft YaHei" panose="020B0503020204020204" pitchFamily="34" charset="-122"/>
                <a:ea typeface="Microsoft YaHei" panose="020B0503020204020204" pitchFamily="34" charset="-122"/>
              </a:rPr>
              <a:t>PDU</a:t>
            </a:r>
          </a:p>
          <a:p>
            <a:pPr marL="342900" indent="-342900" algn="just">
              <a:lnSpc>
                <a:spcPts val="3600"/>
              </a:lnSpc>
              <a:spcBef>
                <a:spcPts val="1200"/>
              </a:spcBef>
              <a:buFontTx/>
              <a:buAutoNum type="arabicPeriod"/>
            </a:pPr>
            <a:r>
              <a:rPr kumimoji="1" lang="zh-CN" altLang="en-US" sz="2400" dirty="0">
                <a:latin typeface="Microsoft YaHei" panose="020B0503020204020204" pitchFamily="34" charset="-122"/>
                <a:ea typeface="Microsoft YaHei" panose="020B0503020204020204" pitchFamily="34" charset="-122"/>
              </a:rPr>
              <a:t>确认策略：按序到达的</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可立即确认，也可延迟确认</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收到多帧后一起确认</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，但出错或乱序的</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，确认</a:t>
            </a:r>
            <a:r>
              <a:rPr kumimoji="1" lang="en-US" altLang="zh-CN" sz="2400" dirty="0">
                <a:latin typeface="Microsoft YaHei" panose="020B0503020204020204" pitchFamily="34" charset="-122"/>
                <a:ea typeface="Microsoft YaHei" panose="020B0503020204020204" pitchFamily="34" charset="-122"/>
              </a:rPr>
              <a:t>ACK(k)</a:t>
            </a:r>
            <a:r>
              <a:rPr kumimoji="1" lang="zh-CN" altLang="en-US" sz="2400" dirty="0">
                <a:latin typeface="Microsoft YaHei" panose="020B0503020204020204" pitchFamily="34" charset="-122"/>
                <a:ea typeface="Microsoft YaHei" panose="020B0503020204020204" pitchFamily="34" charset="-122"/>
              </a:rPr>
              <a:t>（期望接收</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号</a:t>
            </a:r>
            <a:r>
              <a:rPr kumimoji="1" lang="en-US" altLang="zh-CN" sz="2400" dirty="0">
                <a:latin typeface="Microsoft YaHei" panose="020B0503020204020204" pitchFamily="34" charset="-122"/>
                <a:ea typeface="Microsoft YaHei" panose="020B0503020204020204" pitchFamily="34" charset="-122"/>
              </a:rPr>
              <a:t>PDU</a:t>
            </a:r>
            <a:r>
              <a:rPr kumimoji="1" lang="zh-CN" altLang="en-US" sz="2400" dirty="0">
                <a:latin typeface="Microsoft YaHei" panose="020B0503020204020204" pitchFamily="34" charset="-122"/>
                <a:ea typeface="Microsoft YaHei" panose="020B0503020204020204" pitchFamily="34" charset="-122"/>
              </a:rPr>
              <a:t>）或不应答</a:t>
            </a:r>
          </a:p>
        </p:txBody>
      </p:sp>
      <p:sp>
        <p:nvSpPr>
          <p:cNvPr id="5" name="文本框 4">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677419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641455" y="1364532"/>
            <a:ext cx="5510989" cy="5023298"/>
          </a:xfrm>
          <a:prstGeom prst="rect">
            <a:avLst/>
          </a:prstGeom>
          <a:noFill/>
        </p:spPr>
        <p:txBody>
          <a:bodyPr wrap="square">
            <a:spAutoFit/>
          </a:bodyPr>
          <a:lstStyle/>
          <a:p>
            <a:pPr>
              <a:lnSpc>
                <a:spcPts val="2500"/>
              </a:lnSpc>
              <a:spcBef>
                <a:spcPts val="1200"/>
              </a:spcBef>
            </a:pPr>
            <a:r>
              <a:rPr lang="zh-CN" altLang="en-US" sz="2000" dirty="0">
                <a:solidFill>
                  <a:srgbClr val="FF0000"/>
                </a:solidFill>
                <a:latin typeface="微软雅黑" panose="020B0503020204020204" pitchFamily="34" charset="-122"/>
                <a:ea typeface="微软雅黑" panose="020B0503020204020204" pitchFamily="34" charset="-122"/>
              </a:rPr>
              <a:t>实现基本过程如下：</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lnSpc>
                <a:spcPts val="2500"/>
              </a:lnSpc>
              <a:spcBef>
                <a:spcPts val="1200"/>
              </a:spcBef>
              <a:buFont typeface="+mj-lt"/>
              <a:buAutoNum type="arabicPeriod"/>
            </a:pPr>
            <a:r>
              <a:rPr lang="zh-CN" altLang="en-US" sz="2000" dirty="0">
                <a:solidFill>
                  <a:srgbClr val="B348FF"/>
                </a:solidFill>
                <a:latin typeface="微软雅黑" panose="020B0503020204020204" pitchFamily="34" charset="-122"/>
                <a:ea typeface="微软雅黑" panose="020B0503020204020204" pitchFamily="34" charset="-122"/>
              </a:rPr>
              <a:t>初始化。</a:t>
            </a:r>
            <a:r>
              <a:rPr lang="zh-CN" altLang="en-US" sz="2000" dirty="0">
                <a:latin typeface="微软雅黑" panose="020B0503020204020204" pitchFamily="34" charset="-122"/>
                <a:ea typeface="微软雅黑" panose="020B0503020204020204" pitchFamily="34" charset="-122"/>
              </a:rPr>
              <a:t>ack_expected = 0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此时处于发送窗口的下沿</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；next_frame_to_send = 0，frame_expected = 0</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初始化正在发送的帧和期待的帧序号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；nbuffered = 0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进行发送大小初始化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indent="-342900">
              <a:lnSpc>
                <a:spcPts val="2500"/>
              </a:lnSpc>
              <a:spcBef>
                <a:spcPts val="1200"/>
              </a:spcBef>
              <a:buFont typeface="+mj-lt"/>
              <a:buAutoNum type="arabicPeriod"/>
            </a:pPr>
            <a:r>
              <a:rPr lang="zh-CN" altLang="en-US" sz="2000" dirty="0">
                <a:solidFill>
                  <a:srgbClr val="B348FF"/>
                </a:solidFill>
                <a:latin typeface="微软雅黑" panose="020B0503020204020204" pitchFamily="34" charset="-122"/>
                <a:ea typeface="微软雅黑" panose="020B0503020204020204" pitchFamily="34" charset="-122"/>
              </a:rPr>
              <a:t>等待事件发生</a:t>
            </a:r>
            <a:r>
              <a:rPr lang="zh-CN" altLang="en-US" sz="2000" dirty="0">
                <a:latin typeface="微软雅黑" panose="020B0503020204020204" pitchFamily="34" charset="-122"/>
                <a:ea typeface="微软雅黑" panose="020B0503020204020204" pitchFamily="34" charset="-122"/>
              </a:rPr>
              <a:t>（网络层准备好，帧到达，收到坏帧，超时）</a:t>
            </a:r>
          </a:p>
          <a:p>
            <a:pPr marL="342900" indent="-342900">
              <a:lnSpc>
                <a:spcPts val="2500"/>
              </a:lnSpc>
              <a:spcBef>
                <a:spcPts val="1200"/>
              </a:spcBef>
              <a:buFont typeface="+mj-lt"/>
              <a:buAutoNum type="arabicPeriod"/>
            </a:pPr>
            <a:r>
              <a:rPr lang="zh-CN" altLang="en-US" sz="2000" dirty="0">
                <a:solidFill>
                  <a:srgbClr val="B348FF"/>
                </a:solidFill>
                <a:latin typeface="微软雅黑" panose="020B0503020204020204" pitchFamily="34" charset="-122"/>
                <a:ea typeface="微软雅黑" panose="020B0503020204020204" pitchFamily="34" charset="-122"/>
              </a:rPr>
              <a:t>如果事件为网络层准备好，则执行以下步骤</a:t>
            </a:r>
            <a:r>
              <a:rPr lang="zh-CN" altLang="en-US" sz="2000" dirty="0">
                <a:latin typeface="微软雅黑" panose="020B0503020204020204" pitchFamily="34" charset="-122"/>
                <a:ea typeface="微软雅黑" panose="020B0503020204020204" pitchFamily="34" charset="-122"/>
              </a:rPr>
              <a:t>。从网络层接收一个分组，放入相应的缓冲区；发送窗口大小加1；使用缓冲区中的数据分组、next_frame_to_send和frame_expected构造帧，继续发送；next_frame_to_send加1；跳转（7）</a:t>
            </a:r>
          </a:p>
        </p:txBody>
      </p:sp>
      <p:sp>
        <p:nvSpPr>
          <p:cNvPr id="5" name="文本框 4">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
        <p:nvSpPr>
          <p:cNvPr id="6" name="文本框 5">
            <a:extLst>
              <a:ext uri="{FF2B5EF4-FFF2-40B4-BE49-F238E27FC236}">
                <a16:creationId xmlns:a16="http://schemas.microsoft.com/office/drawing/2014/main" id="{2E9ACC60-C0B0-4740-9AD2-03CD7B5588E4}"/>
              </a:ext>
            </a:extLst>
          </p:cNvPr>
          <p:cNvSpPr txBox="1"/>
          <p:nvPr/>
        </p:nvSpPr>
        <p:spPr>
          <a:xfrm>
            <a:off x="6321778" y="2643346"/>
            <a:ext cx="5777826" cy="2800767"/>
          </a:xfrm>
          <a:prstGeom prst="rect">
            <a:avLst/>
          </a:prstGeom>
          <a:noFill/>
          <a:ln w="3175">
            <a:solidFill>
              <a:schemeClr val="accent5">
                <a:lumMod val="40000"/>
                <a:lumOff val="60000"/>
              </a:schemeClr>
            </a:solidFill>
          </a:ln>
        </p:spPr>
        <p:txBody>
          <a:bodyPr wrap="square">
            <a:spAutoFit/>
          </a:bodyPr>
          <a:lstStyle/>
          <a:p>
            <a:r>
              <a:rPr lang="en-US" altLang="zh-CN" sz="1600" dirty="0">
                <a:latin typeface="微软雅黑" panose="020B0503020204020204" pitchFamily="34" charset="-122"/>
                <a:ea typeface="微软雅黑" panose="020B0503020204020204" pitchFamily="34" charset="-122"/>
              </a:rPr>
              <a:t>while(1) {</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wait_for_event</a:t>
            </a:r>
            <a:r>
              <a:rPr lang="en-US" altLang="zh-CN" sz="1600" dirty="0">
                <a:latin typeface="微软雅黑" panose="020B0503020204020204" pitchFamily="34" charset="-122"/>
                <a:ea typeface="微软雅黑" panose="020B0503020204020204" pitchFamily="34" charset="-122"/>
              </a:rPr>
              <a:t>(&amp;event);</a:t>
            </a:r>
          </a:p>
          <a:p>
            <a:r>
              <a:rPr lang="en-US" altLang="zh-CN" sz="1600" dirty="0">
                <a:latin typeface="微软雅黑" panose="020B0503020204020204" pitchFamily="34" charset="-122"/>
                <a:ea typeface="微软雅黑" panose="020B0503020204020204" pitchFamily="34" charset="-122"/>
              </a:rPr>
              <a:t>   switch(event){</a:t>
            </a:r>
          </a:p>
          <a:p>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network_layer_ready</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from_network_layer</a:t>
            </a:r>
            <a:r>
              <a:rPr lang="en-US" altLang="zh-CN" sz="1600" dirty="0">
                <a:latin typeface="微软雅黑" panose="020B0503020204020204" pitchFamily="34" charset="-122"/>
                <a:ea typeface="微软雅黑" panose="020B0503020204020204" pitchFamily="34" charset="-122"/>
              </a:rPr>
              <a:t>(&amp;buffer[</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=nbuffered+1;</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buffer);</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break;</a:t>
            </a:r>
          </a:p>
          <a:p>
            <a:r>
              <a:rPr lang="en-US" altLang="zh-CN" sz="16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4507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6EA34-7531-4A69-9C6E-7BC12B632FB9}"/>
              </a:ext>
            </a:extLst>
          </p:cNvPr>
          <p:cNvSpPr>
            <a:spLocks noGrp="1"/>
          </p:cNvSpPr>
          <p:nvPr>
            <p:ph type="title"/>
          </p:nvPr>
        </p:nvSpPr>
        <p:spPr/>
        <p:txBody>
          <a:bodyPr/>
          <a:lstStyle/>
          <a:p>
            <a:r>
              <a:rPr lang="zh-CN" altLang="en-US" dirty="0"/>
              <a:t>数据链路层的功能</a:t>
            </a:r>
          </a:p>
        </p:txBody>
      </p:sp>
      <p:sp>
        <p:nvSpPr>
          <p:cNvPr id="3" name="内容占位符 2">
            <a:extLst>
              <a:ext uri="{FF2B5EF4-FFF2-40B4-BE49-F238E27FC236}">
                <a16:creationId xmlns:a16="http://schemas.microsoft.com/office/drawing/2014/main" id="{BFCD87D3-E36B-467C-9F20-43EA3F5B383E}"/>
              </a:ext>
            </a:extLst>
          </p:cNvPr>
          <p:cNvSpPr>
            <a:spLocks noGrp="1"/>
          </p:cNvSpPr>
          <p:nvPr>
            <p:ph idx="1"/>
          </p:nvPr>
        </p:nvSpPr>
        <p:spPr>
          <a:xfrm>
            <a:off x="838200" y="1510757"/>
            <a:ext cx="10515600" cy="4585243"/>
          </a:xfrm>
        </p:spPr>
        <p:txBody>
          <a:bodyPr>
            <a:normAutofit/>
          </a:bodyPr>
          <a:lstStyle/>
          <a:p>
            <a:pPr>
              <a:lnSpc>
                <a:spcPts val="3800"/>
              </a:lnSpc>
            </a:pPr>
            <a:r>
              <a:rPr lang="zh-CN" altLang="en-US" dirty="0"/>
              <a:t>成帧 （</a:t>
            </a:r>
            <a:r>
              <a:rPr lang="en-US" altLang="zh-CN" dirty="0"/>
              <a:t>Framing</a:t>
            </a:r>
            <a:r>
              <a:rPr lang="zh-CN" altLang="en-US" dirty="0"/>
              <a:t>）</a:t>
            </a:r>
            <a:endParaRPr lang="en-US" altLang="zh-CN" dirty="0"/>
          </a:p>
          <a:p>
            <a:pPr lvl="1">
              <a:lnSpc>
                <a:spcPts val="3800"/>
              </a:lnSpc>
            </a:pPr>
            <a:r>
              <a:rPr lang="zh-CN" altLang="en-US" dirty="0"/>
              <a:t>将比特流划分成</a:t>
            </a:r>
            <a:r>
              <a:rPr lang="zh-CN" altLang="en-US" dirty="0">
                <a:solidFill>
                  <a:srgbClr val="C00000"/>
                </a:solidFill>
              </a:rPr>
              <a:t>“帧”</a:t>
            </a:r>
            <a:r>
              <a:rPr lang="zh-CN" altLang="en-US" dirty="0"/>
              <a:t>的主要目的是为了检测和纠正物理层在比特传输中可能出现的错误，数据链路层功能需借助</a:t>
            </a:r>
            <a:r>
              <a:rPr lang="zh-CN" altLang="en-US" dirty="0">
                <a:solidFill>
                  <a:srgbClr val="C00000"/>
                </a:solidFill>
              </a:rPr>
              <a:t>“帧”</a:t>
            </a:r>
            <a:r>
              <a:rPr lang="zh-CN" altLang="en-US" dirty="0"/>
              <a:t>的各个域来实现</a:t>
            </a:r>
            <a:endParaRPr lang="en-US" altLang="zh-CN" dirty="0"/>
          </a:p>
          <a:p>
            <a:pPr>
              <a:lnSpc>
                <a:spcPts val="3800"/>
              </a:lnSpc>
            </a:pPr>
            <a:r>
              <a:rPr lang="zh-CN" altLang="en-US" dirty="0"/>
              <a:t>差错控制 （</a:t>
            </a:r>
            <a:r>
              <a:rPr lang="en-US" altLang="zh-CN" dirty="0"/>
              <a:t>Error Control</a:t>
            </a:r>
            <a:r>
              <a:rPr lang="zh-CN" altLang="en-US" dirty="0"/>
              <a:t>）</a:t>
            </a:r>
            <a:endParaRPr lang="en-US" altLang="zh-CN" dirty="0"/>
          </a:p>
          <a:p>
            <a:pPr lvl="1">
              <a:lnSpc>
                <a:spcPts val="3800"/>
              </a:lnSpc>
            </a:pPr>
            <a:r>
              <a:rPr lang="zh-CN" altLang="en-US" dirty="0"/>
              <a:t>处理传输中出现的</a:t>
            </a:r>
            <a:r>
              <a:rPr lang="zh-CN" altLang="en-US" dirty="0">
                <a:solidFill>
                  <a:srgbClr val="7030A0"/>
                </a:solidFill>
              </a:rPr>
              <a:t>差错</a:t>
            </a:r>
            <a:r>
              <a:rPr lang="zh-CN" altLang="en-US" dirty="0"/>
              <a:t>，如位错误、丢失等</a:t>
            </a:r>
            <a:endParaRPr lang="en-US" altLang="zh-CN" dirty="0"/>
          </a:p>
          <a:p>
            <a:pPr>
              <a:lnSpc>
                <a:spcPts val="3800"/>
              </a:lnSpc>
            </a:pPr>
            <a:r>
              <a:rPr lang="zh-CN" altLang="en-US" dirty="0"/>
              <a:t>流量控制 （</a:t>
            </a:r>
            <a:r>
              <a:rPr lang="en-US" altLang="zh-CN" dirty="0"/>
              <a:t>Flow Control</a:t>
            </a:r>
            <a:r>
              <a:rPr lang="zh-CN" altLang="en-US" dirty="0"/>
              <a:t>）</a:t>
            </a:r>
            <a:endParaRPr lang="en-US" altLang="zh-CN" dirty="0"/>
          </a:p>
          <a:p>
            <a:pPr lvl="1">
              <a:lnSpc>
                <a:spcPts val="3800"/>
              </a:lnSpc>
            </a:pPr>
            <a:r>
              <a:rPr lang="zh-CN" altLang="en-US" dirty="0"/>
              <a:t>确保发送方的</a:t>
            </a:r>
            <a:r>
              <a:rPr lang="zh-CN" altLang="en-US" dirty="0">
                <a:solidFill>
                  <a:srgbClr val="7030A0"/>
                </a:solidFill>
              </a:rPr>
              <a:t>发送速率</a:t>
            </a:r>
            <a:r>
              <a:rPr lang="zh-CN" altLang="en-US" dirty="0"/>
              <a:t>，不大于接收方的处理速率</a:t>
            </a:r>
            <a:endParaRPr lang="en-US" altLang="zh-CN" dirty="0"/>
          </a:p>
          <a:p>
            <a:pPr lvl="2" indent="-341313">
              <a:lnSpc>
                <a:spcPts val="3800"/>
              </a:lnSpc>
              <a:buFont typeface="Microsoft YaHei" panose="020B0503020204020204" pitchFamily="34" charset="-122"/>
              <a:buChar char="−"/>
            </a:pPr>
            <a:r>
              <a:rPr lang="zh-CN" altLang="en-US" dirty="0"/>
              <a:t>避免接收缓冲区溢出</a:t>
            </a:r>
          </a:p>
        </p:txBody>
      </p:sp>
      <p:sp>
        <p:nvSpPr>
          <p:cNvPr id="4" name="灯片编号占位符 3">
            <a:extLst>
              <a:ext uri="{FF2B5EF4-FFF2-40B4-BE49-F238E27FC236}">
                <a16:creationId xmlns:a16="http://schemas.microsoft.com/office/drawing/2014/main" id="{ABEF5E08-B5D5-4163-94DD-389AB17A6E00}"/>
              </a:ext>
            </a:extLst>
          </p:cNvPr>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sp>
        <p:nvSpPr>
          <p:cNvPr id="5" name="文本框 4">
            <a:extLst>
              <a:ext uri="{FF2B5EF4-FFF2-40B4-BE49-F238E27FC236}">
                <a16:creationId xmlns:a16="http://schemas.microsoft.com/office/drawing/2014/main" id="{D85AE27D-2B45-4927-BA6B-739CFD3E5204}"/>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3.1 </a:t>
            </a:r>
            <a:r>
              <a:rPr lang="zh-CN" altLang="zh-CN" dirty="0">
                <a:solidFill>
                  <a:schemeClr val="bg1">
                    <a:lumMod val="65000"/>
                  </a:schemeClr>
                </a:solidFill>
                <a:latin typeface="微软雅黑" panose="020B0503020204020204" pitchFamily="34" charset="-122"/>
                <a:ea typeface="微软雅黑" panose="020B0503020204020204" pitchFamily="34" charset="-122"/>
              </a:rPr>
              <a:t>数据链路层的设计问题</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866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551144" y="1408724"/>
            <a:ext cx="5251345" cy="3779368"/>
          </a:xfrm>
          <a:prstGeom prst="rect">
            <a:avLst/>
          </a:prstGeom>
          <a:noFill/>
        </p:spPr>
        <p:txBody>
          <a:bodyPr wrap="square">
            <a:spAutoFit/>
          </a:bodyPr>
          <a:lstStyle/>
          <a:p>
            <a:pPr marL="342900" indent="-342900">
              <a:lnSpc>
                <a:spcPts val="2900"/>
              </a:lnSpc>
              <a:spcBef>
                <a:spcPts val="600"/>
              </a:spcBef>
              <a:buFont typeface="+mj-lt"/>
              <a:buAutoNum type="arabicPeriod" startAt="4"/>
            </a:pPr>
            <a:r>
              <a:rPr lang="zh-CN" altLang="en-US" sz="2000" dirty="0">
                <a:solidFill>
                  <a:srgbClr val="B348FF"/>
                </a:solidFill>
                <a:latin typeface="微软雅黑" panose="020B0503020204020204" pitchFamily="34" charset="-122"/>
                <a:ea typeface="微软雅黑" panose="020B0503020204020204" pitchFamily="34" charset="-122"/>
              </a:rPr>
              <a:t>如果事件为帧到达，则从物理层接收一个帧，则执行以下步骤。</a:t>
            </a:r>
            <a:r>
              <a:rPr lang="zh-CN" altLang="en-US" sz="2000" dirty="0">
                <a:latin typeface="微软雅黑" panose="020B0503020204020204" pitchFamily="34" charset="-122"/>
                <a:ea typeface="微软雅黑" panose="020B0503020204020204" pitchFamily="34" charset="-122"/>
              </a:rPr>
              <a:t>首先检查帧的seq域，若正是期待接收的帧（seq = frame_expected），将帧中携带的分组交给网络层，frame_expected加1；然后检查帧的ack域，若ack落于发送窗口内，表明该序号及其之前所有序号的帧均已正确收到，因此终止这些帧的计时器，修改发送窗口大小及发送窗口下沿值将这些帧去掉，继续执行步骤（7）</a:t>
            </a:r>
          </a:p>
        </p:txBody>
      </p:sp>
      <p:sp>
        <p:nvSpPr>
          <p:cNvPr id="5" name="文本框 4">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
        <p:nvSpPr>
          <p:cNvPr id="6" name="文本框 5">
            <a:extLst>
              <a:ext uri="{FF2B5EF4-FFF2-40B4-BE49-F238E27FC236}">
                <a16:creationId xmlns:a16="http://schemas.microsoft.com/office/drawing/2014/main" id="{2E9ACC60-C0B0-4740-9AD2-03CD7B5588E4}"/>
              </a:ext>
            </a:extLst>
          </p:cNvPr>
          <p:cNvSpPr txBox="1"/>
          <p:nvPr/>
        </p:nvSpPr>
        <p:spPr>
          <a:xfrm>
            <a:off x="6025460" y="1859041"/>
            <a:ext cx="5904810" cy="3046988"/>
          </a:xfrm>
          <a:prstGeom prst="rect">
            <a:avLst/>
          </a:prstGeom>
          <a:noFill/>
          <a:ln w="3175">
            <a:solidFill>
              <a:schemeClr val="accent5">
                <a:lumMod val="40000"/>
                <a:lumOff val="60000"/>
              </a:schemeClr>
            </a:solidFill>
          </a:ln>
        </p:spPr>
        <p:txBody>
          <a:bodyPr wrap="square">
            <a:spAutoFit/>
          </a:bodyPr>
          <a:lstStyle/>
          <a:p>
            <a:r>
              <a:rPr lang="en-US" altLang="zh-CN" sz="1600" dirty="0">
                <a:latin typeface="微软雅黑" panose="020B0503020204020204" pitchFamily="34" charset="-122"/>
                <a:ea typeface="微软雅黑" panose="020B0503020204020204" pitchFamily="34" charset="-122"/>
              </a:rPr>
              <a:t>case </a:t>
            </a:r>
            <a:r>
              <a:rPr lang="en-US" altLang="zh-CN" sz="1600" dirty="0" err="1">
                <a:latin typeface="微软雅黑" panose="020B0503020204020204" pitchFamily="34" charset="-122"/>
                <a:ea typeface="微软雅黑" panose="020B0503020204020204" pitchFamily="34" charset="-122"/>
              </a:rPr>
              <a:t>frame_arrival</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from_physical_layer</a:t>
            </a:r>
            <a:r>
              <a:rPr lang="en-US" altLang="zh-CN" sz="1600" dirty="0">
                <a:latin typeface="微软雅黑" panose="020B0503020204020204" pitchFamily="34" charset="-122"/>
                <a:ea typeface="微软雅黑" panose="020B0503020204020204" pitchFamily="34" charset="-122"/>
              </a:rPr>
              <a:t>(&amp;r);</a:t>
            </a:r>
          </a:p>
          <a:p>
            <a:r>
              <a:rPr lang="en-US" altLang="zh-CN" sz="1600" dirty="0">
                <a:latin typeface="微软雅黑" panose="020B0503020204020204" pitchFamily="34" charset="-122"/>
                <a:ea typeface="微软雅黑" panose="020B0503020204020204" pitchFamily="34" charset="-122"/>
              </a:rPr>
              <a:t>    if(</a:t>
            </a:r>
            <a:r>
              <a:rPr lang="en-US" altLang="zh-CN" sz="1600" dirty="0" err="1">
                <a:latin typeface="微软雅黑" panose="020B0503020204020204" pitchFamily="34" charset="-122"/>
                <a:ea typeface="微软雅黑" panose="020B0503020204020204" pitchFamily="34" charset="-122"/>
              </a:rPr>
              <a:t>r.seq</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to_network_layer</a:t>
            </a:r>
            <a:r>
              <a:rPr lang="en-US" altLang="zh-CN" sz="1600" dirty="0">
                <a:latin typeface="微软雅黑" panose="020B0503020204020204" pitchFamily="34" charset="-122"/>
                <a:ea typeface="微软雅黑" panose="020B0503020204020204" pitchFamily="34" charset="-122"/>
              </a:rPr>
              <a:t>(&amp;r.info);</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while(between(</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r.ack</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net_frame_to_send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=nbuffered-1;</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stop_timer</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break;</a:t>
            </a:r>
          </a:p>
        </p:txBody>
      </p:sp>
    </p:spTree>
    <p:extLst>
      <p:ext uri="{BB962C8B-B14F-4D97-AF65-F5344CB8AC3E}">
        <p14:creationId xmlns:p14="http://schemas.microsoft.com/office/powerpoint/2010/main" val="868219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回退</a:t>
            </a:r>
            <a:r>
              <a:rPr kumimoji="1" lang="en-US" altLang="zh-CN" dirty="0"/>
              <a:t>N</a:t>
            </a:r>
            <a:r>
              <a:rPr kumimoji="1" lang="zh-CN" altLang="en-US" dirty="0"/>
              <a:t>协议</a:t>
            </a:r>
            <a:r>
              <a:rPr kumimoji="1" lang="en-US" altLang="zh-CN" sz="3200" dirty="0"/>
              <a:t>—</a:t>
            </a:r>
            <a:r>
              <a:rPr kumimoji="1" lang="zh-CN" altLang="en-US" sz="3200" dirty="0">
                <a:solidFill>
                  <a:srgbClr val="0000FF"/>
                </a:solidFill>
              </a:rPr>
              <a:t>协议的实现分析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sp>
        <p:nvSpPr>
          <p:cNvPr id="9" name="文本框 8">
            <a:extLst>
              <a:ext uri="{FF2B5EF4-FFF2-40B4-BE49-F238E27FC236}">
                <a16:creationId xmlns:a16="http://schemas.microsoft.com/office/drawing/2014/main" id="{2E9ACC60-C0B0-4740-9AD2-03CD7B5588E4}"/>
              </a:ext>
            </a:extLst>
          </p:cNvPr>
          <p:cNvSpPr txBox="1"/>
          <p:nvPr/>
        </p:nvSpPr>
        <p:spPr>
          <a:xfrm>
            <a:off x="551146" y="1619739"/>
            <a:ext cx="4712516" cy="3221395"/>
          </a:xfrm>
          <a:prstGeom prst="rect">
            <a:avLst/>
          </a:prstGeom>
          <a:noFill/>
        </p:spPr>
        <p:txBody>
          <a:bodyPr wrap="square">
            <a:spAutoFit/>
          </a:bodyPr>
          <a:lstStyle/>
          <a:p>
            <a:pPr marL="342900" indent="-342900">
              <a:lnSpc>
                <a:spcPts val="2900"/>
              </a:lnSpc>
              <a:spcBef>
                <a:spcPts val="600"/>
              </a:spcBef>
              <a:buFont typeface="+mj-lt"/>
              <a:buAutoNum type="arabicPeriod" startAt="5"/>
            </a:pPr>
            <a:r>
              <a:rPr lang="zh-CN" altLang="en-US" dirty="0">
                <a:solidFill>
                  <a:srgbClr val="B348FF"/>
                </a:solidFill>
                <a:latin typeface="微软雅黑" panose="020B0503020204020204" pitchFamily="34" charset="-122"/>
                <a:ea typeface="微软雅黑" panose="020B0503020204020204" pitchFamily="34" charset="-122"/>
              </a:rPr>
              <a:t>如果事件是收到坏帧，继续执行步骤（7）</a:t>
            </a:r>
          </a:p>
          <a:p>
            <a:pPr marL="342900" indent="-342900">
              <a:lnSpc>
                <a:spcPts val="2900"/>
              </a:lnSpc>
              <a:spcBef>
                <a:spcPts val="600"/>
              </a:spcBef>
              <a:buFont typeface="+mj-lt"/>
              <a:buAutoNum type="arabicPeriod" startAt="5"/>
            </a:pPr>
            <a:r>
              <a:rPr lang="zh-CN" altLang="en-US" dirty="0">
                <a:solidFill>
                  <a:srgbClr val="B348FF"/>
                </a:solidFill>
                <a:latin typeface="微软雅黑" panose="020B0503020204020204" pitchFamily="34" charset="-122"/>
                <a:ea typeface="微软雅黑" panose="020B0503020204020204" pitchFamily="34" charset="-122"/>
              </a:rPr>
              <a:t>如果事件是超时。</a:t>
            </a:r>
            <a:r>
              <a:rPr lang="zh-CN" altLang="en-US" dirty="0">
                <a:latin typeface="微软雅黑" panose="020B0503020204020204" pitchFamily="34" charset="-122"/>
                <a:ea typeface="微软雅黑" panose="020B0503020204020204" pitchFamily="34" charset="-122"/>
              </a:rPr>
              <a:t>使next_frame_to_ send = ack_expected，从发生超时的帧开始重发发送窗口内的所有帧，然后继续执行步骤（7）</a:t>
            </a:r>
          </a:p>
          <a:p>
            <a:pPr marL="342900" indent="-342900">
              <a:lnSpc>
                <a:spcPts val="2900"/>
              </a:lnSpc>
              <a:spcBef>
                <a:spcPts val="600"/>
              </a:spcBef>
              <a:buFont typeface="+mj-lt"/>
              <a:buAutoNum type="arabicPeriod" startAt="5"/>
            </a:pPr>
            <a:r>
              <a:rPr lang="zh-CN" altLang="en-US" dirty="0">
                <a:solidFill>
                  <a:srgbClr val="B348FF"/>
                </a:solidFill>
                <a:latin typeface="微软雅黑" panose="020B0503020204020204" pitchFamily="34" charset="-122"/>
                <a:ea typeface="微软雅黑" panose="020B0503020204020204" pitchFamily="34" charset="-122"/>
              </a:rPr>
              <a:t>若发送窗口大小小于所允许的最大值（MAX-SEQ），</a:t>
            </a:r>
            <a:r>
              <a:rPr lang="zh-CN" altLang="en-US" dirty="0">
                <a:latin typeface="微软雅黑" panose="020B0503020204020204" pitchFamily="34" charset="-122"/>
                <a:ea typeface="微软雅黑" panose="020B0503020204020204" pitchFamily="34" charset="-122"/>
              </a:rPr>
              <a:t>则可继续允许网络层发送，否则则暂停网络层发送</a:t>
            </a:r>
          </a:p>
        </p:txBody>
      </p:sp>
      <p:sp>
        <p:nvSpPr>
          <p:cNvPr id="5" name="文本框 4">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
        <p:nvSpPr>
          <p:cNvPr id="6" name="文本框 5">
            <a:extLst>
              <a:ext uri="{FF2B5EF4-FFF2-40B4-BE49-F238E27FC236}">
                <a16:creationId xmlns:a16="http://schemas.microsoft.com/office/drawing/2014/main" id="{2E9ACC60-C0B0-4740-9AD2-03CD7B5588E4}"/>
              </a:ext>
            </a:extLst>
          </p:cNvPr>
          <p:cNvSpPr txBox="1"/>
          <p:nvPr/>
        </p:nvSpPr>
        <p:spPr>
          <a:xfrm>
            <a:off x="5461682" y="1619739"/>
            <a:ext cx="6297836" cy="3539430"/>
          </a:xfrm>
          <a:prstGeom prst="rect">
            <a:avLst/>
          </a:prstGeom>
          <a:noFill/>
          <a:ln w="3175">
            <a:solidFill>
              <a:schemeClr val="accent5">
                <a:lumMod val="40000"/>
                <a:lumOff val="60000"/>
              </a:schemeClr>
            </a:solidFill>
          </a:ln>
        </p:spPr>
        <p:txBody>
          <a:bodyPr wrap="square">
            <a:spAutoFit/>
          </a:bodyPr>
          <a:lstStyle/>
          <a:p>
            <a:r>
              <a:rPr lang="en-US" altLang="zh-CN" sz="1600" dirty="0">
                <a:latin typeface="微软雅黑" panose="020B0503020204020204" pitchFamily="34" charset="-122"/>
                <a:ea typeface="微软雅黑" panose="020B0503020204020204" pitchFamily="34" charset="-122"/>
              </a:rPr>
              <a:t>   case </a:t>
            </a:r>
            <a:r>
              <a:rPr lang="en-US" altLang="zh-CN" sz="1600" dirty="0" err="1">
                <a:latin typeface="微软雅黑" panose="020B0503020204020204" pitchFamily="34" charset="-122"/>
                <a:ea typeface="微软雅黑" panose="020B0503020204020204" pitchFamily="34" charset="-122"/>
              </a:rPr>
              <a:t>cksum_err</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break;</a:t>
            </a:r>
          </a:p>
          <a:p>
            <a:r>
              <a:rPr lang="en-US" altLang="zh-CN" sz="1600" dirty="0">
                <a:latin typeface="微软雅黑" panose="020B0503020204020204" pitchFamily="34" charset="-122"/>
                <a:ea typeface="微软雅黑" panose="020B0503020204020204" pitchFamily="34" charset="-122"/>
              </a:rPr>
              <a:t>   case timeout: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ack_expected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for(</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=1;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&lt;=</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send_data</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frame_expected</a:t>
            </a:r>
            <a:r>
              <a:rPr lang="en-US" altLang="zh-CN" sz="1600" dirty="0">
                <a:latin typeface="微软雅黑" panose="020B0503020204020204" pitchFamily="34" charset="-122"/>
                <a:ea typeface="微软雅黑" panose="020B0503020204020204" pitchFamily="34" charset="-122"/>
              </a:rPr>
              <a:t>, buffer);</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inc</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next_frame_to_send</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a:t>
            </a:r>
          </a:p>
          <a:p>
            <a:r>
              <a:rPr lang="en-US" altLang="zh-CN" sz="1600" dirty="0">
                <a:latin typeface="微软雅黑" panose="020B0503020204020204" pitchFamily="34" charset="-122"/>
                <a:ea typeface="微软雅黑" panose="020B0503020204020204" pitchFamily="34" charset="-122"/>
              </a:rPr>
              <a:t>   if(</a:t>
            </a:r>
            <a:r>
              <a:rPr lang="en-US" altLang="zh-CN" sz="1600" dirty="0" err="1">
                <a:latin typeface="微软雅黑" panose="020B0503020204020204" pitchFamily="34" charset="-122"/>
                <a:ea typeface="微软雅黑" panose="020B0503020204020204" pitchFamily="34" charset="-122"/>
              </a:rPr>
              <a:t>nbuffered</a:t>
            </a:r>
            <a:r>
              <a:rPr lang="en-US" altLang="zh-CN" sz="1600" dirty="0">
                <a:latin typeface="微软雅黑" panose="020B0503020204020204" pitchFamily="34" charset="-122"/>
                <a:ea typeface="微软雅黑" panose="020B0503020204020204" pitchFamily="34" charset="-122"/>
              </a:rPr>
              <a:t>&lt;MAX_SEQ) </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enable_network_layer</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else </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disable_network_layer</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648500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协议设计思想</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838200" y="1407707"/>
            <a:ext cx="10515600" cy="4830255"/>
          </a:xfrm>
        </p:spPr>
        <p:txBody>
          <a:bodyPr>
            <a:normAutofit/>
          </a:bodyPr>
          <a:lstStyle/>
          <a:p>
            <a:pPr>
              <a:lnSpc>
                <a:spcPct val="120000"/>
              </a:lnSpc>
            </a:pPr>
            <a:r>
              <a:rPr kumimoji="1" lang="zh-CN" altLang="en-US" sz="2900" dirty="0"/>
              <a:t>设计思想</a:t>
            </a:r>
          </a:p>
          <a:p>
            <a:pPr lvl="1">
              <a:lnSpc>
                <a:spcPct val="120000"/>
              </a:lnSpc>
            </a:pPr>
            <a:r>
              <a:rPr kumimoji="1" lang="zh-CN" altLang="en-US" sz="2500" dirty="0"/>
              <a:t>若发送方发出连续的若干帧后，收到对其中某一帧的否认帧，或某一帧的定时器超时</a:t>
            </a:r>
            <a:r>
              <a:rPr kumimoji="1" lang="zh-CN" altLang="en-US" sz="2500" dirty="0">
                <a:solidFill>
                  <a:srgbClr val="B348FF"/>
                </a:solidFill>
              </a:rPr>
              <a:t>， 则只重传该出错帧或计时器超时</a:t>
            </a:r>
            <a:r>
              <a:rPr kumimoji="1" lang="zh-CN" altLang="en-US" sz="2500" dirty="0"/>
              <a:t>的数据帧</a:t>
            </a:r>
          </a:p>
          <a:p>
            <a:pPr>
              <a:lnSpc>
                <a:spcPct val="120000"/>
              </a:lnSpc>
            </a:pPr>
            <a:r>
              <a:rPr kumimoji="1" lang="zh-CN" altLang="en-US" dirty="0"/>
              <a:t>适用场景</a:t>
            </a:r>
            <a:endParaRPr kumimoji="1" lang="zh-CN" altLang="en-US" sz="2800" dirty="0"/>
          </a:p>
          <a:p>
            <a:pPr lvl="1">
              <a:lnSpc>
                <a:spcPct val="120000"/>
              </a:lnSpc>
            </a:pPr>
            <a:r>
              <a:rPr kumimoji="1" lang="zh-CN" altLang="en-US" sz="2500" dirty="0"/>
              <a:t>该策略对应</a:t>
            </a:r>
            <a:r>
              <a:rPr kumimoji="1" lang="zh-CN" altLang="en-US" sz="2500" dirty="0">
                <a:solidFill>
                  <a:srgbClr val="B348FF"/>
                </a:solidFill>
              </a:rPr>
              <a:t>接收窗口大于</a:t>
            </a:r>
            <a:r>
              <a:rPr kumimoji="1" lang="en-US" altLang="zh-CN" sz="2500" dirty="0">
                <a:solidFill>
                  <a:srgbClr val="B348FF"/>
                </a:solidFill>
              </a:rPr>
              <a:t>1</a:t>
            </a:r>
            <a:r>
              <a:rPr kumimoji="1" lang="zh-CN" altLang="en-US" sz="2500" dirty="0"/>
              <a:t>的情况，即暂存接收窗口中序号在出错帧之后的数据帧</a:t>
            </a:r>
            <a:endParaRPr kumimoji="1" lang="en-US" altLang="zh-CN" sz="2500" dirty="0"/>
          </a:p>
          <a:p>
            <a:pPr>
              <a:lnSpc>
                <a:spcPct val="120000"/>
              </a:lnSpc>
            </a:pPr>
            <a:r>
              <a:rPr kumimoji="1" lang="zh-CN" altLang="en-US" dirty="0"/>
              <a:t>优缺点</a:t>
            </a:r>
            <a:endParaRPr kumimoji="1" lang="zh-CN" altLang="en-US" sz="2800" dirty="0"/>
          </a:p>
          <a:p>
            <a:pPr lvl="1">
              <a:lnSpc>
                <a:spcPct val="120000"/>
              </a:lnSpc>
            </a:pPr>
            <a:r>
              <a:rPr kumimoji="1" lang="zh-CN" altLang="en-US" sz="2500" dirty="0"/>
              <a:t>优点：避免重传已正确传送的帧</a:t>
            </a:r>
            <a:endParaRPr kumimoji="1" lang="en-US" altLang="zh-CN" sz="2500" dirty="0"/>
          </a:p>
          <a:p>
            <a:pPr lvl="1">
              <a:lnSpc>
                <a:spcPct val="120000"/>
              </a:lnSpc>
            </a:pPr>
            <a:r>
              <a:rPr kumimoji="1" lang="zh-CN" altLang="en-US" dirty="0"/>
              <a:t>缺点：在接收端需要占用一定容量的缓存</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sp>
        <p:nvSpPr>
          <p:cNvPr id="5" name="文本框 4">
            <a:extLst>
              <a:ext uri="{FF2B5EF4-FFF2-40B4-BE49-F238E27FC236}">
                <a16:creationId xmlns:a16="http://schemas.microsoft.com/office/drawing/2014/main" id="{7C081692-8CDE-467C-A834-07CEAA8C46A1}"/>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4196609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协议原理分析</a:t>
            </a:r>
            <a:endParaRPr kumimoji="1" lang="zh-CN" altLang="en-US" sz="3200" dirty="0"/>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91839" y="1426774"/>
            <a:ext cx="11042961" cy="5112138"/>
          </a:xfrm>
        </p:spPr>
        <p:txBody>
          <a:bodyPr>
            <a:normAutofit/>
          </a:bodyPr>
          <a:lstStyle/>
          <a:p>
            <a:pPr>
              <a:lnSpc>
                <a:spcPct val="120000"/>
              </a:lnSpc>
            </a:pPr>
            <a:r>
              <a:rPr kumimoji="1" lang="zh-CN" altLang="en-US" sz="2900" dirty="0"/>
              <a:t>基本原理</a:t>
            </a:r>
            <a:endParaRPr kumimoji="1" lang="en-US" altLang="zh-CN" sz="2900" dirty="0"/>
          </a:p>
          <a:p>
            <a:pPr lvl="1">
              <a:lnSpc>
                <a:spcPct val="120000"/>
              </a:lnSpc>
            </a:pPr>
            <a:r>
              <a:rPr kumimoji="1" lang="zh-CN" altLang="en-US" dirty="0"/>
              <a:t>在发送过程中，如果一个</a:t>
            </a:r>
            <a:r>
              <a:rPr kumimoji="1" lang="zh-CN" altLang="en-US" dirty="0">
                <a:solidFill>
                  <a:srgbClr val="B348FF"/>
                </a:solidFill>
              </a:rPr>
              <a:t>数据帧计时器超时</a:t>
            </a:r>
            <a:r>
              <a:rPr kumimoji="1" lang="zh-CN" altLang="en-US" dirty="0"/>
              <a:t>，就认为该帧丢失或者被破坏；接收端只把出错的的帧丢弃，其后面的数据帧保存在缓存中，并向发送端回复</a:t>
            </a:r>
            <a:r>
              <a:rPr kumimoji="1" lang="en-US" altLang="zh-CN" dirty="0"/>
              <a:t>NAK</a:t>
            </a:r>
            <a:r>
              <a:rPr kumimoji="1" lang="zh-CN" altLang="en-US" dirty="0"/>
              <a:t>；发送端接收到</a:t>
            </a:r>
            <a:r>
              <a:rPr kumimoji="1" lang="en-US" altLang="zh-CN" dirty="0"/>
              <a:t>NAK</a:t>
            </a:r>
            <a:r>
              <a:rPr kumimoji="1" lang="zh-CN" altLang="en-US" dirty="0"/>
              <a:t>时，只重传出错的帧</a:t>
            </a:r>
          </a:p>
          <a:p>
            <a:pPr lvl="1">
              <a:lnSpc>
                <a:spcPct val="120000"/>
              </a:lnSpc>
            </a:pPr>
            <a:r>
              <a:rPr kumimoji="1" lang="zh-CN" altLang="en-US" dirty="0"/>
              <a:t>如果</a:t>
            </a:r>
            <a:r>
              <a:rPr kumimoji="1" lang="zh-CN" altLang="en-US" dirty="0">
                <a:solidFill>
                  <a:srgbClr val="B348FF"/>
                </a:solidFill>
              </a:rPr>
              <a:t>落在窗口内的帧</a:t>
            </a:r>
            <a:r>
              <a:rPr kumimoji="1" lang="zh-CN" altLang="en-US" dirty="0"/>
              <a:t>从未接受过，那么存储起来，等比它序列号小的所有帧都正确接收后，按次序交付给网络层</a:t>
            </a:r>
          </a:p>
          <a:p>
            <a:pPr lvl="1">
              <a:lnSpc>
                <a:spcPct val="120000"/>
              </a:lnSpc>
            </a:pPr>
            <a:r>
              <a:rPr kumimoji="1" lang="zh-CN" altLang="en-US" dirty="0"/>
              <a:t>接收端</a:t>
            </a:r>
            <a:r>
              <a:rPr kumimoji="1" lang="zh-CN" altLang="en-US" dirty="0">
                <a:solidFill>
                  <a:srgbClr val="B348FF"/>
                </a:solidFill>
              </a:rPr>
              <a:t>收到的数据包</a:t>
            </a:r>
            <a:r>
              <a:rPr kumimoji="1" lang="zh-CN" altLang="en-US" dirty="0"/>
              <a:t>的</a:t>
            </a:r>
            <a:r>
              <a:rPr kumimoji="1" lang="zh-CN" altLang="en-US" dirty="0">
                <a:solidFill>
                  <a:srgbClr val="B348FF"/>
                </a:solidFill>
              </a:rPr>
              <a:t>顺序</a:t>
            </a:r>
            <a:r>
              <a:rPr kumimoji="1" lang="zh-CN" altLang="en-US" dirty="0"/>
              <a:t>可能和</a:t>
            </a:r>
            <a:r>
              <a:rPr kumimoji="1" lang="zh-CN" altLang="en-US" dirty="0">
                <a:solidFill>
                  <a:srgbClr val="B348FF"/>
                </a:solidFill>
              </a:rPr>
              <a:t>发送的数据</a:t>
            </a:r>
            <a:r>
              <a:rPr kumimoji="1" lang="zh-CN" altLang="en-US" dirty="0"/>
              <a:t>包</a:t>
            </a:r>
            <a:r>
              <a:rPr kumimoji="1" lang="zh-CN" altLang="en-US" dirty="0">
                <a:solidFill>
                  <a:srgbClr val="B348FF"/>
                </a:solidFill>
              </a:rPr>
              <a:t>顺序不一样</a:t>
            </a:r>
            <a:r>
              <a:rPr kumimoji="1" lang="zh-CN" altLang="en-US" dirty="0"/>
              <a:t>，因此在数据包里必须含有顺序号来帮助接收端进行排序。</a:t>
            </a:r>
          </a:p>
          <a:p>
            <a:pPr>
              <a:lnSpc>
                <a:spcPct val="120000"/>
              </a:lnSpc>
            </a:pPr>
            <a:r>
              <a:rPr kumimoji="1" lang="zh-CN" altLang="en-US" sz="2900" dirty="0"/>
              <a:t>滑动窗口长度</a:t>
            </a:r>
            <a:endParaRPr kumimoji="1" lang="en-US" altLang="zh-CN" sz="2900" dirty="0"/>
          </a:p>
          <a:p>
            <a:pPr lvl="1">
              <a:lnSpc>
                <a:spcPct val="120000"/>
              </a:lnSpc>
            </a:pPr>
            <a:r>
              <a:rPr kumimoji="1" lang="zh-CN" altLang="en-US" dirty="0"/>
              <a:t>发送窗口的尺寸：</a:t>
            </a:r>
            <a:r>
              <a:rPr kumimoji="1" lang="en-US" altLang="zh-CN" dirty="0"/>
              <a:t>W</a:t>
            </a:r>
            <a:r>
              <a:rPr kumimoji="1" lang="en-US" altLang="zh-CN" baseline="-25000" dirty="0"/>
              <a:t>T</a:t>
            </a:r>
            <a:r>
              <a:rPr kumimoji="1" lang="en-US" altLang="zh-CN" dirty="0"/>
              <a:t>  ≤2</a:t>
            </a:r>
            <a:r>
              <a:rPr kumimoji="1" lang="en-US" altLang="zh-CN" baseline="30000" dirty="0"/>
              <a:t>n-1</a:t>
            </a:r>
            <a:r>
              <a:rPr kumimoji="1" lang="en-US" altLang="zh-CN" dirty="0"/>
              <a:t>,</a:t>
            </a:r>
            <a:r>
              <a:rPr kumimoji="1" lang="zh-CN" altLang="en-US" dirty="0"/>
              <a:t>发送窗口应等于或小于序号空间的一半</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sp>
        <p:nvSpPr>
          <p:cNvPr id="5" name="文本框 4">
            <a:extLst>
              <a:ext uri="{FF2B5EF4-FFF2-40B4-BE49-F238E27FC236}">
                <a16:creationId xmlns:a16="http://schemas.microsoft.com/office/drawing/2014/main" id="{666B06F4-FCCB-4A16-BABD-E236CCDEACF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34592434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协议原理分析</a:t>
            </a:r>
            <a:endParaRPr kumimoji="1" lang="zh-CN" altLang="en-US" sz="3200" dirty="0"/>
          </a:p>
        </p:txBody>
      </p:sp>
      <p:sp>
        <p:nvSpPr>
          <p:cNvPr id="232" name="文本框 231">
            <a:extLst>
              <a:ext uri="{FF2B5EF4-FFF2-40B4-BE49-F238E27FC236}">
                <a16:creationId xmlns:a16="http://schemas.microsoft.com/office/drawing/2014/main" id="{46571FCC-8EBA-4ADD-A211-3BF9D8AE1751}"/>
              </a:ext>
            </a:extLst>
          </p:cNvPr>
          <p:cNvSpPr txBox="1"/>
          <p:nvPr/>
        </p:nvSpPr>
        <p:spPr>
          <a:xfrm>
            <a:off x="863600" y="1282894"/>
            <a:ext cx="6538856"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b="1" i="0" dirty="0">
                <a:solidFill>
                  <a:srgbClr val="4D4D4D"/>
                </a:solidFill>
                <a:effectLst/>
                <a:latin typeface="-apple-system"/>
              </a:rPr>
              <a:t>正常情况下</a:t>
            </a:r>
            <a:r>
              <a:rPr lang="en-US" altLang="zh-CN" sz="2400" b="1" i="0" dirty="0">
                <a:solidFill>
                  <a:srgbClr val="4D4D4D"/>
                </a:solidFill>
                <a:effectLst/>
                <a:latin typeface="-apple-system"/>
              </a:rPr>
              <a:t>SR</a:t>
            </a:r>
            <a:endParaRPr lang="zh-CN" altLang="en-US" sz="2400" b="1" dirty="0"/>
          </a:p>
        </p:txBody>
      </p:sp>
      <p:sp>
        <p:nvSpPr>
          <p:cNvPr id="233" name="灯片编号占位符 3">
            <a:extLst>
              <a:ext uri="{FF2B5EF4-FFF2-40B4-BE49-F238E27FC236}">
                <a16:creationId xmlns:a16="http://schemas.microsoft.com/office/drawing/2014/main" id="{369D4CC7-9694-41BD-90C0-67CB687B5D8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94</a:t>
            </a:fld>
            <a:endParaRPr kumimoji="1" lang="zh-CN" altLang="en-US" dirty="0"/>
          </a:p>
        </p:txBody>
      </p:sp>
      <p:pic>
        <p:nvPicPr>
          <p:cNvPr id="4" name="图片 3">
            <a:extLst>
              <a:ext uri="{FF2B5EF4-FFF2-40B4-BE49-F238E27FC236}">
                <a16:creationId xmlns:a16="http://schemas.microsoft.com/office/drawing/2014/main" id="{C2A4AA74-2B71-46D6-B826-606C23F578C8}"/>
              </a:ext>
            </a:extLst>
          </p:cNvPr>
          <p:cNvPicPr>
            <a:picLocks noChangeAspect="1"/>
          </p:cNvPicPr>
          <p:nvPr/>
        </p:nvPicPr>
        <p:blipFill>
          <a:blip r:embed="rId3"/>
          <a:stretch>
            <a:fillRect/>
          </a:stretch>
        </p:blipFill>
        <p:spPr>
          <a:xfrm>
            <a:off x="1061502" y="1746902"/>
            <a:ext cx="7795282" cy="4687823"/>
          </a:xfrm>
          <a:prstGeom prst="rect">
            <a:avLst/>
          </a:prstGeom>
        </p:spPr>
      </p:pic>
      <p:sp>
        <p:nvSpPr>
          <p:cNvPr id="6" name="文本框 5">
            <a:extLst>
              <a:ext uri="{FF2B5EF4-FFF2-40B4-BE49-F238E27FC236}">
                <a16:creationId xmlns:a16="http://schemas.microsoft.com/office/drawing/2014/main" id="{63AEF994-7763-4020-8368-7475C7B331F2}"/>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
        <p:nvSpPr>
          <p:cNvPr id="7" name="文本框 6">
            <a:extLst>
              <a:ext uri="{FF2B5EF4-FFF2-40B4-BE49-F238E27FC236}">
                <a16:creationId xmlns:a16="http://schemas.microsoft.com/office/drawing/2014/main" id="{41351D98-F2E1-46A5-802B-BCB9E6750A52}"/>
              </a:ext>
            </a:extLst>
          </p:cNvPr>
          <p:cNvSpPr txBox="1"/>
          <p:nvPr/>
        </p:nvSpPr>
        <p:spPr>
          <a:xfrm>
            <a:off x="9473420" y="1614660"/>
            <a:ext cx="2427848" cy="4893647"/>
          </a:xfrm>
          <a:prstGeom prst="rect">
            <a:avLst/>
          </a:prstGeom>
          <a:noFill/>
        </p:spPr>
        <p:txBody>
          <a:bodyPr wrap="square">
            <a:spAutoFit/>
          </a:bodyPr>
          <a:lstStyle/>
          <a:p>
            <a:pPr algn="just"/>
            <a:r>
              <a:rPr lang="zh-CN" altLang="en-US" sz="2400" b="0" i="0" dirty="0">
                <a:solidFill>
                  <a:srgbClr val="4D4D4D"/>
                </a:solidFill>
                <a:effectLst/>
                <a:latin typeface="微软雅黑" panose="020B0503020204020204" pitchFamily="34" charset="-122"/>
                <a:ea typeface="微软雅黑" panose="020B0503020204020204" pitchFamily="34" charset="-122"/>
              </a:rPr>
              <a:t>同样，在选择重传协议中，也允许发送方发送多个分组而不用等待确认，与回退</a:t>
            </a:r>
            <a:r>
              <a:rPr lang="en-US" altLang="zh-CN" sz="2400" b="0" i="0" dirty="0">
                <a:solidFill>
                  <a:srgbClr val="4D4D4D"/>
                </a:solidFill>
                <a:effectLst/>
                <a:latin typeface="微软雅黑" panose="020B0503020204020204" pitchFamily="34" charset="-122"/>
                <a:ea typeface="微软雅黑" panose="020B0503020204020204" pitchFamily="34" charset="-122"/>
              </a:rPr>
              <a:t>N</a:t>
            </a:r>
            <a:r>
              <a:rPr lang="zh-CN" altLang="en-US" sz="2400" b="0" i="0" dirty="0">
                <a:solidFill>
                  <a:srgbClr val="4D4D4D"/>
                </a:solidFill>
                <a:effectLst/>
                <a:latin typeface="微软雅黑" panose="020B0503020204020204" pitchFamily="34" charset="-122"/>
                <a:ea typeface="微软雅黑" panose="020B0503020204020204" pitchFamily="34" charset="-122"/>
              </a:rPr>
              <a:t>步不同的是，接收窗口大小是大于</a:t>
            </a:r>
            <a:r>
              <a:rPr lang="en-US" altLang="zh-CN" sz="2400" b="0" i="0" dirty="0">
                <a:solidFill>
                  <a:srgbClr val="4D4D4D"/>
                </a:solidFill>
                <a:effectLst/>
                <a:latin typeface="微软雅黑" panose="020B0503020204020204" pitchFamily="34" charset="-122"/>
                <a:ea typeface="微软雅黑" panose="020B0503020204020204" pitchFamily="34" charset="-122"/>
              </a:rPr>
              <a:t>1</a:t>
            </a:r>
            <a:r>
              <a:rPr lang="zh-CN" altLang="en-US" sz="2400" b="0" i="0" dirty="0">
                <a:solidFill>
                  <a:srgbClr val="4D4D4D"/>
                </a:solidFill>
                <a:effectLst/>
                <a:latin typeface="微软雅黑" panose="020B0503020204020204" pitchFamily="34" charset="-122"/>
                <a:ea typeface="微软雅黑" panose="020B0503020204020204" pitchFamily="34" charset="-122"/>
              </a:rPr>
              <a:t>的</a:t>
            </a:r>
            <a:endParaRPr lang="en-US" altLang="zh-CN" sz="2400" b="0" i="0" dirty="0">
              <a:solidFill>
                <a:srgbClr val="4D4D4D"/>
              </a:solidFill>
              <a:effectLst/>
              <a:latin typeface="微软雅黑" panose="020B0503020204020204" pitchFamily="34" charset="-122"/>
              <a:ea typeface="微软雅黑" panose="020B0503020204020204" pitchFamily="34" charset="-122"/>
            </a:endParaRPr>
          </a:p>
          <a:p>
            <a:pPr algn="just"/>
            <a:endParaRPr lang="en-US" altLang="zh-CN" sz="2400" dirty="0">
              <a:solidFill>
                <a:srgbClr val="4D4D4D"/>
              </a:solidFill>
              <a:latin typeface="微软雅黑" panose="020B0503020204020204" pitchFamily="34" charset="-122"/>
              <a:ea typeface="微软雅黑" panose="020B0503020204020204" pitchFamily="34" charset="-122"/>
            </a:endParaRPr>
          </a:p>
          <a:p>
            <a:pPr algn="just"/>
            <a:r>
              <a:rPr lang="zh-CN" altLang="en-US" sz="2400" dirty="0">
                <a:solidFill>
                  <a:srgbClr val="4D4D4D"/>
                </a:solidFill>
                <a:latin typeface="微软雅黑" panose="020B0503020204020204" pitchFamily="34" charset="-122"/>
                <a:ea typeface="微软雅黑" panose="020B0503020204020204" pitchFamily="34" charset="-122"/>
              </a:rPr>
              <a:t>正常情况下，发送、接收窗口会随着帧的确认状态随包右移</a:t>
            </a:r>
            <a:endParaRPr lang="en-US" altLang="zh-CN" sz="2400" dirty="0">
              <a:solidFill>
                <a:srgbClr val="4D4D4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81345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协议原理分析</a:t>
            </a:r>
            <a:endParaRPr kumimoji="1" lang="zh-CN" altLang="en-US" sz="3200" dirty="0"/>
          </a:p>
        </p:txBody>
      </p:sp>
      <p:sp>
        <p:nvSpPr>
          <p:cNvPr id="232" name="文本框 231">
            <a:extLst>
              <a:ext uri="{FF2B5EF4-FFF2-40B4-BE49-F238E27FC236}">
                <a16:creationId xmlns:a16="http://schemas.microsoft.com/office/drawing/2014/main" id="{46571FCC-8EBA-4ADD-A211-3BF9D8AE1751}"/>
              </a:ext>
            </a:extLst>
          </p:cNvPr>
          <p:cNvSpPr txBox="1"/>
          <p:nvPr/>
        </p:nvSpPr>
        <p:spPr>
          <a:xfrm>
            <a:off x="863600" y="1282894"/>
            <a:ext cx="6538856"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solidFill>
                  <a:srgbClr val="4D4D4D"/>
                </a:solidFill>
                <a:latin typeface="-apple-system"/>
              </a:rPr>
              <a:t>发送过程中发生丢包</a:t>
            </a:r>
            <a:endParaRPr lang="zh-CN" altLang="en-US" sz="2400" b="1" dirty="0"/>
          </a:p>
        </p:txBody>
      </p:sp>
      <p:sp>
        <p:nvSpPr>
          <p:cNvPr id="233" name="灯片编号占位符 3">
            <a:extLst>
              <a:ext uri="{FF2B5EF4-FFF2-40B4-BE49-F238E27FC236}">
                <a16:creationId xmlns:a16="http://schemas.microsoft.com/office/drawing/2014/main" id="{369D4CC7-9694-41BD-90C0-67CB687B5D85}"/>
              </a:ext>
            </a:extLst>
          </p:cNvPr>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95</a:t>
            </a:fld>
            <a:endParaRPr kumimoji="1" lang="zh-CN" altLang="en-US" dirty="0"/>
          </a:p>
        </p:txBody>
      </p:sp>
      <p:sp>
        <p:nvSpPr>
          <p:cNvPr id="6" name="文本框 5">
            <a:extLst>
              <a:ext uri="{FF2B5EF4-FFF2-40B4-BE49-F238E27FC236}">
                <a16:creationId xmlns:a16="http://schemas.microsoft.com/office/drawing/2014/main" id="{63AEF994-7763-4020-8368-7475C7B331F2}"/>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pic>
        <p:nvPicPr>
          <p:cNvPr id="8" name="图片 7">
            <a:extLst>
              <a:ext uri="{FF2B5EF4-FFF2-40B4-BE49-F238E27FC236}">
                <a16:creationId xmlns:a16="http://schemas.microsoft.com/office/drawing/2014/main" id="{D1898006-C12A-40C8-80C1-D89B00540CEB}"/>
              </a:ext>
            </a:extLst>
          </p:cNvPr>
          <p:cNvPicPr>
            <a:picLocks noChangeAspect="1"/>
          </p:cNvPicPr>
          <p:nvPr/>
        </p:nvPicPr>
        <p:blipFill>
          <a:blip r:embed="rId3"/>
          <a:stretch>
            <a:fillRect/>
          </a:stretch>
        </p:blipFill>
        <p:spPr>
          <a:xfrm>
            <a:off x="1005232" y="1805051"/>
            <a:ext cx="7795282" cy="4687823"/>
          </a:xfrm>
          <a:prstGeom prst="rect">
            <a:avLst/>
          </a:prstGeom>
        </p:spPr>
      </p:pic>
      <p:sp>
        <p:nvSpPr>
          <p:cNvPr id="7" name="文本框 6">
            <a:extLst>
              <a:ext uri="{FF2B5EF4-FFF2-40B4-BE49-F238E27FC236}">
                <a16:creationId xmlns:a16="http://schemas.microsoft.com/office/drawing/2014/main" id="{2D4ACF74-E926-4887-BBA8-936CF4309FBA}"/>
              </a:ext>
            </a:extLst>
          </p:cNvPr>
          <p:cNvSpPr txBox="1"/>
          <p:nvPr/>
        </p:nvSpPr>
        <p:spPr>
          <a:xfrm>
            <a:off x="9087730" y="1211591"/>
            <a:ext cx="2952764" cy="523220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400" b="0" i="0" dirty="0">
                <a:solidFill>
                  <a:srgbClr val="6900B0"/>
                </a:solidFill>
                <a:effectLst/>
                <a:latin typeface="微软雅黑" panose="020B0503020204020204" pitchFamily="34" charset="-122"/>
                <a:ea typeface="微软雅黑" panose="020B0503020204020204" pitchFamily="34" charset="-122"/>
              </a:rPr>
              <a:t>当发送过程中的</a:t>
            </a:r>
            <a:r>
              <a:rPr lang="en-US" altLang="zh-CN" sz="2400" b="0" i="0" dirty="0">
                <a:solidFill>
                  <a:srgbClr val="6900B0"/>
                </a:solidFill>
                <a:effectLst/>
                <a:latin typeface="微软雅黑" panose="020B0503020204020204" pitchFamily="34" charset="-122"/>
                <a:ea typeface="微软雅黑" panose="020B0503020204020204" pitchFamily="34" charset="-122"/>
              </a:rPr>
              <a:t>2</a:t>
            </a:r>
            <a:r>
              <a:rPr lang="zh-CN" altLang="en-US" sz="2400" b="0" i="0" dirty="0">
                <a:solidFill>
                  <a:srgbClr val="6900B0"/>
                </a:solidFill>
                <a:effectLst/>
                <a:latin typeface="微软雅黑" panose="020B0503020204020204" pitchFamily="34" charset="-122"/>
                <a:ea typeface="微软雅黑" panose="020B0503020204020204" pitchFamily="34" charset="-122"/>
              </a:rPr>
              <a:t>号包发生丢失时：</a:t>
            </a:r>
            <a:endParaRPr lang="en-US" altLang="zh-CN" sz="2400" b="0" i="0" dirty="0">
              <a:solidFill>
                <a:srgbClr val="6900B0"/>
              </a:solidFill>
              <a:effectLst/>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b="0" i="0" dirty="0">
                <a:solidFill>
                  <a:srgbClr val="4D4D4D"/>
                </a:solidFill>
                <a:effectLst/>
                <a:latin typeface="微软雅黑" panose="020B0503020204020204" pitchFamily="34" charset="-122"/>
                <a:ea typeface="微软雅黑" panose="020B0503020204020204" pitchFamily="34" charset="-122"/>
              </a:rPr>
              <a:t>与</a:t>
            </a:r>
            <a:r>
              <a:rPr lang="en-US" altLang="zh-CN" sz="2200" b="0" i="0" dirty="0">
                <a:solidFill>
                  <a:srgbClr val="4D4D4D"/>
                </a:solidFill>
                <a:effectLst/>
                <a:latin typeface="微软雅黑" panose="020B0503020204020204" pitchFamily="34" charset="-122"/>
                <a:ea typeface="微软雅黑" panose="020B0503020204020204" pitchFamily="34" charset="-122"/>
              </a:rPr>
              <a:t>GNB</a:t>
            </a:r>
            <a:r>
              <a:rPr lang="zh-CN" altLang="en-US" sz="2200" b="0" i="0" dirty="0">
                <a:solidFill>
                  <a:srgbClr val="4D4D4D"/>
                </a:solidFill>
                <a:effectLst/>
                <a:latin typeface="微软雅黑" panose="020B0503020204020204" pitchFamily="34" charset="-122"/>
                <a:ea typeface="微软雅黑" panose="020B0503020204020204" pitchFamily="34" charset="-122"/>
              </a:rPr>
              <a:t>不同的是，接收方在没有收到分组</a:t>
            </a:r>
            <a:r>
              <a:rPr lang="en-US" altLang="zh-CN" sz="2200" b="0" i="0" dirty="0">
                <a:solidFill>
                  <a:srgbClr val="4D4D4D"/>
                </a:solidFill>
                <a:effectLst/>
                <a:latin typeface="微软雅黑" panose="020B0503020204020204" pitchFamily="34" charset="-122"/>
                <a:ea typeface="微软雅黑" panose="020B0503020204020204" pitchFamily="34" charset="-122"/>
              </a:rPr>
              <a:t>2</a:t>
            </a:r>
            <a:r>
              <a:rPr lang="zh-CN" altLang="en-US" sz="2200" b="0" i="0" dirty="0">
                <a:solidFill>
                  <a:srgbClr val="4D4D4D"/>
                </a:solidFill>
                <a:effectLst/>
                <a:latin typeface="微软雅黑" panose="020B0503020204020204" pitchFamily="34" charset="-122"/>
                <a:ea typeface="微软雅黑" panose="020B0503020204020204" pitchFamily="34" charset="-122"/>
              </a:rPr>
              <a:t>的情况下，依然返回了</a:t>
            </a:r>
            <a:r>
              <a:rPr lang="en-US" altLang="zh-CN" sz="2200" b="0" i="0" dirty="0">
                <a:solidFill>
                  <a:srgbClr val="4D4D4D"/>
                </a:solidFill>
                <a:effectLst/>
                <a:latin typeface="微软雅黑" panose="020B0503020204020204" pitchFamily="34" charset="-122"/>
                <a:ea typeface="微软雅黑" panose="020B0503020204020204" pitchFamily="34" charset="-122"/>
              </a:rPr>
              <a:t>ACK3,ACK4</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ACK1</a:t>
            </a:r>
            <a:r>
              <a:rPr lang="zh-CN" altLang="en-US" sz="2200" dirty="0">
                <a:latin typeface="微软雅黑" panose="020B0503020204020204" pitchFamily="34" charset="-122"/>
                <a:ea typeface="微软雅黑" panose="020B0503020204020204" pitchFamily="34" charset="-122"/>
              </a:rPr>
              <a:t>返回以后，分组</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，分组</a:t>
            </a:r>
            <a:r>
              <a:rPr lang="en-US" altLang="zh-CN" sz="2200" dirty="0">
                <a:latin typeface="微软雅黑" panose="020B0503020204020204" pitchFamily="34" charset="-122"/>
                <a:ea typeface="微软雅黑" panose="020B0503020204020204" pitchFamily="34" charset="-122"/>
              </a:rPr>
              <a:t>6</a:t>
            </a:r>
            <a:r>
              <a:rPr lang="zh-CN" altLang="en-US" sz="2200" dirty="0">
                <a:latin typeface="微软雅黑" panose="020B0503020204020204" pitchFamily="34" charset="-122"/>
                <a:ea typeface="微软雅黑" panose="020B0503020204020204" pitchFamily="34" charset="-122"/>
              </a:rPr>
              <a:t>就已经可以发送。然后在接收方，分组</a:t>
            </a:r>
            <a:r>
              <a:rPr lang="en-US" altLang="zh-CN" sz="2200" dirty="0">
                <a:latin typeface="微软雅黑" panose="020B0503020204020204" pitchFamily="34" charset="-122"/>
                <a:ea typeface="微软雅黑" panose="020B0503020204020204" pitchFamily="34" charset="-122"/>
              </a:rPr>
              <a:t>3456</a:t>
            </a:r>
            <a:r>
              <a:rPr lang="zh-CN" altLang="en-US" sz="2200" dirty="0">
                <a:latin typeface="微软雅黑" panose="020B0503020204020204" pitchFamily="34" charset="-122"/>
                <a:ea typeface="微软雅黑" panose="020B0503020204020204" pitchFamily="34" charset="-122"/>
              </a:rPr>
              <a:t>都已经被缓存，等待分组</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的计时器超时后，分组</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将重新发送。</a:t>
            </a:r>
          </a:p>
        </p:txBody>
      </p:sp>
    </p:spTree>
    <p:extLst>
      <p:ext uri="{BB962C8B-B14F-4D97-AF65-F5344CB8AC3E}">
        <p14:creationId xmlns:p14="http://schemas.microsoft.com/office/powerpoint/2010/main" val="3134828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协议原理分析</a:t>
            </a:r>
            <a:endParaRPr kumimoji="1" lang="zh-CN" altLang="en-US" sz="3200" dirty="0"/>
          </a:p>
        </p:txBody>
      </p:sp>
      <p:sp>
        <p:nvSpPr>
          <p:cNvPr id="232" name="文本框 231">
            <a:extLst>
              <a:ext uri="{FF2B5EF4-FFF2-40B4-BE49-F238E27FC236}">
                <a16:creationId xmlns:a16="http://schemas.microsoft.com/office/drawing/2014/main" id="{46571FCC-8EBA-4ADD-A211-3BF9D8AE1751}"/>
              </a:ext>
            </a:extLst>
          </p:cNvPr>
          <p:cNvSpPr txBox="1"/>
          <p:nvPr/>
        </p:nvSpPr>
        <p:spPr>
          <a:xfrm>
            <a:off x="863600" y="1282894"/>
            <a:ext cx="6538856"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solidFill>
                  <a:srgbClr val="4D4D4D"/>
                </a:solidFill>
                <a:latin typeface="-apple-system"/>
              </a:rPr>
              <a:t>确认过程发生丢包</a:t>
            </a:r>
            <a:endParaRPr lang="zh-CN" altLang="en-US" sz="2400" b="1" dirty="0"/>
          </a:p>
        </p:txBody>
      </p:sp>
      <p:sp>
        <p:nvSpPr>
          <p:cNvPr id="6" name="文本框 5">
            <a:extLst>
              <a:ext uri="{FF2B5EF4-FFF2-40B4-BE49-F238E27FC236}">
                <a16:creationId xmlns:a16="http://schemas.microsoft.com/office/drawing/2014/main" id="{63AEF994-7763-4020-8368-7475C7B331F2}"/>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pic>
        <p:nvPicPr>
          <p:cNvPr id="9" name="图片 8">
            <a:extLst>
              <a:ext uri="{FF2B5EF4-FFF2-40B4-BE49-F238E27FC236}">
                <a16:creationId xmlns:a16="http://schemas.microsoft.com/office/drawing/2014/main" id="{4A4ECDFE-2E47-4E9F-802B-E89E69D65CEB}"/>
              </a:ext>
            </a:extLst>
          </p:cNvPr>
          <p:cNvPicPr>
            <a:picLocks noChangeAspect="1"/>
          </p:cNvPicPr>
          <p:nvPr/>
        </p:nvPicPr>
        <p:blipFill>
          <a:blip r:embed="rId3"/>
          <a:stretch>
            <a:fillRect/>
          </a:stretch>
        </p:blipFill>
        <p:spPr>
          <a:xfrm>
            <a:off x="944578" y="1783241"/>
            <a:ext cx="7806699" cy="4694689"/>
          </a:xfrm>
          <a:prstGeom prst="rect">
            <a:avLst/>
          </a:prstGeom>
        </p:spPr>
      </p:pic>
      <p:sp>
        <p:nvSpPr>
          <p:cNvPr id="7" name="文本框 6">
            <a:extLst>
              <a:ext uri="{FF2B5EF4-FFF2-40B4-BE49-F238E27FC236}">
                <a16:creationId xmlns:a16="http://schemas.microsoft.com/office/drawing/2014/main" id="{4ADEE320-4CAF-451B-B18E-1117AB297A2C}"/>
              </a:ext>
            </a:extLst>
          </p:cNvPr>
          <p:cNvSpPr txBox="1"/>
          <p:nvPr/>
        </p:nvSpPr>
        <p:spPr>
          <a:xfrm>
            <a:off x="9087730" y="1211591"/>
            <a:ext cx="2952764" cy="418576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400" b="0" i="0" dirty="0">
                <a:solidFill>
                  <a:srgbClr val="6900B0"/>
                </a:solidFill>
                <a:effectLst/>
                <a:latin typeface="微软雅黑" panose="020B0503020204020204" pitchFamily="34" charset="-122"/>
                <a:ea typeface="微软雅黑" panose="020B0503020204020204" pitchFamily="34" charset="-122"/>
              </a:rPr>
              <a:t>当</a:t>
            </a:r>
            <a:r>
              <a:rPr lang="en-US" altLang="zh-CN" sz="2400" b="0" i="0" dirty="0">
                <a:solidFill>
                  <a:srgbClr val="6900B0"/>
                </a:solidFill>
                <a:effectLst/>
                <a:latin typeface="微软雅黑" panose="020B0503020204020204" pitchFamily="34" charset="-122"/>
                <a:ea typeface="微软雅黑" panose="020B0503020204020204" pitchFamily="34" charset="-122"/>
              </a:rPr>
              <a:t>ACK2</a:t>
            </a:r>
            <a:r>
              <a:rPr lang="zh-CN" altLang="en-US" sz="2400" b="0" i="0" dirty="0">
                <a:solidFill>
                  <a:srgbClr val="6900B0"/>
                </a:solidFill>
                <a:effectLst/>
                <a:latin typeface="微软雅黑" panose="020B0503020204020204" pitchFamily="34" charset="-122"/>
                <a:ea typeface="微软雅黑" panose="020B0503020204020204" pitchFamily="34" charset="-122"/>
              </a:rPr>
              <a:t>丢弃时：</a:t>
            </a:r>
            <a:endParaRPr lang="en-US" altLang="zh-CN" sz="2400" b="0" i="0" dirty="0">
              <a:solidFill>
                <a:srgbClr val="6900B0"/>
              </a:solidFill>
              <a:effectLst/>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b="0" i="0" dirty="0">
                <a:solidFill>
                  <a:srgbClr val="4D4D4D"/>
                </a:solidFill>
                <a:effectLst/>
                <a:latin typeface="微软雅黑" panose="020B0503020204020204" pitchFamily="34" charset="-122"/>
                <a:ea typeface="微软雅黑" panose="020B0503020204020204" pitchFamily="34" charset="-122"/>
              </a:rPr>
              <a:t>发送方的分组已经由</a:t>
            </a:r>
            <a:r>
              <a:rPr lang="en-US" altLang="zh-CN" sz="2200" b="0" i="0" dirty="0">
                <a:solidFill>
                  <a:srgbClr val="4D4D4D"/>
                </a:solidFill>
                <a:effectLst/>
                <a:latin typeface="微软雅黑" panose="020B0503020204020204" pitchFamily="34" charset="-122"/>
                <a:ea typeface="微软雅黑" panose="020B0503020204020204" pitchFamily="34" charset="-122"/>
              </a:rPr>
              <a:t>0-4</a:t>
            </a:r>
            <a:r>
              <a:rPr lang="zh-CN" altLang="en-US" sz="2200" b="0" i="0" dirty="0">
                <a:solidFill>
                  <a:srgbClr val="4D4D4D"/>
                </a:solidFill>
                <a:effectLst/>
                <a:latin typeface="微软雅黑" panose="020B0503020204020204" pitchFamily="34" charset="-122"/>
                <a:ea typeface="微软雅黑" panose="020B0503020204020204" pitchFamily="34" charset="-122"/>
              </a:rPr>
              <a:t>到了</a:t>
            </a:r>
            <a:r>
              <a:rPr lang="en-US" altLang="zh-CN" sz="2200" b="0" i="0" dirty="0">
                <a:solidFill>
                  <a:srgbClr val="4D4D4D"/>
                </a:solidFill>
                <a:effectLst/>
                <a:latin typeface="微软雅黑" panose="020B0503020204020204" pitchFamily="34" charset="-122"/>
                <a:ea typeface="微软雅黑" panose="020B0503020204020204" pitchFamily="34" charset="-122"/>
              </a:rPr>
              <a:t>2-6,</a:t>
            </a:r>
            <a:r>
              <a:rPr lang="zh-CN" altLang="en-US" sz="2200" b="0" i="0" dirty="0">
                <a:solidFill>
                  <a:srgbClr val="4D4D4D"/>
                </a:solidFill>
                <a:effectLst/>
                <a:latin typeface="微软雅黑" panose="020B0503020204020204" pitchFamily="34" charset="-122"/>
                <a:ea typeface="微软雅黑" panose="020B0503020204020204" pitchFamily="34" charset="-122"/>
              </a:rPr>
              <a:t>在最后</a:t>
            </a:r>
            <a:r>
              <a:rPr lang="en-US" altLang="zh-CN" sz="2200" b="0" i="0" dirty="0">
                <a:solidFill>
                  <a:srgbClr val="4D4D4D"/>
                </a:solidFill>
                <a:effectLst/>
                <a:latin typeface="微软雅黑" panose="020B0503020204020204" pitchFamily="34" charset="-122"/>
                <a:ea typeface="微软雅黑" panose="020B0503020204020204" pitchFamily="34" charset="-122"/>
              </a:rPr>
              <a:t>2-6</a:t>
            </a:r>
            <a:r>
              <a:rPr lang="zh-CN" altLang="en-US" sz="2200" b="0" i="0" dirty="0">
                <a:solidFill>
                  <a:srgbClr val="4D4D4D"/>
                </a:solidFill>
                <a:effectLst/>
                <a:latin typeface="微软雅黑" panose="020B0503020204020204" pitchFamily="34" charset="-122"/>
                <a:ea typeface="微软雅黑" panose="020B0503020204020204" pitchFamily="34" charset="-122"/>
              </a:rPr>
              <a:t>的窗口中。</a:t>
            </a:r>
            <a:endParaRPr lang="en-US" altLang="zh-CN" sz="2200" b="0" i="0" dirty="0">
              <a:solidFill>
                <a:srgbClr val="4D4D4D"/>
              </a:solidFill>
              <a:effectLst/>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dirty="0">
                <a:latin typeface="微软雅黑" panose="020B0503020204020204" pitchFamily="34" charset="-122"/>
                <a:ea typeface="微软雅黑" panose="020B0503020204020204" pitchFamily="34" charset="-122"/>
              </a:rPr>
              <a:t>分组</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会因为</a:t>
            </a:r>
            <a:r>
              <a:rPr lang="en-US" altLang="zh-CN" sz="2200" dirty="0">
                <a:latin typeface="微软雅黑" panose="020B0503020204020204" pitchFamily="34" charset="-122"/>
                <a:ea typeface="微软雅黑" panose="020B0503020204020204" pitchFamily="34" charset="-122"/>
              </a:rPr>
              <a:t>ACK2</a:t>
            </a:r>
            <a:r>
              <a:rPr lang="zh-CN" altLang="en-US" sz="2200" dirty="0">
                <a:latin typeface="微软雅黑" panose="020B0503020204020204" pitchFamily="34" charset="-122"/>
                <a:ea typeface="微软雅黑" panose="020B0503020204020204" pitchFamily="34" charset="-122"/>
              </a:rPr>
              <a:t>被丢失然后在计时器计时后重新发送一次。</a:t>
            </a:r>
            <a:endParaRPr lang="en-US" altLang="zh-CN" sz="2200" dirty="0">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200" dirty="0">
                <a:latin typeface="微软雅黑" panose="020B0503020204020204" pitchFamily="34" charset="-122"/>
                <a:ea typeface="微软雅黑" panose="020B0503020204020204" pitchFamily="34" charset="-122"/>
              </a:rPr>
              <a:t>如果在接收过程中有丢失发生，选择重传</a:t>
            </a:r>
            <a:r>
              <a:rPr lang="en-US" altLang="zh-CN" sz="2200" dirty="0">
                <a:latin typeface="微软雅黑" panose="020B0503020204020204" pitchFamily="34" charset="-122"/>
                <a:ea typeface="微软雅黑" panose="020B0503020204020204" pitchFamily="34" charset="-122"/>
              </a:rPr>
              <a:t>SR</a:t>
            </a:r>
            <a:r>
              <a:rPr lang="zh-CN" altLang="en-US" sz="2200" dirty="0">
                <a:latin typeface="微软雅黑" panose="020B0503020204020204" pitchFamily="34" charset="-122"/>
                <a:ea typeface="微软雅黑" panose="020B0503020204020204" pitchFamily="34" charset="-122"/>
              </a:rPr>
              <a:t>的效率是不如回退</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步</a:t>
            </a:r>
            <a:r>
              <a:rPr lang="en-US" altLang="zh-CN" sz="2200" dirty="0">
                <a:latin typeface="微软雅黑" panose="020B0503020204020204" pitchFamily="34" charset="-122"/>
                <a:ea typeface="微软雅黑" panose="020B0503020204020204" pitchFamily="34" charset="-122"/>
              </a:rPr>
              <a:t>GBN</a:t>
            </a:r>
            <a:r>
              <a:rPr lang="zh-CN" altLang="en-US" sz="2200" dirty="0">
                <a:latin typeface="微软雅黑" panose="020B0503020204020204" pitchFamily="34" charset="-122"/>
                <a:ea typeface="微软雅黑" panose="020B0503020204020204" pitchFamily="34" charset="-122"/>
              </a:rPr>
              <a:t>的</a:t>
            </a:r>
          </a:p>
        </p:txBody>
      </p:sp>
      <p:sp>
        <p:nvSpPr>
          <p:cNvPr id="8" name="灯片编号占位符 3">
            <a:extLst>
              <a:ext uri="{FF2B5EF4-FFF2-40B4-BE49-F238E27FC236}">
                <a16:creationId xmlns:a16="http://schemas.microsoft.com/office/drawing/2014/main" id="{10D44707-2318-644C-AC47-050392B0137F}"/>
              </a:ext>
            </a:extLst>
          </p:cNvPr>
          <p:cNvSpPr txBox="1">
            <a:spLocks/>
          </p:cNvSpPr>
          <p:nvPr/>
        </p:nvSpPr>
        <p:spPr>
          <a:xfrm>
            <a:off x="8610600" y="6356350"/>
            <a:ext cx="331967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4D1E41-7A09-AB4A-A4E1-09765ADA2698}" type="slidenum">
              <a:rPr kumimoji="1" lang="zh-CN" altLang="en-US" smtClean="0"/>
              <a:pPr/>
              <a:t>96</a:t>
            </a:fld>
            <a:endParaRPr kumimoji="1" lang="zh-CN" altLang="en-US" dirty="0"/>
          </a:p>
        </p:txBody>
      </p:sp>
    </p:spTree>
    <p:extLst>
      <p:ext uri="{BB962C8B-B14F-4D97-AF65-F5344CB8AC3E}">
        <p14:creationId xmlns:p14="http://schemas.microsoft.com/office/powerpoint/2010/main" val="3054620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sp>
        <p:nvSpPr>
          <p:cNvPr id="5" name="内容占位符 2">
            <a:extLst>
              <a:ext uri="{FF2B5EF4-FFF2-40B4-BE49-F238E27FC236}">
                <a16:creationId xmlns:a16="http://schemas.microsoft.com/office/drawing/2014/main" id="{F1E1D552-C997-4318-84D7-371EE1904B8D}"/>
              </a:ext>
            </a:extLst>
          </p:cNvPr>
          <p:cNvSpPr>
            <a:spLocks noGrp="1"/>
          </p:cNvSpPr>
          <p:nvPr>
            <p:ph idx="1"/>
          </p:nvPr>
        </p:nvSpPr>
        <p:spPr>
          <a:xfrm>
            <a:off x="838200" y="1392220"/>
            <a:ext cx="10515600" cy="5131205"/>
          </a:xfrm>
        </p:spPr>
        <p:txBody>
          <a:bodyPr>
            <a:normAutofit fontScale="92500" lnSpcReduction="20000"/>
          </a:bodyPr>
          <a:lstStyle/>
          <a:p>
            <a:pPr>
              <a:lnSpc>
                <a:spcPct val="120000"/>
              </a:lnSpc>
            </a:pPr>
            <a:r>
              <a:rPr kumimoji="1" lang="zh-CN" altLang="en-US" sz="2900" dirty="0"/>
              <a:t>实现要点</a:t>
            </a:r>
          </a:p>
          <a:p>
            <a:pPr lvl="1">
              <a:lnSpc>
                <a:spcPct val="120000"/>
              </a:lnSpc>
            </a:pPr>
            <a:r>
              <a:rPr kumimoji="1" lang="zh-CN" altLang="en-US" sz="2500" dirty="0"/>
              <a:t>在</a:t>
            </a:r>
            <a:r>
              <a:rPr kumimoji="1" lang="en-US" altLang="zh-CN" sz="2500" dirty="0"/>
              <a:t>SR</a:t>
            </a:r>
            <a:r>
              <a:rPr kumimoji="1" lang="zh-CN" altLang="en-US" sz="2500" dirty="0"/>
              <a:t>中，和</a:t>
            </a:r>
            <a:r>
              <a:rPr kumimoji="1" lang="en-US" altLang="zh-CN" sz="2500" dirty="0"/>
              <a:t>GBN</a:t>
            </a:r>
            <a:r>
              <a:rPr kumimoji="1" lang="zh-CN" altLang="en-US" sz="2500" dirty="0"/>
              <a:t>不同，</a:t>
            </a:r>
            <a:r>
              <a:rPr kumimoji="1" lang="en-US" altLang="zh-CN" sz="2500" dirty="0"/>
              <a:t>SR</a:t>
            </a:r>
            <a:r>
              <a:rPr kumimoji="1" lang="zh-CN" altLang="en-US" sz="2500" dirty="0"/>
              <a:t>是</a:t>
            </a:r>
            <a:r>
              <a:rPr kumimoji="1" lang="zh-CN" altLang="en-US" sz="2500" dirty="0">
                <a:solidFill>
                  <a:srgbClr val="B348FF"/>
                </a:solidFill>
              </a:rPr>
              <a:t>给每一个</a:t>
            </a:r>
            <a:r>
              <a:rPr kumimoji="1" lang="en-US" altLang="zh-CN" sz="2500" dirty="0">
                <a:solidFill>
                  <a:srgbClr val="B348FF"/>
                </a:solidFill>
              </a:rPr>
              <a:t>PDU</a:t>
            </a:r>
            <a:r>
              <a:rPr kumimoji="1" lang="zh-CN" altLang="en-US" sz="2500" dirty="0">
                <a:solidFill>
                  <a:srgbClr val="B348FF"/>
                </a:solidFill>
              </a:rPr>
              <a:t>设置定时器</a:t>
            </a:r>
            <a:r>
              <a:rPr kumimoji="1" lang="zh-CN" altLang="en-US" sz="2500" dirty="0"/>
              <a:t>，发送端</a:t>
            </a:r>
            <a:r>
              <a:rPr kumimoji="1" lang="zh-CN" altLang="en-US" sz="2500" dirty="0">
                <a:solidFill>
                  <a:srgbClr val="B348FF"/>
                </a:solidFill>
              </a:rPr>
              <a:t>只重传出错</a:t>
            </a:r>
            <a:r>
              <a:rPr kumimoji="1" lang="en-US" altLang="zh-CN" sz="2500" dirty="0">
                <a:solidFill>
                  <a:srgbClr val="B348FF"/>
                </a:solidFill>
              </a:rPr>
              <a:t>PDU</a:t>
            </a:r>
            <a:r>
              <a:rPr kumimoji="1" lang="zh-CN" altLang="en-US" sz="2500" dirty="0"/>
              <a:t>。接收端在接收到乱序的</a:t>
            </a:r>
            <a:r>
              <a:rPr kumimoji="1" lang="en-US" altLang="zh-CN" sz="2500" dirty="0"/>
              <a:t>PDU</a:t>
            </a:r>
            <a:r>
              <a:rPr kumimoji="1" lang="zh-CN" altLang="en-US" sz="2500" dirty="0"/>
              <a:t>的时候会进行缓存，当前面的</a:t>
            </a:r>
            <a:r>
              <a:rPr kumimoji="1" lang="en-US" altLang="zh-CN" sz="2500" dirty="0"/>
              <a:t>PDU</a:t>
            </a:r>
            <a:r>
              <a:rPr kumimoji="1" lang="zh-CN" altLang="en-US" sz="2500" dirty="0"/>
              <a:t>到达以后一起提交给上层</a:t>
            </a:r>
            <a:endParaRPr kumimoji="1" lang="en-US" altLang="zh-CN" sz="2500" dirty="0"/>
          </a:p>
          <a:p>
            <a:pPr>
              <a:lnSpc>
                <a:spcPct val="120000"/>
              </a:lnSpc>
            </a:pPr>
            <a:r>
              <a:rPr kumimoji="1" lang="zh-CN" altLang="en-US" dirty="0"/>
              <a:t>两个窗口</a:t>
            </a:r>
            <a:endParaRPr kumimoji="1" lang="zh-CN" altLang="en-US" sz="2800" dirty="0"/>
          </a:p>
          <a:p>
            <a:pPr lvl="1">
              <a:lnSpc>
                <a:spcPct val="120000"/>
              </a:lnSpc>
            </a:pPr>
            <a:r>
              <a:rPr kumimoji="1" lang="zh-CN" altLang="en-US" sz="2500" dirty="0"/>
              <a:t>发送窗口：发送方维持一组连续允许发送的帧序号</a:t>
            </a:r>
            <a:endParaRPr kumimoji="1" lang="en-US" altLang="zh-CN" sz="2500" dirty="0"/>
          </a:p>
          <a:p>
            <a:pPr lvl="1">
              <a:lnSpc>
                <a:spcPct val="120000"/>
              </a:lnSpc>
            </a:pPr>
            <a:r>
              <a:rPr kumimoji="1" lang="zh-CN" altLang="en-US" sz="2500" dirty="0"/>
              <a:t>接收窗口：接收方维持一组连续的允许接收帧序号</a:t>
            </a:r>
            <a:endParaRPr kumimoji="1" lang="en-US" altLang="zh-CN" sz="2500" dirty="0"/>
          </a:p>
          <a:p>
            <a:pPr>
              <a:lnSpc>
                <a:spcPct val="120000"/>
              </a:lnSpc>
            </a:pPr>
            <a:r>
              <a:rPr kumimoji="1" lang="zh-CN" altLang="en-US" dirty="0"/>
              <a:t>发送方必须响应的三件事</a:t>
            </a:r>
            <a:endParaRPr kumimoji="1" lang="zh-CN" altLang="en-US" sz="2800" dirty="0"/>
          </a:p>
          <a:p>
            <a:pPr lvl="1">
              <a:lnSpc>
                <a:spcPct val="120000"/>
              </a:lnSpc>
            </a:pPr>
            <a:r>
              <a:rPr kumimoji="1" lang="zh-CN" altLang="en-US" sz="2500" dirty="0">
                <a:solidFill>
                  <a:srgbClr val="B348FF"/>
                </a:solidFill>
              </a:rPr>
              <a:t>上层的调用</a:t>
            </a:r>
            <a:r>
              <a:rPr kumimoji="1" lang="zh-CN" altLang="en-US" sz="2500" dirty="0"/>
              <a:t>：检测有没有可以使用的序号，如果有就发送</a:t>
            </a:r>
            <a:endParaRPr kumimoji="1" lang="en-US" altLang="zh-CN" sz="2500" dirty="0"/>
          </a:p>
          <a:p>
            <a:pPr lvl="1">
              <a:lnSpc>
                <a:spcPct val="120000"/>
              </a:lnSpc>
            </a:pPr>
            <a:r>
              <a:rPr kumimoji="1" lang="zh-CN" altLang="en-US" dirty="0">
                <a:solidFill>
                  <a:srgbClr val="B348FF"/>
                </a:solidFill>
              </a:rPr>
              <a:t>收到</a:t>
            </a:r>
            <a:r>
              <a:rPr kumimoji="1" lang="en-US" altLang="zh-CN" dirty="0">
                <a:solidFill>
                  <a:srgbClr val="B348FF"/>
                </a:solidFill>
              </a:rPr>
              <a:t>ACK</a:t>
            </a:r>
            <a:r>
              <a:rPr kumimoji="1" lang="zh-CN" altLang="en-US" dirty="0"/>
              <a:t>：如果收到的是最小序号的</a:t>
            </a:r>
            <a:r>
              <a:rPr kumimoji="1" lang="en-US" altLang="zh-CN" dirty="0"/>
              <a:t>ACK</a:t>
            </a:r>
            <a:r>
              <a:rPr kumimoji="1" lang="zh-CN" altLang="en-US" dirty="0"/>
              <a:t>，窗口滑动。如果收到其他序号的</a:t>
            </a:r>
            <a:r>
              <a:rPr kumimoji="1" lang="en-US" altLang="zh-CN" dirty="0"/>
              <a:t>ACK</a:t>
            </a:r>
            <a:r>
              <a:rPr kumimoji="1" lang="zh-CN" altLang="en-US" dirty="0"/>
              <a:t>，进行标记</a:t>
            </a:r>
            <a:endParaRPr kumimoji="1" lang="en-US" altLang="zh-CN" dirty="0"/>
          </a:p>
          <a:p>
            <a:pPr lvl="1">
              <a:lnSpc>
                <a:spcPct val="120000"/>
              </a:lnSpc>
            </a:pPr>
            <a:r>
              <a:rPr kumimoji="1" lang="zh-CN" altLang="en-US" dirty="0">
                <a:solidFill>
                  <a:srgbClr val="B348FF"/>
                </a:solidFill>
              </a:rPr>
              <a:t>超时事件</a:t>
            </a:r>
            <a:r>
              <a:rPr kumimoji="1" lang="zh-CN" altLang="en-US" dirty="0"/>
              <a:t>：每个</a:t>
            </a:r>
            <a:r>
              <a:rPr kumimoji="1" lang="en-US" altLang="zh-CN" dirty="0"/>
              <a:t>PDU</a:t>
            </a:r>
            <a:r>
              <a:rPr kumimoji="1" lang="zh-CN" altLang="en-US" dirty="0"/>
              <a:t>都有定时器，哪个超时重传哪个</a:t>
            </a:r>
          </a:p>
        </p:txBody>
      </p:sp>
      <p:sp>
        <p:nvSpPr>
          <p:cNvPr id="6" name="文本框 5">
            <a:extLst>
              <a:ext uri="{FF2B5EF4-FFF2-40B4-BE49-F238E27FC236}">
                <a16:creationId xmlns:a16="http://schemas.microsoft.com/office/drawing/2014/main" id="{4AAB10DB-9B64-40EE-9D5C-9048184CE5A6}"/>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37253151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9" name="文本框 8">
            <a:extLst>
              <a:ext uri="{FF2B5EF4-FFF2-40B4-BE49-F238E27FC236}">
                <a16:creationId xmlns:a16="http://schemas.microsoft.com/office/drawing/2014/main" id="{0FED2231-6516-4649-8706-82C23B75D203}"/>
              </a:ext>
            </a:extLst>
          </p:cNvPr>
          <p:cNvSpPr txBox="1"/>
          <p:nvPr/>
        </p:nvSpPr>
        <p:spPr>
          <a:xfrm>
            <a:off x="851770" y="2122578"/>
            <a:ext cx="10208712" cy="3400931"/>
          </a:xfrm>
          <a:prstGeom prst="rect">
            <a:avLst/>
          </a:prstGeom>
          <a:noFill/>
        </p:spPr>
        <p:txBody>
          <a:bodyPr wrap="square">
            <a:spAutoFit/>
          </a:bodyPr>
          <a:lstStyle/>
          <a:p>
            <a:pPr>
              <a:lnSpc>
                <a:spcPts val="3800"/>
              </a:lnSpc>
              <a:spcBef>
                <a:spcPts val="600"/>
              </a:spcBef>
            </a:pPr>
            <a:r>
              <a:rPr kumimoji="1" lang="zh-CN" altLang="en-US" sz="2400" dirty="0">
                <a:solidFill>
                  <a:srgbClr val="B348FF"/>
                </a:solidFill>
                <a:latin typeface="Microsoft YaHei" panose="020B0503020204020204" pitchFamily="34" charset="-122"/>
                <a:ea typeface="Microsoft YaHei" panose="020B0503020204020204" pitchFamily="34" charset="-122"/>
              </a:rPr>
              <a:t>发送方：</a:t>
            </a:r>
            <a:endParaRPr kumimoji="1" lang="en-US" altLang="zh-CN" sz="2400" dirty="0">
              <a:solidFill>
                <a:srgbClr val="B348FF"/>
              </a:solidFill>
              <a:latin typeface="Microsoft YaHei" panose="020B0503020204020204" pitchFamily="34" charset="-122"/>
              <a:ea typeface="Microsoft YaHei" panose="020B0503020204020204" pitchFamily="34" charset="-122"/>
            </a:endParaRPr>
          </a:p>
          <a:p>
            <a:pPr marL="342900" indent="-342900" algn="just">
              <a:lnSpc>
                <a:spcPts val="3800"/>
              </a:lnSpc>
              <a:spcBef>
                <a:spcPts val="600"/>
              </a:spcBef>
              <a:buAutoNum type="arabicPeriod"/>
            </a:pPr>
            <a:r>
              <a:rPr kumimoji="1" lang="zh-CN" altLang="en-US" sz="2400" dirty="0">
                <a:latin typeface="Microsoft YaHei" panose="020B0503020204020204" pitchFamily="34" charset="-122"/>
                <a:ea typeface="Microsoft YaHei" panose="020B0503020204020204" pitchFamily="34" charset="-122"/>
              </a:rPr>
              <a:t>窗口尺寸：</a:t>
            </a:r>
            <a:r>
              <a:rPr kumimoji="1" lang="en-US" altLang="zh-CN" sz="2400" dirty="0">
                <a:latin typeface="Microsoft YaHei" panose="020B0503020204020204" pitchFamily="34" charset="-122"/>
                <a:ea typeface="Microsoft YaHei" panose="020B0503020204020204" pitchFamily="34" charset="-122"/>
              </a:rPr>
              <a:t>1&lt;W</a:t>
            </a:r>
            <a:r>
              <a:rPr kumimoji="1" lang="en-US" altLang="zh-CN" sz="2400" baseline="-25000" dirty="0">
                <a:latin typeface="Microsoft YaHei" panose="020B0503020204020204" pitchFamily="34" charset="-122"/>
                <a:ea typeface="Microsoft YaHei" panose="020B0503020204020204" pitchFamily="34" charset="-122"/>
              </a:rPr>
              <a:t>T</a:t>
            </a:r>
            <a:r>
              <a:rPr kumimoji="1" lang="en-US" altLang="zh-CN" sz="2400" dirty="0">
                <a:latin typeface="Microsoft YaHei" panose="020B0503020204020204" pitchFamily="34" charset="-122"/>
                <a:ea typeface="Microsoft YaHei" panose="020B0503020204020204" pitchFamily="34" charset="-122"/>
              </a:rPr>
              <a:t>≤2</a:t>
            </a:r>
            <a:r>
              <a:rPr kumimoji="1" lang="en-US" altLang="zh-CN" sz="2400" baseline="30000" dirty="0">
                <a:latin typeface="Microsoft YaHei" panose="020B0503020204020204" pitchFamily="34" charset="-122"/>
                <a:ea typeface="Microsoft YaHei" panose="020B0503020204020204" pitchFamily="34" charset="-122"/>
              </a:rPr>
              <a:t>n-1</a:t>
            </a:r>
            <a:r>
              <a:rPr kumimoji="1" lang="zh-CN" altLang="en-US" sz="2400" dirty="0">
                <a:latin typeface="Microsoft YaHei" panose="020B0503020204020204" pitchFamily="34" charset="-122"/>
                <a:ea typeface="Microsoft YaHei" panose="020B0503020204020204" pitchFamily="34" charset="-122"/>
              </a:rPr>
              <a:t>，最多连续发送窗口中的</a:t>
            </a:r>
            <a:r>
              <a:rPr kumimoji="1" lang="en-US" altLang="zh-CN" sz="2400" dirty="0">
                <a:latin typeface="Microsoft YaHei" panose="020B0503020204020204" pitchFamily="34" charset="-122"/>
                <a:ea typeface="Microsoft YaHei" panose="020B0503020204020204" pitchFamily="34" charset="-122"/>
              </a:rPr>
              <a:t>W</a:t>
            </a:r>
            <a:r>
              <a:rPr kumimoji="1" lang="en-US" altLang="zh-CN" sz="2400" baseline="-25000" dirty="0">
                <a:latin typeface="Microsoft YaHei" panose="020B0503020204020204" pitchFamily="34" charset="-122"/>
                <a:ea typeface="Microsoft YaHei" panose="020B0503020204020204" pitchFamily="34" charset="-122"/>
              </a:rPr>
              <a:t>T</a:t>
            </a:r>
            <a:r>
              <a:rPr kumimoji="1" lang="zh-CN" altLang="en-US" sz="2400" dirty="0">
                <a:latin typeface="Microsoft YaHei" panose="020B0503020204020204" pitchFamily="34" charset="-122"/>
                <a:ea typeface="Microsoft YaHei" panose="020B0503020204020204" pitchFamily="34" charset="-122"/>
              </a:rPr>
              <a:t>个</a:t>
            </a:r>
            <a:r>
              <a:rPr kumimoji="1" lang="en-US" altLang="zh-CN" sz="2400" dirty="0">
                <a:latin typeface="Microsoft YaHei" panose="020B0503020204020204" pitchFamily="34" charset="-122"/>
                <a:ea typeface="Microsoft YaHei" panose="020B0503020204020204" pitchFamily="34" charset="-122"/>
              </a:rPr>
              <a:t>PDU</a:t>
            </a:r>
          </a:p>
          <a:p>
            <a:pPr marL="342900" indent="-342900" algn="just">
              <a:lnSpc>
                <a:spcPts val="3800"/>
              </a:lnSpc>
              <a:spcBef>
                <a:spcPts val="600"/>
              </a:spcBef>
              <a:buAutoNum type="arabicPeriod"/>
            </a:pPr>
            <a:r>
              <a:rPr kumimoji="1" lang="zh-CN" altLang="en-US" sz="2400" dirty="0">
                <a:latin typeface="Microsoft YaHei" panose="020B0503020204020204" pitchFamily="34" charset="-122"/>
                <a:ea typeface="Microsoft YaHei" panose="020B0503020204020204" pitchFamily="34" charset="-122"/>
              </a:rPr>
              <a:t>窗口滑动：与回退</a:t>
            </a:r>
            <a:r>
              <a:rPr kumimoji="1" lang="en-US" altLang="zh-CN" sz="2400" dirty="0">
                <a:latin typeface="Microsoft YaHei" panose="020B0503020204020204" pitchFamily="34" charset="-122"/>
                <a:ea typeface="Microsoft YaHei" panose="020B0503020204020204" pitchFamily="34" charset="-122"/>
              </a:rPr>
              <a:t>N</a:t>
            </a:r>
            <a:r>
              <a:rPr kumimoji="1" lang="zh-CN" altLang="en-US" sz="2400" dirty="0">
                <a:latin typeface="Microsoft YaHei" panose="020B0503020204020204" pitchFamily="34" charset="-122"/>
                <a:ea typeface="Microsoft YaHei" panose="020B0503020204020204" pitchFamily="34" charset="-122"/>
              </a:rPr>
              <a:t>帧协议相同</a:t>
            </a:r>
          </a:p>
          <a:p>
            <a:pPr marL="342900" indent="-342900" algn="just">
              <a:lnSpc>
                <a:spcPts val="3800"/>
              </a:lnSpc>
              <a:spcBef>
                <a:spcPts val="600"/>
              </a:spcBef>
              <a:buAutoNum type="arabicPeriod"/>
            </a:pPr>
            <a:r>
              <a:rPr kumimoji="1" lang="zh-CN" altLang="en-US" sz="2400" dirty="0">
                <a:latin typeface="Microsoft YaHei" panose="020B0503020204020204" pitchFamily="34" charset="-122"/>
                <a:ea typeface="Microsoft YaHei" panose="020B0503020204020204" pitchFamily="34" charset="-122"/>
              </a:rPr>
              <a:t>选择重发：收到</a:t>
            </a:r>
            <a:r>
              <a:rPr kumimoji="1" lang="en-US" altLang="zh-CN" sz="2400" dirty="0">
                <a:latin typeface="Microsoft YaHei" panose="020B0503020204020204" pitchFamily="34" charset="-122"/>
                <a:ea typeface="Microsoft YaHei" panose="020B0503020204020204" pitchFamily="34" charset="-122"/>
              </a:rPr>
              <a:t>NAK</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，重发</a:t>
            </a:r>
            <a:r>
              <a:rPr kumimoji="1" lang="en-US" altLang="zh-CN" sz="2400" dirty="0">
                <a:latin typeface="Microsoft YaHei" panose="020B0503020204020204" pitchFamily="34" charset="-122"/>
                <a:ea typeface="Microsoft YaHei" panose="020B0503020204020204" pitchFamily="34" charset="-122"/>
              </a:rPr>
              <a:t>PDU (k)</a:t>
            </a:r>
            <a:endParaRPr kumimoji="1" lang="zh-CN" altLang="en-US" sz="2400" dirty="0">
              <a:latin typeface="Microsoft YaHei" panose="020B0503020204020204" pitchFamily="34" charset="-122"/>
              <a:ea typeface="Microsoft YaHei" panose="020B0503020204020204" pitchFamily="34" charset="-122"/>
            </a:endParaRPr>
          </a:p>
          <a:p>
            <a:pPr marL="342900" indent="-342900" algn="just">
              <a:lnSpc>
                <a:spcPts val="3800"/>
              </a:lnSpc>
              <a:spcBef>
                <a:spcPts val="600"/>
              </a:spcBef>
              <a:buAutoNum type="arabicPeriod"/>
            </a:pPr>
            <a:r>
              <a:rPr kumimoji="1" lang="zh-CN" altLang="en-US" sz="2400" dirty="0">
                <a:latin typeface="Microsoft YaHei" panose="020B0503020204020204" pitchFamily="34" charset="-122"/>
                <a:ea typeface="Microsoft YaHei" panose="020B0503020204020204" pitchFamily="34" charset="-122"/>
              </a:rPr>
              <a:t>超时重发：超过</a:t>
            </a:r>
            <a:r>
              <a:rPr kumimoji="1" lang="en-US" altLang="zh-CN" sz="2400" dirty="0">
                <a:latin typeface="Microsoft YaHei" panose="020B0503020204020204" pitchFamily="34" charset="-122"/>
                <a:ea typeface="Microsoft YaHei" panose="020B0503020204020204" pitchFamily="34" charset="-122"/>
              </a:rPr>
              <a:t>T</a:t>
            </a:r>
            <a:r>
              <a:rPr kumimoji="1" lang="zh-CN" altLang="en-US" sz="2400" dirty="0">
                <a:latin typeface="Microsoft YaHei" panose="020B0503020204020204" pitchFamily="34" charset="-122"/>
                <a:ea typeface="Microsoft YaHei" panose="020B0503020204020204" pitchFamily="34" charset="-122"/>
              </a:rPr>
              <a:t>未收到期望的</a:t>
            </a:r>
            <a:r>
              <a:rPr kumimoji="1" lang="en-US" altLang="zh-CN" sz="2400" dirty="0">
                <a:latin typeface="Microsoft YaHei" panose="020B0503020204020204" pitchFamily="34" charset="-122"/>
                <a:ea typeface="Microsoft YaHei" panose="020B0503020204020204" pitchFamily="34" charset="-122"/>
              </a:rPr>
              <a:t>ACK</a:t>
            </a:r>
            <a:r>
              <a:rPr kumimoji="1" lang="zh-CN" altLang="en-US" sz="2400" dirty="0">
                <a:latin typeface="Microsoft YaHei" panose="020B0503020204020204" pitchFamily="34" charset="-122"/>
                <a:ea typeface="Microsoft YaHei" panose="020B0503020204020204" pitchFamily="34" charset="-122"/>
              </a:rPr>
              <a:t>，重发当前超时未应答的</a:t>
            </a:r>
            <a:r>
              <a:rPr kumimoji="1" lang="en-US" altLang="zh-CN" sz="2400" dirty="0">
                <a:latin typeface="Microsoft YaHei" panose="020B0503020204020204" pitchFamily="34" charset="-122"/>
                <a:ea typeface="Microsoft YaHei" panose="020B0503020204020204" pitchFamily="34" charset="-122"/>
              </a:rPr>
              <a:t>PDU</a:t>
            </a:r>
          </a:p>
          <a:p>
            <a:pPr marL="342900" indent="-342900" algn="just">
              <a:lnSpc>
                <a:spcPts val="3800"/>
              </a:lnSpc>
              <a:spcBef>
                <a:spcPts val="600"/>
              </a:spcBef>
              <a:buAutoNum type="arabicPeriod"/>
            </a:pPr>
            <a:r>
              <a:rPr kumimoji="1" lang="zh-CN" altLang="en-US" sz="2400" dirty="0">
                <a:latin typeface="Microsoft YaHei" panose="020B0503020204020204" pitchFamily="34" charset="-122"/>
                <a:ea typeface="Microsoft YaHei" panose="020B0503020204020204" pitchFamily="34" charset="-122"/>
              </a:rPr>
              <a:t>超次数失败：超过最大重发次数</a:t>
            </a:r>
            <a:r>
              <a:rPr kumimoji="1" lang="en-US" altLang="zh-CN" sz="2400" dirty="0" err="1">
                <a:latin typeface="Microsoft YaHei" panose="020B0503020204020204" pitchFamily="34" charset="-122"/>
                <a:ea typeface="Microsoft YaHei" panose="020B0503020204020204" pitchFamily="34" charset="-122"/>
              </a:rPr>
              <a:t>N</a:t>
            </a:r>
            <a:r>
              <a:rPr kumimoji="1" lang="en-US" altLang="zh-CN" sz="2400" baseline="-25000" dirty="0" err="1">
                <a:latin typeface="Microsoft YaHei" panose="020B0503020204020204" pitchFamily="34" charset="-122"/>
                <a:ea typeface="Microsoft YaHei" panose="020B0503020204020204" pitchFamily="34" charset="-122"/>
              </a:rPr>
              <a:t>max</a:t>
            </a:r>
            <a:r>
              <a:rPr kumimoji="1" lang="zh-CN" altLang="en-US" sz="2400" dirty="0">
                <a:latin typeface="Microsoft YaHei" panose="020B0503020204020204" pitchFamily="34" charset="-122"/>
                <a:ea typeface="Microsoft YaHei" panose="020B0503020204020204" pitchFamily="34" charset="-122"/>
              </a:rPr>
              <a:t>仍无正确应答，报告上层失败</a:t>
            </a:r>
          </a:p>
        </p:txBody>
      </p:sp>
      <p:sp>
        <p:nvSpPr>
          <p:cNvPr id="7" name="文本框 6">
            <a:extLst>
              <a:ext uri="{FF2B5EF4-FFF2-40B4-BE49-F238E27FC236}">
                <a16:creationId xmlns:a16="http://schemas.microsoft.com/office/drawing/2014/main" id="{A008BF6F-2E24-44CB-8113-509612504A1E}"/>
              </a:ext>
            </a:extLst>
          </p:cNvPr>
          <p:cNvSpPr txBox="1"/>
          <p:nvPr/>
        </p:nvSpPr>
        <p:spPr>
          <a:xfrm>
            <a:off x="851770" y="1455224"/>
            <a:ext cx="8481416" cy="523220"/>
          </a:xfrm>
          <a:prstGeom prst="rect">
            <a:avLst/>
          </a:prstGeom>
          <a:noFill/>
        </p:spPr>
        <p:txBody>
          <a:bodyPr wrap="square">
            <a:spAutoFit/>
          </a:bodyPr>
          <a:lstStyle/>
          <a:p>
            <a:pPr marL="457200" indent="-4572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实现基本过程与回退</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协议基本类似，其中</a:t>
            </a:r>
            <a:endParaRPr lang="zh-CN" altLang="en-US" sz="2800" dirty="0"/>
          </a:p>
        </p:txBody>
      </p:sp>
      <p:sp>
        <p:nvSpPr>
          <p:cNvPr id="6" name="文本框 5">
            <a:extLst>
              <a:ext uri="{FF2B5EF4-FFF2-40B4-BE49-F238E27FC236}">
                <a16:creationId xmlns:a16="http://schemas.microsoft.com/office/drawing/2014/main" id="{74DE29A4-B6DF-4B51-8241-5F56999885D3}"/>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1250979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zh-CN" altLang="en-US" dirty="0"/>
              <a:t>选择重传协议</a:t>
            </a:r>
            <a:r>
              <a:rPr kumimoji="1" lang="en-US" altLang="zh-CN" sz="3200" dirty="0">
                <a:solidFill>
                  <a:schemeClr val="accent1">
                    <a:lumMod val="75000"/>
                  </a:schemeClr>
                </a:solidFill>
              </a:rPr>
              <a:t>—</a:t>
            </a:r>
            <a:r>
              <a:rPr kumimoji="1" lang="zh-CN" altLang="en-US" sz="3200" dirty="0">
                <a:solidFill>
                  <a:srgbClr val="0000FF"/>
                </a:solidFill>
              </a:rPr>
              <a:t>协议实现分析</a:t>
            </a:r>
            <a:endParaRPr kumimoji="1" lang="zh-CN" altLang="en-US" sz="32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sp>
        <p:nvSpPr>
          <p:cNvPr id="9" name="文本框 8">
            <a:extLst>
              <a:ext uri="{FF2B5EF4-FFF2-40B4-BE49-F238E27FC236}">
                <a16:creationId xmlns:a16="http://schemas.microsoft.com/office/drawing/2014/main" id="{0FED2231-6516-4649-8706-82C23B75D203}"/>
              </a:ext>
            </a:extLst>
          </p:cNvPr>
          <p:cNvSpPr txBox="1"/>
          <p:nvPr/>
        </p:nvSpPr>
        <p:spPr>
          <a:xfrm>
            <a:off x="823835" y="1500794"/>
            <a:ext cx="10462116" cy="4375557"/>
          </a:xfrm>
          <a:prstGeom prst="rect">
            <a:avLst/>
          </a:prstGeom>
          <a:noFill/>
        </p:spPr>
        <p:txBody>
          <a:bodyPr wrap="square">
            <a:spAutoFit/>
          </a:bodyPr>
          <a:lstStyle/>
          <a:p>
            <a:pPr>
              <a:lnSpc>
                <a:spcPts val="3800"/>
              </a:lnSpc>
              <a:spcBef>
                <a:spcPts val="600"/>
              </a:spcBef>
            </a:pPr>
            <a:r>
              <a:rPr kumimoji="1" lang="zh-CN" altLang="en-US" sz="2500" dirty="0">
                <a:solidFill>
                  <a:srgbClr val="B348FF"/>
                </a:solidFill>
                <a:latin typeface="Microsoft YaHei" panose="020B0503020204020204" pitchFamily="34" charset="-122"/>
                <a:ea typeface="Microsoft YaHei" panose="020B0503020204020204" pitchFamily="34" charset="-122"/>
              </a:rPr>
              <a:t>接收方：</a:t>
            </a:r>
            <a:endParaRPr kumimoji="1" lang="en-US" altLang="zh-CN" sz="2500" dirty="0">
              <a:solidFill>
                <a:srgbClr val="B348FF"/>
              </a:solidFill>
              <a:latin typeface="Microsoft YaHei" panose="020B0503020204020204" pitchFamily="34" charset="-122"/>
              <a:ea typeface="Microsoft YaHei" panose="020B0503020204020204" pitchFamily="34" charset="-122"/>
            </a:endParaRPr>
          </a:p>
          <a:p>
            <a:pPr marL="342900" indent="-342900" algn="just">
              <a:lnSpc>
                <a:spcPts val="3800"/>
              </a:lnSpc>
              <a:spcBef>
                <a:spcPts val="600"/>
              </a:spcBef>
              <a:buAutoNum type="arabicPeriod"/>
            </a:pPr>
            <a:r>
              <a:rPr kumimoji="1" lang="zh-CN" altLang="en-US" sz="2500" dirty="0">
                <a:latin typeface="Microsoft YaHei" panose="020B0503020204020204" pitchFamily="34" charset="-122"/>
                <a:ea typeface="Microsoft YaHei" panose="020B0503020204020204" pitchFamily="34" charset="-122"/>
              </a:rPr>
              <a:t>窗口尺寸：</a:t>
            </a:r>
            <a:r>
              <a:rPr kumimoji="1" lang="en-US" altLang="zh-CN" sz="2500" dirty="0">
                <a:latin typeface="Microsoft YaHei" panose="020B0503020204020204" pitchFamily="34" charset="-122"/>
                <a:ea typeface="Microsoft YaHei" panose="020B0503020204020204" pitchFamily="34" charset="-122"/>
              </a:rPr>
              <a:t>1&lt;W</a:t>
            </a:r>
            <a:r>
              <a:rPr kumimoji="1" lang="en-US" altLang="zh-CN" sz="2500" baseline="-25000" dirty="0">
                <a:latin typeface="Microsoft YaHei" panose="020B0503020204020204" pitchFamily="34" charset="-122"/>
                <a:ea typeface="Microsoft YaHei" panose="020B0503020204020204" pitchFamily="34" charset="-122"/>
              </a:rPr>
              <a:t>R</a:t>
            </a:r>
            <a:r>
              <a:rPr kumimoji="1" lang="en-US" altLang="zh-CN" sz="2500" dirty="0">
                <a:latin typeface="Microsoft YaHei" panose="020B0503020204020204" pitchFamily="34" charset="-122"/>
                <a:ea typeface="Microsoft YaHei" panose="020B0503020204020204" pitchFamily="34" charset="-122"/>
              </a:rPr>
              <a:t>≤2</a:t>
            </a:r>
            <a:r>
              <a:rPr kumimoji="1" lang="en-US" altLang="zh-CN" sz="2500" baseline="30000" dirty="0">
                <a:latin typeface="Microsoft YaHei" panose="020B0503020204020204" pitchFamily="34" charset="-122"/>
                <a:ea typeface="Microsoft YaHei" panose="020B0503020204020204" pitchFamily="34" charset="-122"/>
              </a:rPr>
              <a:t>n-1</a:t>
            </a:r>
            <a:endParaRPr kumimoji="1" lang="en-US" altLang="zh-CN" sz="2500" dirty="0">
              <a:latin typeface="Microsoft YaHei" panose="020B0503020204020204" pitchFamily="34" charset="-122"/>
              <a:ea typeface="Microsoft YaHei" panose="020B0503020204020204" pitchFamily="34" charset="-122"/>
            </a:endParaRPr>
          </a:p>
          <a:p>
            <a:pPr marL="342900" indent="-342900" algn="just">
              <a:lnSpc>
                <a:spcPts val="3800"/>
              </a:lnSpc>
              <a:spcBef>
                <a:spcPts val="600"/>
              </a:spcBef>
              <a:buAutoNum type="arabicPeriod"/>
            </a:pPr>
            <a:r>
              <a:rPr kumimoji="1" lang="zh-CN" altLang="en-US" sz="2500" dirty="0">
                <a:latin typeface="Microsoft YaHei" panose="020B0503020204020204" pitchFamily="34" charset="-122"/>
                <a:ea typeface="Microsoft YaHei" panose="020B0503020204020204" pitchFamily="34" charset="-122"/>
              </a:rPr>
              <a:t>窗口滑动：窗口底部数据上交，窗口向前滑动一步</a:t>
            </a:r>
          </a:p>
          <a:p>
            <a:pPr marL="342900" indent="-342900" algn="just">
              <a:lnSpc>
                <a:spcPts val="3800"/>
              </a:lnSpc>
              <a:spcBef>
                <a:spcPts val="600"/>
              </a:spcBef>
              <a:buAutoNum type="arabicPeriod"/>
            </a:pPr>
            <a:r>
              <a:rPr kumimoji="1" lang="zh-CN" altLang="en-US" sz="2500" dirty="0">
                <a:latin typeface="Microsoft YaHei" panose="020B0503020204020204" pitchFamily="34" charset="-122"/>
                <a:ea typeface="Microsoft YaHei" panose="020B0503020204020204" pitchFamily="34" charset="-122"/>
              </a:rPr>
              <a:t>窗口内接收：窗口内的</a:t>
            </a:r>
            <a:r>
              <a:rPr kumimoji="1" lang="en-US" altLang="zh-CN" sz="2500" dirty="0">
                <a:latin typeface="Microsoft YaHei" panose="020B0503020204020204" pitchFamily="34" charset="-122"/>
                <a:ea typeface="Microsoft YaHei" panose="020B0503020204020204" pitchFamily="34" charset="-122"/>
              </a:rPr>
              <a:t>PDU</a:t>
            </a:r>
            <a:r>
              <a:rPr kumimoji="1" lang="zh-CN" altLang="en-US" sz="2500" dirty="0">
                <a:latin typeface="Microsoft YaHei" panose="020B0503020204020204" pitchFamily="34" charset="-122"/>
                <a:ea typeface="Microsoft YaHei" panose="020B0503020204020204" pitchFamily="34" charset="-122"/>
              </a:rPr>
              <a:t>全部接收，存储出错的后续</a:t>
            </a:r>
            <a:r>
              <a:rPr kumimoji="1" lang="en-US" altLang="zh-CN" sz="2500" dirty="0">
                <a:latin typeface="Microsoft YaHei" panose="020B0503020204020204" pitchFamily="34" charset="-122"/>
                <a:ea typeface="Microsoft YaHei" panose="020B0503020204020204" pitchFamily="34" charset="-122"/>
              </a:rPr>
              <a:t>PDU</a:t>
            </a:r>
            <a:r>
              <a:rPr kumimoji="1" lang="zh-CN" altLang="en-US" sz="2500" dirty="0">
                <a:latin typeface="Microsoft YaHei" panose="020B0503020204020204" pitchFamily="34" charset="-122"/>
                <a:ea typeface="Microsoft YaHei" panose="020B0503020204020204" pitchFamily="34" charset="-122"/>
              </a:rPr>
              <a:t>，按序交付；窗口外的</a:t>
            </a:r>
            <a:r>
              <a:rPr kumimoji="1" lang="en-US" altLang="zh-CN" sz="2500" dirty="0">
                <a:latin typeface="Microsoft YaHei" panose="020B0503020204020204" pitchFamily="34" charset="-122"/>
                <a:ea typeface="Microsoft YaHei" panose="020B0503020204020204" pitchFamily="34" charset="-122"/>
              </a:rPr>
              <a:t>PDU</a:t>
            </a:r>
            <a:r>
              <a:rPr kumimoji="1" lang="zh-CN" altLang="en-US" sz="2500" dirty="0">
                <a:latin typeface="Microsoft YaHei" panose="020B0503020204020204" pitchFamily="34" charset="-122"/>
                <a:ea typeface="Microsoft YaHei" panose="020B0503020204020204" pitchFamily="34" charset="-122"/>
              </a:rPr>
              <a:t>一律丢弃</a:t>
            </a:r>
          </a:p>
          <a:p>
            <a:pPr marL="342900" indent="-342900" algn="just">
              <a:lnSpc>
                <a:spcPts val="3800"/>
              </a:lnSpc>
              <a:spcBef>
                <a:spcPts val="600"/>
              </a:spcBef>
              <a:buAutoNum type="arabicPeriod"/>
            </a:pPr>
            <a:r>
              <a:rPr kumimoji="1" lang="zh-CN" altLang="en-US" sz="2500" dirty="0">
                <a:latin typeface="Microsoft YaHei" panose="020B0503020204020204" pitchFamily="34" charset="-122"/>
                <a:ea typeface="Microsoft YaHei" panose="020B0503020204020204" pitchFamily="34" charset="-122"/>
              </a:rPr>
              <a:t>确认策略：按序到达的</a:t>
            </a:r>
            <a:r>
              <a:rPr kumimoji="1" lang="en-US" altLang="zh-CN" sz="2500" dirty="0">
                <a:latin typeface="Microsoft YaHei" panose="020B0503020204020204" pitchFamily="34" charset="-122"/>
                <a:ea typeface="Microsoft YaHei" panose="020B0503020204020204" pitchFamily="34" charset="-122"/>
              </a:rPr>
              <a:t>PDU</a:t>
            </a:r>
            <a:r>
              <a:rPr kumimoji="1" lang="zh-CN" altLang="en-US" sz="2500" dirty="0">
                <a:latin typeface="Microsoft YaHei" panose="020B0503020204020204" pitchFamily="34" charset="-122"/>
                <a:ea typeface="Microsoft YaHei" panose="020B0503020204020204" pitchFamily="34" charset="-122"/>
              </a:rPr>
              <a:t>可立即确认，也可延迟确认</a:t>
            </a:r>
            <a:r>
              <a:rPr kumimoji="1" lang="en-US" altLang="zh-CN" sz="2500" dirty="0">
                <a:latin typeface="Microsoft YaHei" panose="020B0503020204020204" pitchFamily="34" charset="-122"/>
                <a:ea typeface="Microsoft YaHei" panose="020B0503020204020204" pitchFamily="34" charset="-122"/>
              </a:rPr>
              <a:t>(</a:t>
            </a:r>
            <a:r>
              <a:rPr kumimoji="1" lang="zh-CN" altLang="en-US" sz="2500" dirty="0">
                <a:latin typeface="Microsoft YaHei" panose="020B0503020204020204" pitchFamily="34" charset="-122"/>
                <a:ea typeface="Microsoft YaHei" panose="020B0503020204020204" pitchFamily="34" charset="-122"/>
              </a:rPr>
              <a:t>收到多帧后一起确认</a:t>
            </a:r>
            <a:r>
              <a:rPr kumimoji="1" lang="en-US" altLang="zh-CN" sz="2500" dirty="0">
                <a:latin typeface="Microsoft YaHei" panose="020B0503020204020204" pitchFamily="34" charset="-122"/>
                <a:ea typeface="Microsoft YaHei" panose="020B0503020204020204" pitchFamily="34" charset="-122"/>
              </a:rPr>
              <a:t>)ACK (k)</a:t>
            </a:r>
            <a:r>
              <a:rPr kumimoji="1" lang="zh-CN" altLang="en-US" sz="2500" dirty="0">
                <a:latin typeface="Microsoft YaHei" panose="020B0503020204020204" pitchFamily="34" charset="-122"/>
                <a:ea typeface="Microsoft YaHei" panose="020B0503020204020204" pitchFamily="34" charset="-122"/>
              </a:rPr>
              <a:t>；出错用否定性确认</a:t>
            </a:r>
            <a:r>
              <a:rPr kumimoji="1" lang="en-US" altLang="zh-CN" sz="2500" dirty="0">
                <a:latin typeface="Microsoft YaHei" panose="020B0503020204020204" pitchFamily="34" charset="-122"/>
                <a:ea typeface="Microsoft YaHei" panose="020B0503020204020204" pitchFamily="34" charset="-122"/>
              </a:rPr>
              <a:t>NAK(k)</a:t>
            </a:r>
            <a:r>
              <a:rPr kumimoji="1" lang="zh-CN" altLang="en-US" sz="2500" dirty="0">
                <a:latin typeface="Microsoft YaHei" panose="020B0503020204020204" pitchFamily="34" charset="-122"/>
                <a:ea typeface="Microsoft YaHei" panose="020B0503020204020204" pitchFamily="34" charset="-122"/>
              </a:rPr>
              <a:t>（期望重发</a:t>
            </a:r>
            <a:r>
              <a:rPr kumimoji="1" lang="en-US" altLang="zh-CN" sz="2500" dirty="0">
                <a:latin typeface="Microsoft YaHei" panose="020B0503020204020204" pitchFamily="34" charset="-122"/>
                <a:ea typeface="Microsoft YaHei" panose="020B0503020204020204" pitchFamily="34" charset="-122"/>
              </a:rPr>
              <a:t>k</a:t>
            </a:r>
            <a:r>
              <a:rPr kumimoji="1" lang="zh-CN" altLang="en-US" sz="2500" dirty="0">
                <a:latin typeface="Microsoft YaHei" panose="020B0503020204020204" pitchFamily="34" charset="-122"/>
                <a:ea typeface="Microsoft YaHei" panose="020B0503020204020204" pitchFamily="34" charset="-122"/>
              </a:rPr>
              <a:t>号</a:t>
            </a:r>
            <a:r>
              <a:rPr kumimoji="1" lang="en-US" altLang="zh-CN" sz="2500" dirty="0">
                <a:latin typeface="Microsoft YaHei" panose="020B0503020204020204" pitchFamily="34" charset="-122"/>
                <a:ea typeface="Microsoft YaHei" panose="020B0503020204020204" pitchFamily="34" charset="-122"/>
              </a:rPr>
              <a:t>PDU</a:t>
            </a:r>
            <a:r>
              <a:rPr kumimoji="1" lang="zh-CN" altLang="en-US" sz="2500" dirty="0">
                <a:latin typeface="Microsoft YaHei" panose="020B0503020204020204" pitchFamily="34" charset="-122"/>
                <a:ea typeface="Microsoft YaHei" panose="020B0503020204020204" pitchFamily="34" charset="-122"/>
              </a:rPr>
              <a:t>）</a:t>
            </a:r>
            <a:endParaRPr kumimoji="1" lang="en-US" altLang="zh-CN" sz="2500" dirty="0">
              <a:latin typeface="Microsoft YaHei" panose="020B0503020204020204" pitchFamily="34" charset="-122"/>
              <a:ea typeface="Microsoft YaHei" panose="020B0503020204020204" pitchFamily="34" charset="-122"/>
            </a:endParaRPr>
          </a:p>
          <a:p>
            <a:pPr algn="just">
              <a:lnSpc>
                <a:spcPts val="3800"/>
              </a:lnSpc>
              <a:spcBef>
                <a:spcPts val="600"/>
              </a:spcBef>
            </a:pPr>
            <a:endParaRPr kumimoji="1" lang="zh-CN" altLang="en-US" sz="25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192BB09B-1B03-484A-A249-0B0D1F6B71A4}"/>
              </a:ext>
            </a:extLst>
          </p:cNvPr>
          <p:cNvSpPr txBox="1"/>
          <p:nvPr/>
        </p:nvSpPr>
        <p:spPr>
          <a:xfrm>
            <a:off x="102036" y="6434725"/>
            <a:ext cx="3006139" cy="369332"/>
          </a:xfrm>
          <a:prstGeom prst="rect">
            <a:avLst/>
          </a:prstGeom>
          <a:noFill/>
        </p:spPr>
        <p:txBody>
          <a:bodyPr wrap="square" rtlCol="0">
            <a:spAutoFit/>
          </a:bodyPr>
          <a:lstStyle/>
          <a:p>
            <a:r>
              <a:rPr lang="en-US" altLang="zh-CN" dirty="0">
                <a:solidFill>
                  <a:schemeClr val="bg1">
                    <a:lumMod val="65000"/>
                  </a:schemeClr>
                </a:solidFill>
                <a:latin typeface="微软雅黑" panose="020B0503020204020204" pitchFamily="34" charset="-122"/>
                <a:ea typeface="微软雅黑" panose="020B0503020204020204" pitchFamily="34" charset="-122"/>
              </a:rPr>
              <a:t>3.4 </a:t>
            </a:r>
            <a:r>
              <a:rPr lang="zh-CN" altLang="en-US" dirty="0">
                <a:solidFill>
                  <a:schemeClr val="bg1">
                    <a:lumMod val="65000"/>
                  </a:schemeClr>
                </a:solidFill>
                <a:latin typeface="微软雅黑" panose="020B0503020204020204" pitchFamily="34" charset="-122"/>
                <a:ea typeface="微软雅黑" panose="020B0503020204020204" pitchFamily="34" charset="-122"/>
              </a:rPr>
              <a:t>滑动窗口协议</a:t>
            </a:r>
          </a:p>
        </p:txBody>
      </p:sp>
    </p:spTree>
    <p:extLst>
      <p:ext uri="{BB962C8B-B14F-4D97-AF65-F5344CB8AC3E}">
        <p14:creationId xmlns:p14="http://schemas.microsoft.com/office/powerpoint/2010/main" val="38041632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5bbcaac-4335-4f3f-ac67-65d10baa2d3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05bbcaac-4335-4f3f-ac67-65d10baa2d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14085</TotalTime>
  <Words>20350</Words>
  <Application>Microsoft Macintosh PowerPoint</Application>
  <PresentationFormat>宽屏</PresentationFormat>
  <Paragraphs>3258</Paragraphs>
  <Slides>143</Slides>
  <Notes>111</Notes>
  <HiddenSlides>2</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143</vt:i4>
      </vt:variant>
    </vt:vector>
  </HeadingPairs>
  <TitlesOfParts>
    <vt:vector size="163" baseType="lpstr">
      <vt:lpstr>-apple-system</vt:lpstr>
      <vt:lpstr>等线</vt:lpstr>
      <vt:lpstr>黑体</vt:lpstr>
      <vt:lpstr>楷体</vt:lpstr>
      <vt:lpstr>楷体_GB2312</vt:lpstr>
      <vt:lpstr>宋体</vt:lpstr>
      <vt:lpstr>Microsoft YaHei</vt:lpstr>
      <vt:lpstr>Microsoft YaHei</vt:lpstr>
      <vt:lpstr>Segoe UI</vt:lpstr>
      <vt:lpstr>Arial</vt:lpstr>
      <vt:lpstr>Calibri</vt:lpstr>
      <vt:lpstr>Cambria Math</vt:lpstr>
      <vt:lpstr>CordiaUPC</vt:lpstr>
      <vt:lpstr>Courier New</vt:lpstr>
      <vt:lpstr>Marlett</vt:lpstr>
      <vt:lpstr>Symbol</vt:lpstr>
      <vt:lpstr>Tahoma</vt:lpstr>
      <vt:lpstr>Times New Roman</vt:lpstr>
      <vt:lpstr>Wingdings</vt:lpstr>
      <vt:lpstr>Office 主题​​</vt:lpstr>
      <vt:lpstr>计算机网络 教案使用说明</vt:lpstr>
      <vt:lpstr>计算机网络课程教案使用说明</vt:lpstr>
      <vt:lpstr>计算机网络课程教案使用说明</vt:lpstr>
      <vt:lpstr>计算机网络课程教案使用说明</vt:lpstr>
      <vt:lpstr>第三章 数据据链路层基础</vt:lpstr>
      <vt:lpstr>本章目标</vt:lpstr>
      <vt:lpstr>本章内容</vt:lpstr>
      <vt:lpstr>数据链路层在协议栈中的位置</vt:lpstr>
      <vt:lpstr>数据链路层的功能</vt:lpstr>
      <vt:lpstr>数据链路层提供的服务</vt:lpstr>
      <vt:lpstr>成帧（Framing）</vt:lpstr>
      <vt:lpstr>成帧（Framing）</vt:lpstr>
      <vt:lpstr>成帧（Framing）</vt:lpstr>
      <vt:lpstr>成帧（Framing）</vt:lpstr>
      <vt:lpstr>成帧（Framing）</vt:lpstr>
      <vt:lpstr>成帧（Framing）</vt:lpstr>
      <vt:lpstr>成帧（Framing）</vt:lpstr>
      <vt:lpstr>成帧（Framing）</vt:lpstr>
      <vt:lpstr>成帧（Framing）</vt:lpstr>
      <vt:lpstr>成帧（Framing）</vt:lpstr>
      <vt:lpstr>成帧（Framing）</vt:lpstr>
      <vt:lpstr>成帧（Framing）</vt:lpstr>
      <vt:lpstr>差错控制</vt:lpstr>
      <vt:lpstr>流量控制</vt:lpstr>
      <vt:lpstr>本章内容</vt:lpstr>
      <vt:lpstr>差错检测和纠正概述</vt:lpstr>
      <vt:lpstr>差错检测和纠正概述</vt:lpstr>
      <vt:lpstr>差错检测和纠正概述</vt:lpstr>
      <vt:lpstr>差错检测和纠正概述</vt:lpstr>
      <vt:lpstr>差错检测和纠正概述</vt:lpstr>
      <vt:lpstr>差错检测和纠正概述</vt:lpstr>
      <vt:lpstr>典型检错码</vt:lpstr>
      <vt:lpstr>典型检错码—奇偶校验</vt:lpstr>
      <vt:lpstr>典型检错码—校验和</vt:lpstr>
      <vt:lpstr>典型检错码—循环冗余校验CRC</vt:lpstr>
      <vt:lpstr>检错码—循环冗余校验CRC</vt:lpstr>
      <vt:lpstr>检错码—循环冗余校验CRC</vt:lpstr>
      <vt:lpstr>典型纠错码</vt:lpstr>
      <vt:lpstr>典型纠错码—海明码</vt:lpstr>
      <vt:lpstr>典型纠错码—海明码</vt:lpstr>
      <vt:lpstr>典型纠错码—海明码</vt:lpstr>
      <vt:lpstr>典型纠错码—海明码</vt:lpstr>
      <vt:lpstr>典型纠错码—海明码</vt:lpstr>
      <vt:lpstr>典型纠错码—海明码</vt:lpstr>
      <vt:lpstr>典型纠错码—海明码</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典型纠错码—Reed-Solomon code</vt:lpstr>
      <vt:lpstr>本章内容</vt:lpstr>
      <vt:lpstr>物理层、数据链路层和网络层的实现</vt:lpstr>
      <vt:lpstr>关键假设</vt:lpstr>
      <vt:lpstr>基本的协议定义</vt:lpstr>
      <vt:lpstr>乌托邦式单工协议（1）</vt:lpstr>
      <vt:lpstr>乌托邦式单工协议（2）</vt:lpstr>
      <vt:lpstr>无错信道上的停等式协议（1）</vt:lpstr>
      <vt:lpstr>无错信道上的停等式协议（2）</vt:lpstr>
      <vt:lpstr>无错信道上的停等式协议（3）</vt:lpstr>
      <vt:lpstr>有错信道上的单工停等式协议（1）</vt:lpstr>
      <vt:lpstr>有错信道上的单工停等式协议（2）</vt:lpstr>
      <vt:lpstr>有错信道上的单工停等式协议（3）</vt:lpstr>
      <vt:lpstr>有错信道上的单工停等式协议（4）</vt:lpstr>
      <vt:lpstr>有错信道上的单工停等式协议（5）</vt:lpstr>
      <vt:lpstr>有错信道上的单工停等式协议（6）</vt:lpstr>
      <vt:lpstr>有错信道上的单工停等式协议（7）</vt:lpstr>
      <vt:lpstr>本章内容</vt:lpstr>
      <vt:lpstr>停等协议的性能问题</vt:lpstr>
      <vt:lpstr>滑动窗口协议—协议基本思想</vt:lpstr>
      <vt:lpstr>滑动窗口协议—协议基本思想</vt:lpstr>
      <vt:lpstr>滑动窗口协议—协议基本思想</vt:lpstr>
      <vt:lpstr>滑动窗口协议—协议基本思想</vt:lpstr>
      <vt:lpstr>滑动窗口协议—协议的实现分析</vt:lpstr>
      <vt:lpstr>滑动窗口协议—协议的实现分析</vt:lpstr>
      <vt:lpstr>回退N协议—协议设计思想</vt:lpstr>
      <vt:lpstr>回退N协议—协议原理分析</vt:lpstr>
      <vt:lpstr>回退N协议—协议原理分析</vt:lpstr>
      <vt:lpstr>回退N协议—协议原理分析</vt:lpstr>
      <vt:lpstr>回退N协议—协议原理分析</vt:lpstr>
      <vt:lpstr>回退N协议—协议的实现分析</vt:lpstr>
      <vt:lpstr>回退N协议—协议的实现分析</vt:lpstr>
      <vt:lpstr>回退N协议—协议的实现分析</vt:lpstr>
      <vt:lpstr>回退N协议—协议的实现分析</vt:lpstr>
      <vt:lpstr>回退N协议—协议的实现分析</vt:lpstr>
      <vt:lpstr>回退N协议—协议的实现分析</vt:lpstr>
      <vt:lpstr>选择重传协议—协议设计思想</vt:lpstr>
      <vt:lpstr>选择重传协议—协议原理分析</vt:lpstr>
      <vt:lpstr>选择重传协议—协议原理分析</vt:lpstr>
      <vt:lpstr>选择重传协议—协议原理分析</vt:lpstr>
      <vt:lpstr>选择重传协议—协议原理分析</vt:lpstr>
      <vt:lpstr>选择重传协议—协议实现分析</vt:lpstr>
      <vt:lpstr>选择重传协议—协议实现分析</vt:lpstr>
      <vt:lpstr>选择重传协议—协议实现分析</vt:lpstr>
      <vt:lpstr>选择重传协议—协议实现分析</vt:lpstr>
      <vt:lpstr>选择重传协议—协议的实现分析</vt:lpstr>
      <vt:lpstr>选择重传协议—协议的实现分析</vt:lpstr>
      <vt:lpstr>本章内容</vt:lpstr>
      <vt:lpstr>PPP协议简介</vt:lpstr>
      <vt:lpstr>PPP协议实现的功能</vt:lpstr>
      <vt:lpstr>PPP协议未实现的功能</vt:lpstr>
      <vt:lpstr>PPP协议的构成</vt:lpstr>
      <vt:lpstr>PPP协议的帧格式</vt:lpstr>
      <vt:lpstr>PPP协议的帧格式</vt:lpstr>
      <vt:lpstr>PPP协议的帧格式</vt:lpstr>
      <vt:lpstr>PPP协议的帧格式</vt:lpstr>
      <vt:lpstr>PPP协议的帧格式</vt:lpstr>
      <vt:lpstr>PPP协议的帧格式</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PPP协议的工作状态及转换</vt:lpstr>
      <vt:lpstr>本章内容</vt:lpstr>
      <vt:lpstr>PPPoE概述</vt:lpstr>
      <vt:lpstr>PPPoE概述</vt:lpstr>
      <vt:lpstr>PPPoE组网方式</vt:lpstr>
      <vt:lpstr>PPPoE组网方式</vt:lpstr>
      <vt:lpstr>PPPoE报文格式</vt:lpstr>
      <vt:lpstr>PPPoE报文格式</vt:lpstr>
      <vt:lpstr>PPPoE工作过程</vt:lpstr>
      <vt:lpstr>PPPoE工作过程</vt:lpstr>
      <vt:lpstr>PPPoE工作过程</vt:lpstr>
      <vt:lpstr>PPPoE工作过程</vt:lpstr>
      <vt:lpstr>PPPoE工作过程</vt:lpstr>
      <vt:lpstr>本章总结</vt:lpstr>
      <vt:lpstr>致谢社区本章贡献者</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1289</cp:revision>
  <dcterms:created xsi:type="dcterms:W3CDTF">2021-01-06T05:35:51Z</dcterms:created>
  <dcterms:modified xsi:type="dcterms:W3CDTF">2021-03-04T06:51:45Z</dcterms:modified>
</cp:coreProperties>
</file>